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3.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73" r:id="rId2"/>
  </p:sldMasterIdLst>
  <p:notesMasterIdLst>
    <p:notesMasterId r:id="rId190"/>
  </p:notesMasterIdLst>
  <p:handoutMasterIdLst>
    <p:handoutMasterId r:id="rId191"/>
  </p:handoutMasterIdLst>
  <p:sldIdLst>
    <p:sldId id="260" r:id="rId3"/>
    <p:sldId id="2027" r:id="rId4"/>
    <p:sldId id="2068" r:id="rId5"/>
    <p:sldId id="2016" r:id="rId6"/>
    <p:sldId id="2070" r:id="rId7"/>
    <p:sldId id="1978" r:id="rId8"/>
    <p:sldId id="1972" r:id="rId9"/>
    <p:sldId id="261" r:id="rId10"/>
    <p:sldId id="263" r:id="rId11"/>
    <p:sldId id="257" r:id="rId12"/>
    <p:sldId id="317" r:id="rId13"/>
    <p:sldId id="318" r:id="rId14"/>
    <p:sldId id="1150" r:id="rId15"/>
    <p:sldId id="319" r:id="rId16"/>
    <p:sldId id="1973" r:id="rId17"/>
    <p:sldId id="320" r:id="rId18"/>
    <p:sldId id="321" r:id="rId19"/>
    <p:sldId id="325" r:id="rId20"/>
    <p:sldId id="326" r:id="rId21"/>
    <p:sldId id="327" r:id="rId22"/>
    <p:sldId id="328" r:id="rId23"/>
    <p:sldId id="2028" r:id="rId24"/>
    <p:sldId id="2029" r:id="rId25"/>
    <p:sldId id="329" r:id="rId26"/>
    <p:sldId id="330" r:id="rId27"/>
    <p:sldId id="331" r:id="rId28"/>
    <p:sldId id="332" r:id="rId29"/>
    <p:sldId id="333" r:id="rId30"/>
    <p:sldId id="334" r:id="rId31"/>
    <p:sldId id="335" r:id="rId32"/>
    <p:sldId id="322" r:id="rId33"/>
    <p:sldId id="323" r:id="rId34"/>
    <p:sldId id="324" r:id="rId35"/>
    <p:sldId id="282" r:id="rId36"/>
    <p:sldId id="1997" r:id="rId37"/>
    <p:sldId id="1974" r:id="rId38"/>
    <p:sldId id="283" r:id="rId39"/>
    <p:sldId id="2047" r:id="rId40"/>
    <p:sldId id="284" r:id="rId41"/>
    <p:sldId id="271" r:id="rId42"/>
    <p:sldId id="1995" r:id="rId43"/>
    <p:sldId id="2002" r:id="rId44"/>
    <p:sldId id="1996" r:id="rId45"/>
    <p:sldId id="336" r:id="rId46"/>
    <p:sldId id="258" r:id="rId47"/>
    <p:sldId id="1975" r:id="rId48"/>
    <p:sldId id="1977" r:id="rId49"/>
    <p:sldId id="270" r:id="rId50"/>
    <p:sldId id="2018" r:id="rId51"/>
    <p:sldId id="885" r:id="rId52"/>
    <p:sldId id="894" r:id="rId53"/>
    <p:sldId id="1178" r:id="rId54"/>
    <p:sldId id="1179" r:id="rId55"/>
    <p:sldId id="1180" r:id="rId56"/>
    <p:sldId id="1181" r:id="rId57"/>
    <p:sldId id="1172" r:id="rId58"/>
    <p:sldId id="1182" r:id="rId59"/>
    <p:sldId id="1173" r:id="rId60"/>
    <p:sldId id="1174" r:id="rId61"/>
    <p:sldId id="1175" r:id="rId62"/>
    <p:sldId id="1176" r:id="rId63"/>
    <p:sldId id="1177" r:id="rId64"/>
    <p:sldId id="895" r:id="rId65"/>
    <p:sldId id="896" r:id="rId66"/>
    <p:sldId id="915" r:id="rId67"/>
    <p:sldId id="897" r:id="rId68"/>
    <p:sldId id="2024" r:id="rId69"/>
    <p:sldId id="2025" r:id="rId70"/>
    <p:sldId id="266" r:id="rId71"/>
    <p:sldId id="267" r:id="rId72"/>
    <p:sldId id="268" r:id="rId73"/>
    <p:sldId id="275" r:id="rId74"/>
    <p:sldId id="274" r:id="rId75"/>
    <p:sldId id="287" r:id="rId76"/>
    <p:sldId id="1980" r:id="rId77"/>
    <p:sldId id="2048" r:id="rId78"/>
    <p:sldId id="2046" r:id="rId79"/>
    <p:sldId id="2030" r:id="rId80"/>
    <p:sldId id="2033" r:id="rId81"/>
    <p:sldId id="2031" r:id="rId82"/>
    <p:sldId id="2032" r:id="rId83"/>
    <p:sldId id="2034" r:id="rId84"/>
    <p:sldId id="2035" r:id="rId85"/>
    <p:sldId id="2036" r:id="rId86"/>
    <p:sldId id="2038" r:id="rId87"/>
    <p:sldId id="2043" r:id="rId88"/>
    <p:sldId id="1990" r:id="rId89"/>
    <p:sldId id="1991" r:id="rId90"/>
    <p:sldId id="2041" r:id="rId91"/>
    <p:sldId id="2071" r:id="rId92"/>
    <p:sldId id="2072" r:id="rId93"/>
    <p:sldId id="2073" r:id="rId94"/>
    <p:sldId id="277" r:id="rId95"/>
    <p:sldId id="276" r:id="rId96"/>
    <p:sldId id="2001" r:id="rId97"/>
    <p:sldId id="2000" r:id="rId98"/>
    <p:sldId id="2077" r:id="rId99"/>
    <p:sldId id="2080" r:id="rId100"/>
    <p:sldId id="2075" r:id="rId101"/>
    <p:sldId id="2079" r:id="rId102"/>
    <p:sldId id="2076" r:id="rId103"/>
    <p:sldId id="2078" r:id="rId104"/>
    <p:sldId id="1979" r:id="rId105"/>
    <p:sldId id="281" r:id="rId106"/>
    <p:sldId id="278" r:id="rId107"/>
    <p:sldId id="2074" r:id="rId108"/>
    <p:sldId id="272" r:id="rId109"/>
    <p:sldId id="2081" r:id="rId110"/>
    <p:sldId id="2021" r:id="rId111"/>
    <p:sldId id="2082" r:id="rId112"/>
    <p:sldId id="2022" r:id="rId113"/>
    <p:sldId id="2083" r:id="rId114"/>
    <p:sldId id="2044" r:id="rId115"/>
    <p:sldId id="2084" r:id="rId116"/>
    <p:sldId id="2085" r:id="rId117"/>
    <p:sldId id="2037" r:id="rId118"/>
    <p:sldId id="2042" r:id="rId119"/>
    <p:sldId id="2045" r:id="rId120"/>
    <p:sldId id="2039" r:id="rId121"/>
    <p:sldId id="2040" r:id="rId122"/>
    <p:sldId id="2020" r:id="rId123"/>
    <p:sldId id="2019" r:id="rId124"/>
    <p:sldId id="1981" r:id="rId125"/>
    <p:sldId id="1982" r:id="rId126"/>
    <p:sldId id="1992" r:id="rId127"/>
    <p:sldId id="1994" r:id="rId128"/>
    <p:sldId id="1993" r:id="rId129"/>
    <p:sldId id="2057" r:id="rId130"/>
    <p:sldId id="1983" r:id="rId131"/>
    <p:sldId id="2053" r:id="rId132"/>
    <p:sldId id="2052" r:id="rId133"/>
    <p:sldId id="2054" r:id="rId134"/>
    <p:sldId id="2051" r:id="rId135"/>
    <p:sldId id="2056" r:id="rId136"/>
    <p:sldId id="2055" r:id="rId137"/>
    <p:sldId id="2049" r:id="rId138"/>
    <p:sldId id="2063" r:id="rId139"/>
    <p:sldId id="2065" r:id="rId140"/>
    <p:sldId id="2064" r:id="rId141"/>
    <p:sldId id="2066" r:id="rId142"/>
    <p:sldId id="280" r:id="rId143"/>
    <p:sldId id="2059" r:id="rId144"/>
    <p:sldId id="2060" r:id="rId145"/>
    <p:sldId id="2069" r:id="rId146"/>
    <p:sldId id="2061" r:id="rId147"/>
    <p:sldId id="2062" r:id="rId148"/>
    <p:sldId id="2067" r:id="rId149"/>
    <p:sldId id="2058" r:id="rId150"/>
    <p:sldId id="2010" r:id="rId151"/>
    <p:sldId id="310" r:id="rId152"/>
    <p:sldId id="2011" r:id="rId153"/>
    <p:sldId id="2012" r:id="rId154"/>
    <p:sldId id="2013" r:id="rId155"/>
    <p:sldId id="2014" r:id="rId156"/>
    <p:sldId id="2015" r:id="rId157"/>
    <p:sldId id="297" r:id="rId158"/>
    <p:sldId id="298" r:id="rId159"/>
    <p:sldId id="305" r:id="rId160"/>
    <p:sldId id="279" r:id="rId161"/>
    <p:sldId id="1984" r:id="rId162"/>
    <p:sldId id="1987" r:id="rId163"/>
    <p:sldId id="1989" r:id="rId164"/>
    <p:sldId id="1985" r:id="rId165"/>
    <p:sldId id="309" r:id="rId166"/>
    <p:sldId id="2008" r:id="rId167"/>
    <p:sldId id="2009" r:id="rId168"/>
    <p:sldId id="2003" r:id="rId169"/>
    <p:sldId id="2004" r:id="rId170"/>
    <p:sldId id="2005" r:id="rId171"/>
    <p:sldId id="2006" r:id="rId172"/>
    <p:sldId id="2007" r:id="rId173"/>
    <p:sldId id="269" r:id="rId174"/>
    <p:sldId id="2023" r:id="rId175"/>
    <p:sldId id="288" r:id="rId176"/>
    <p:sldId id="289" r:id="rId177"/>
    <p:sldId id="290" r:id="rId178"/>
    <p:sldId id="291" r:id="rId179"/>
    <p:sldId id="292" r:id="rId180"/>
    <p:sldId id="293" r:id="rId181"/>
    <p:sldId id="294" r:id="rId182"/>
    <p:sldId id="295" r:id="rId183"/>
    <p:sldId id="296" r:id="rId184"/>
    <p:sldId id="300" r:id="rId185"/>
    <p:sldId id="301" r:id="rId186"/>
    <p:sldId id="303" r:id="rId187"/>
    <p:sldId id="304" r:id="rId188"/>
    <p:sldId id="302" r:id="rId189"/>
  </p:sldIdLst>
  <p:sldSz cx="12192000" cy="6858000"/>
  <p:notesSz cx="6858000" cy="9144000"/>
  <p:custDataLst>
    <p:tags r:id="rId192"/>
  </p:custDataLst>
  <p:defaultTextStyle>
    <a:defPPr>
      <a:defRPr lang="zh-CN"/>
    </a:defPPr>
    <a:lvl1pPr algn="l" rtl="0" fontAlgn="base">
      <a:spcBef>
        <a:spcPct val="0"/>
      </a:spcBef>
      <a:spcAft>
        <a:spcPct val="0"/>
      </a:spcAft>
      <a:defRPr kern="1200">
        <a:solidFill>
          <a:schemeClr val="tx1"/>
        </a:solidFill>
        <a:latin typeface="Arial"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p:defaultTextStyle>
  <p:extLst>
    <p:ext uri="{521415D9-36F7-43E2-AB2F-B90AF26B5E84}">
      <p14:sectionLst xmlns:p14="http://schemas.microsoft.com/office/powerpoint/2010/main">
        <p14:section name="默认节" id="{3F8A2072-BFE3-4247-9DE7-75B5796C81E0}">
          <p14:sldIdLst>
            <p14:sldId id="260"/>
            <p14:sldId id="2027"/>
            <p14:sldId id="2068"/>
            <p14:sldId id="2016"/>
            <p14:sldId id="2070"/>
          </p14:sldIdLst>
        </p14:section>
        <p14:section name="Background" id="{421244A6-7DF5-498C-8D7E-4A0DA18C7341}">
          <p14:sldIdLst>
            <p14:sldId id="1978"/>
            <p14:sldId id="1972"/>
            <p14:sldId id="261"/>
            <p14:sldId id="263"/>
            <p14:sldId id="257"/>
            <p14:sldId id="317"/>
            <p14:sldId id="318"/>
            <p14:sldId id="1150"/>
            <p14:sldId id="319"/>
            <p14:sldId id="1973"/>
            <p14:sldId id="320"/>
            <p14:sldId id="321"/>
            <p14:sldId id="325"/>
            <p14:sldId id="326"/>
            <p14:sldId id="327"/>
            <p14:sldId id="328"/>
            <p14:sldId id="2028"/>
            <p14:sldId id="2029"/>
            <p14:sldId id="329"/>
            <p14:sldId id="330"/>
            <p14:sldId id="331"/>
            <p14:sldId id="332"/>
            <p14:sldId id="333"/>
            <p14:sldId id="334"/>
            <p14:sldId id="335"/>
            <p14:sldId id="322"/>
            <p14:sldId id="323"/>
            <p14:sldId id="324"/>
            <p14:sldId id="282"/>
            <p14:sldId id="1997"/>
            <p14:sldId id="1974"/>
            <p14:sldId id="283"/>
            <p14:sldId id="2047"/>
            <p14:sldId id="284"/>
            <p14:sldId id="271"/>
            <p14:sldId id="1995"/>
            <p14:sldId id="2002"/>
            <p14:sldId id="1996"/>
            <p14:sldId id="336"/>
          </p14:sldIdLst>
        </p14:section>
        <p14:section name="开发环境" id="{267A5B4C-E0F6-4A0A-9591-B21BE54ACCD8}">
          <p14:sldIdLst>
            <p14:sldId id="258"/>
            <p14:sldId id="1975"/>
          </p14:sldIdLst>
        </p14:section>
        <p14:section name="- Notepad++" id="{197EFEC1-14C9-4D52-87EC-BCC28D6063B4}">
          <p14:sldIdLst>
            <p14:sldId id="1977"/>
          </p14:sldIdLst>
        </p14:section>
        <p14:section name="- NASM" id="{2EDED3BC-7163-4A54-B5B0-960E5556AAF2}">
          <p14:sldIdLst>
            <p14:sldId id="270"/>
            <p14:sldId id="2018"/>
          </p14:sldIdLst>
        </p14:section>
        <p14:section name="- MSys2" id="{1DA4294F-A2D5-4F5E-BBEC-9555087A550C}">
          <p14:sldIdLst>
            <p14:sldId id="885"/>
            <p14:sldId id="894"/>
            <p14:sldId id="1178"/>
            <p14:sldId id="1179"/>
            <p14:sldId id="1180"/>
            <p14:sldId id="1181"/>
            <p14:sldId id="1172"/>
            <p14:sldId id="1182"/>
            <p14:sldId id="1173"/>
            <p14:sldId id="1174"/>
            <p14:sldId id="1175"/>
            <p14:sldId id="1176"/>
            <p14:sldId id="1177"/>
            <p14:sldId id="895"/>
            <p14:sldId id="896"/>
            <p14:sldId id="915"/>
            <p14:sldId id="897"/>
          </p14:sldIdLst>
        </p14:section>
        <p14:section name="- Bochs" id="{5948B100-76C0-4FD7-B504-15CCDDC65E2E}">
          <p14:sldIdLst>
            <p14:sldId id="2024"/>
            <p14:sldId id="2025"/>
          </p14:sldIdLst>
        </p14:section>
        <p14:section name="- Qemu" id="{B2E800D8-A0D0-4D9C-89F5-3E62F77A1A3E}">
          <p14:sldIdLst>
            <p14:sldId id="266"/>
            <p14:sldId id="267"/>
            <p14:sldId id="268"/>
            <p14:sldId id="275"/>
            <p14:sldId id="274"/>
            <p14:sldId id="287"/>
            <p14:sldId id="1980"/>
            <p14:sldId id="2048"/>
          </p14:sldIdLst>
        </p14:section>
        <p14:section name="- 还是 VirtualBox" id="{2B30A96F-60CC-4978-83D8-D779FE9DB63A}">
          <p14:sldIdLst>
            <p14:sldId id="2046"/>
            <p14:sldId id="2030"/>
            <p14:sldId id="2033"/>
            <p14:sldId id="2031"/>
            <p14:sldId id="2032"/>
            <p14:sldId id="2034"/>
            <p14:sldId id="2035"/>
            <p14:sldId id="2036"/>
            <p14:sldId id="2038"/>
            <p14:sldId id="2043"/>
            <p14:sldId id="1990"/>
            <p14:sldId id="1991"/>
          </p14:sldIdLst>
        </p14:section>
        <p14:section name="- 还是得制作32位的Linux 环境呀" id="{C0A21496-1A78-41A3-A95D-B2DDA0E7F3C0}">
          <p14:sldIdLst>
            <p14:sldId id="2041"/>
            <p14:sldId id="2071"/>
            <p14:sldId id="2072"/>
            <p14:sldId id="2073"/>
          </p14:sldIdLst>
        </p14:section>
        <p14:section name="视频" id="{44421C8C-BCB3-4445-8B39-6DFF4038F639}">
          <p14:sldIdLst>
            <p14:sldId id="277"/>
            <p14:sldId id="276"/>
            <p14:sldId id="2001"/>
            <p14:sldId id="2000"/>
            <p14:sldId id="2077"/>
            <p14:sldId id="2080"/>
            <p14:sldId id="2075"/>
            <p14:sldId id="2079"/>
            <p14:sldId id="2076"/>
            <p14:sldId id="2078"/>
          </p14:sldIdLst>
        </p14:section>
        <p14:section name="自制OS的第一版" id="{B3983D6E-F426-429E-A540-B9A5B9F6435C}">
          <p14:sldIdLst>
            <p14:sldId id="1979"/>
          </p14:sldIdLst>
        </p14:section>
        <p14:section name="- Naïve version of MBR (Boot)" id="{5AA0CC8C-B8E0-4CE1-90B5-230DB7238C4C}">
          <p14:sldIdLst>
            <p14:sldId id="281"/>
            <p14:sldId id="278"/>
            <p14:sldId id="2074"/>
            <p14:sldId id="272"/>
            <p14:sldId id="2081"/>
            <p14:sldId id="2021"/>
            <p14:sldId id="2082"/>
            <p14:sldId id="2022"/>
            <p14:sldId id="2083"/>
            <p14:sldId id="2044"/>
            <p14:sldId id="2084"/>
            <p14:sldId id="2085"/>
            <p14:sldId id="2037"/>
            <p14:sldId id="2042"/>
            <p14:sldId id="2045"/>
            <p14:sldId id="2039"/>
            <p14:sldId id="2040"/>
          </p14:sldIdLst>
        </p14:section>
        <p14:section name="- 多代码合一[Boot(MBR) + Boot Loader]" id="{57B03CF0-584A-4732-9A0A-31C8DEBE38B8}">
          <p14:sldIdLst>
            <p14:sldId id="2020"/>
            <p14:sldId id="2019"/>
            <p14:sldId id="1981"/>
            <p14:sldId id="1982"/>
            <p14:sldId id="1992"/>
            <p14:sldId id="1994"/>
            <p14:sldId id="1993"/>
            <p14:sldId id="2057"/>
            <p14:sldId id="1983"/>
            <p14:sldId id="2053"/>
            <p14:sldId id="2052"/>
            <p14:sldId id="2054"/>
            <p14:sldId id="2051"/>
            <p14:sldId id="2056"/>
            <p14:sldId id="2055"/>
            <p14:sldId id="2049"/>
          </p14:sldIdLst>
        </p14:section>
        <p14:section name="- 实模式下的多任务(固定)[多代码合一]" id="{21B0D255-DF1C-4481-BBB4-9A678249BCFD}">
          <p14:sldIdLst>
            <p14:sldId id="2063"/>
            <p14:sldId id="2065"/>
            <p14:sldId id="2064"/>
            <p14:sldId id="2066"/>
          </p14:sldIdLst>
        </p14:section>
        <p14:section name="保护模式" id="{8AE2112E-3D6F-43BD-A7E7-5ADEFE0D2B8C}">
          <p14:sldIdLst>
            <p14:sldId id="280"/>
            <p14:sldId id="2059"/>
            <p14:sldId id="2060"/>
            <p14:sldId id="2069"/>
            <p14:sldId id="2061"/>
            <p14:sldId id="2062"/>
            <p14:sldId id="2067"/>
            <p14:sldId id="2058"/>
            <p14:sldId id="2010"/>
            <p14:sldId id="310"/>
            <p14:sldId id="2011"/>
            <p14:sldId id="2012"/>
            <p14:sldId id="2013"/>
            <p14:sldId id="2014"/>
            <p14:sldId id="2015"/>
          </p14:sldIdLst>
        </p14:section>
        <p14:section name="- File + IO - FAT12" id="{456B4E34-0266-4B18-BC62-133BFBDDA70C}">
          <p14:sldIdLst>
            <p14:sldId id="297"/>
            <p14:sldId id="298"/>
            <p14:sldId id="305"/>
          </p14:sldIdLst>
        </p14:section>
        <p14:section name="- MM" id="{2C2D78C6-CFAD-414B-B07F-E6A1D9531264}">
          <p14:sldIdLst>
            <p14:sldId id="279"/>
            <p14:sldId id="1984"/>
            <p14:sldId id="1987"/>
            <p14:sldId id="1989"/>
            <p14:sldId id="1985"/>
            <p14:sldId id="309"/>
            <p14:sldId id="2008"/>
            <p14:sldId id="2009"/>
            <p14:sldId id="2003"/>
            <p14:sldId id="2004"/>
            <p14:sldId id="2005"/>
            <p14:sldId id="2006"/>
            <p14:sldId id="2007"/>
            <p14:sldId id="269"/>
            <p14:sldId id="2023"/>
            <p14:sldId id="288"/>
            <p14:sldId id="289"/>
            <p14:sldId id="290"/>
            <p14:sldId id="291"/>
            <p14:sldId id="292"/>
          </p14:sldIdLst>
        </p14:section>
        <p14:section name="Cases" id="{9F194562-2DA5-45CF-8201-DEFEA9EE4705}">
          <p14:sldIdLst>
            <p14:sldId id="293"/>
            <p14:sldId id="294"/>
          </p14:sldIdLst>
        </p14:section>
        <p14:section name="- Linux" id="{1234C2B2-CB1C-4DD4-9ED6-733833043E3D}">
          <p14:sldIdLst>
            <p14:sldId id="295"/>
            <p14:sldId id="296"/>
          </p14:sldIdLst>
        </p14:section>
        <p14:section name="- OpenEuler" id="{32EF777F-C55E-4465-A836-1D348379D653}">
          <p14:sldIdLst>
            <p14:sldId id="300"/>
            <p14:sldId id="301"/>
          </p14:sldIdLst>
        </p14:section>
        <p14:section name="- HarmoneyOS" id="{D618A9FC-AFB0-46F7-9AF8-CB0568BC0F65}">
          <p14:sldIdLst>
            <p14:sldId id="303"/>
            <p14:sldId id="304"/>
            <p14:sldId id="302"/>
          </p14:sldIdLst>
        </p14:section>
      </p14:sectionLst>
    </p:ext>
    <p:ext uri="{EFAFB233-063F-42B5-8137-9DF3F51BA10A}">
      <p15:sldGuideLst xmlns:p15="http://schemas.microsoft.com/office/powerpoint/2012/main">
        <p15:guide id="1" orient="horz" pos="988" userDrawn="1">
          <p15:clr>
            <a:srgbClr val="A4A3A4"/>
          </p15:clr>
        </p15:guide>
        <p15:guide id="2" pos="11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3333FF"/>
    <a:srgbClr val="CC0099"/>
    <a:srgbClr val="000099"/>
    <a:srgbClr val="005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76" autoAdjust="0"/>
  </p:normalViewPr>
  <p:slideViewPr>
    <p:cSldViewPr>
      <p:cViewPr varScale="1">
        <p:scale>
          <a:sx n="68" d="100"/>
          <a:sy n="68" d="100"/>
        </p:scale>
        <p:origin x="69" y="38"/>
      </p:cViewPr>
      <p:guideLst>
        <p:guide orient="horz" pos="988"/>
        <p:guide pos="1152"/>
      </p:guideLst>
    </p:cSldViewPr>
  </p:slideViewPr>
  <p:notesTextViewPr>
    <p:cViewPr>
      <p:scale>
        <a:sx n="100" d="100"/>
        <a:sy n="100" d="100"/>
      </p:scale>
      <p:origin x="0" y="0"/>
    </p:cViewPr>
  </p:notesTextViewPr>
  <p:sorterViewPr>
    <p:cViewPr>
      <p:scale>
        <a:sx n="66" d="100"/>
        <a:sy n="66" d="100"/>
      </p:scale>
      <p:origin x="0" y="2196"/>
    </p:cViewPr>
  </p:sorterViewPr>
  <p:notesViewPr>
    <p:cSldViewPr>
      <p:cViewPr varScale="1">
        <p:scale>
          <a:sx n="51" d="100"/>
          <a:sy n="51" d="100"/>
        </p:scale>
        <p:origin x="-188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tags" Target="tags/tag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theme" Target="theme/theme1.xml"/><Relationship Id="rId190"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093EA47-DE51-4C18-87F5-5E2B68A25C40}" type="datetimeFigureOut">
              <a:rPr lang="zh-CN" altLang="en-US"/>
              <a:pPr/>
              <a:t>2022/9/13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E916BB36-4805-4D7C-B673-F842E61C5DFC}" type="slidenum">
              <a:rPr lang="zh-CN" altLang="en-US"/>
              <a:pPr/>
              <a:t>‹#›</a:t>
            </a:fld>
            <a:endParaRPr lang="zh-CN" altLang="en-US"/>
          </a:p>
        </p:txBody>
      </p:sp>
    </p:spTree>
    <p:extLst>
      <p:ext uri="{BB962C8B-B14F-4D97-AF65-F5344CB8AC3E}">
        <p14:creationId xmlns:p14="http://schemas.microsoft.com/office/powerpoint/2010/main" val="784541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B5AA3F38-B5FF-4D06-A8E2-28F43219913D}" type="datetimeFigureOut">
              <a:rPr lang="zh-CN" altLang="en-US"/>
              <a:pPr/>
              <a:t>2022/9/13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6C59068C-92D3-4379-B60A-14945BBBB116}" type="slidenum">
              <a:rPr lang="zh-CN" altLang="en-US"/>
              <a:pPr/>
              <a:t>‹#›</a:t>
            </a:fld>
            <a:endParaRPr lang="zh-CN" altLang="en-US"/>
          </a:p>
        </p:txBody>
      </p:sp>
    </p:spTree>
    <p:extLst>
      <p:ext uri="{BB962C8B-B14F-4D97-AF65-F5344CB8AC3E}">
        <p14:creationId xmlns:p14="http://schemas.microsoft.com/office/powerpoint/2010/main" val="10929183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SimSun"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SimSun"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SimSun"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SimSun"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aike.baidu.com/item/Intel?fromModule=lemma_inlink"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baike.baidu.com/item/Microsoft?fromModule=lemma_inlink" TargetMode="External"/><Relationship Id="rId4" Type="http://schemas.openxmlformats.org/officeDocument/2006/relationships/hyperlink" Target="https://baike.baidu.com/item/IBM?fromModule=lemma_inlink"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baike.baidu.com/item/%E6%9C%8D%E5%8A%A1%E5%99%A8CPU?fromModule=lemma_inlink" TargetMode="External"/><Relationship Id="rId13" Type="http://schemas.openxmlformats.org/officeDocument/2006/relationships/hyperlink" Target="https://baike.baidu.com/item/%E8%87%B3%E5%BC%BA?fromModule=lemma_inlink" TargetMode="External"/><Relationship Id="rId18" Type="http://schemas.openxmlformats.org/officeDocument/2006/relationships/hyperlink" Target="https://baike.baidu.com/item/%E5%9B%9B%E6%A0%B8%E5%A4%84%E7%90%86%E5%99%A8?fromModule=lemma_inlink" TargetMode="External"/><Relationship Id="rId3" Type="http://schemas.openxmlformats.org/officeDocument/2006/relationships/hyperlink" Target="https://baike.baidu.com/item/%E5%BE%AE%E5%A4%84%E7%90%86%E5%99%A8?fromModule=lemma_inlink" TargetMode="External"/><Relationship Id="rId7" Type="http://schemas.openxmlformats.org/officeDocument/2006/relationships/hyperlink" Target="https://baike.baidu.com/item/%E5%8D%95%E7%BA%BF%E7%A8%8B?fromModule=lemma_inlink" TargetMode="External"/><Relationship Id="rId12" Type="http://schemas.openxmlformats.org/officeDocument/2006/relationships/hyperlink" Target="https://baike.baidu.com/item/%E5%B7%A5%E4%BD%9C%E7%AB%99?fromModule=lemma_inlink" TargetMode="External"/><Relationship Id="rId17" Type="http://schemas.openxmlformats.org/officeDocument/2006/relationships/hyperlink" Target="https://baike.baidu.com/item/%E5%8F%8C%E6%A0%B8%E5%A4%84%E7%90%86%E5%99%A8?fromModule=lemma_inlink" TargetMode="External"/><Relationship Id="rId2" Type="http://schemas.openxmlformats.org/officeDocument/2006/relationships/slide" Target="../slides/slide8.xml"/><Relationship Id="rId16" Type="http://schemas.openxmlformats.org/officeDocument/2006/relationships/hyperlink" Target="https://baike.baidu.com/item/%E9%85%B7%E7%9D%BF2?fromModule=lemma_inlink" TargetMode="External"/><Relationship Id="rId1" Type="http://schemas.openxmlformats.org/officeDocument/2006/relationships/notesMaster" Target="../notesMasters/notesMaster1.xml"/><Relationship Id="rId6" Type="http://schemas.openxmlformats.org/officeDocument/2006/relationships/hyperlink" Target="https://baike.baidu.com/item/%E5%8D%95%E8%8A%AF%E7%89%87%E5%A4%9A%E5%A4%84%E7%90%86%E5%99%A8?fromModule=lemma_inlink" TargetMode="External"/><Relationship Id="rId11" Type="http://schemas.openxmlformats.org/officeDocument/2006/relationships/hyperlink" Target="https://baike.baidu.com/item/%E9%85%B7%E7%9D%BF?fromModule=lemma_inlink" TargetMode="External"/><Relationship Id="rId5" Type="http://schemas.openxmlformats.org/officeDocument/2006/relationships/hyperlink" Target="https://baike.baidu.com/item/%E5%A4%9A%E6%A0%B8%E5%BF%83?fromModule=lemma_inlink" TargetMode="External"/><Relationship Id="rId15" Type="http://schemas.openxmlformats.org/officeDocument/2006/relationships/hyperlink" Target="https://baike.baidu.com/item/%E5%9B%9B%E6%A0%B8?fromModule=lemma_inlink" TargetMode="External"/><Relationship Id="rId10" Type="http://schemas.openxmlformats.org/officeDocument/2006/relationships/hyperlink" Target="https://baike.baidu.com/item/%E9%80%9F%E9%BE%99?fromModule=lemma_inlink" TargetMode="External"/><Relationship Id="rId4" Type="http://schemas.openxmlformats.org/officeDocument/2006/relationships/hyperlink" Target="https://baike.baidu.com/item/%E6%91%A9%E5%B0%94%E5%AE%9A%E5%BE%8B?fromModule=lemma_inlink" TargetMode="External"/><Relationship Id="rId9" Type="http://schemas.openxmlformats.org/officeDocument/2006/relationships/hyperlink" Target="https://baike.baidu.com/item/64%E4%BD%8D%E5%A4%84%E7%90%86%E5%99%A8?fromModule=lemma_inlink" TargetMode="External"/><Relationship Id="rId14" Type="http://schemas.openxmlformats.org/officeDocument/2006/relationships/hyperlink" Target="https://baike.baidu.com/item/%E9%85%B7%E7%9D%BF%E5%8F%8C%E6%A0%B8/6150920?fromModule=lemma_inlink"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irrors.kernel.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en-US" dirty="0"/>
              <a:t>其他的硬件 </a:t>
            </a:r>
            <a:r>
              <a:rPr lang="en-US" altLang="zh-CN" dirty="0"/>
              <a:t>– NIC</a:t>
            </a:r>
            <a:r>
              <a:rPr lang="zh-CN" altLang="en-US" dirty="0"/>
              <a:t> </a:t>
            </a:r>
            <a:r>
              <a:rPr lang="en-US" altLang="zh-CN" dirty="0"/>
              <a:t>(Network Interface Card), GPU </a:t>
            </a:r>
            <a:r>
              <a:rPr lang="zh-CN" altLang="en-US" dirty="0"/>
              <a:t>等</a:t>
            </a:r>
            <a:endParaRPr lang="en-US" altLang="zh-CN" dirty="0"/>
          </a:p>
          <a:p>
            <a:endParaRPr lang="en-US" altLang="zh-CN" dirty="0"/>
          </a:p>
          <a:p>
            <a:r>
              <a:rPr lang="zh-CN" altLang="en-US" dirty="0"/>
              <a:t>在</a:t>
            </a:r>
            <a:r>
              <a:rPr lang="en-US" altLang="zh-CN" dirty="0"/>
              <a:t>Win10</a:t>
            </a:r>
            <a:r>
              <a:rPr lang="zh-CN" altLang="en-US" dirty="0"/>
              <a:t>下用</a:t>
            </a:r>
            <a:r>
              <a:rPr lang="en-US" altLang="zh-CN" dirty="0" err="1"/>
              <a:t>Qemu</a:t>
            </a:r>
            <a:r>
              <a:rPr lang="zh-CN" altLang="en-US" dirty="0"/>
              <a:t>模拟器模拟或虛拟树莓派，包括</a:t>
            </a:r>
            <a:r>
              <a:rPr lang="en-US" altLang="zh-CN" dirty="0"/>
              <a:t>4B</a:t>
            </a:r>
          </a:p>
          <a:p>
            <a:r>
              <a:rPr lang="en-US" altLang="zh-CN" dirty="0"/>
              <a:t>https://blog.csdn.net/chilwb/article/details/106474387</a:t>
            </a:r>
          </a:p>
          <a:p>
            <a:r>
              <a:rPr lang="zh-CN" altLang="en-US" dirty="0"/>
              <a:t>为什么要用</a:t>
            </a:r>
            <a:r>
              <a:rPr lang="en-US" altLang="zh-CN" dirty="0" err="1"/>
              <a:t>Qemu</a:t>
            </a:r>
            <a:r>
              <a:rPr lang="zh-CN" altLang="en-US" dirty="0"/>
              <a:t>模拟树莓派，因为模拟出来后，可以带着到处走，</a:t>
            </a:r>
            <a:r>
              <a:rPr lang="en-US" altLang="zh-CN" dirty="0"/>
              <a:t>U</a:t>
            </a:r>
            <a:r>
              <a:rPr lang="zh-CN" altLang="en-US" dirty="0"/>
              <a:t>盘一拷，有电脑的地方就可以调试。调试出了问题，想重新来过，只要把之前的副本复制过去就可以了。等一切弄好后，再写入</a:t>
            </a:r>
            <a:r>
              <a:rPr lang="en-US" altLang="zh-CN" dirty="0"/>
              <a:t>SD</a:t>
            </a:r>
            <a:r>
              <a:rPr lang="zh-CN" altLang="en-US" dirty="0"/>
              <a:t>，进行实机测试，使用。这样避免了带着树莓派跑来跑去，调试错了，反复拨卡、写卡、设置、插卡等操作。为什么要用</a:t>
            </a:r>
            <a:r>
              <a:rPr lang="en-US" altLang="zh-CN" dirty="0" err="1"/>
              <a:t>Qemu</a:t>
            </a:r>
            <a:r>
              <a:rPr lang="zh-CN" altLang="en-US" dirty="0"/>
              <a:t>模拟拟树莓派，官网不是有</a:t>
            </a:r>
            <a:r>
              <a:rPr lang="en-US" altLang="zh-CN" dirty="0"/>
              <a:t>VMware</a:t>
            </a:r>
            <a:r>
              <a:rPr lang="zh-CN" altLang="en-US" dirty="0"/>
              <a:t>等虚拟机版的桌面版了么？因为桌面版就一个，更新也不及时，用</a:t>
            </a:r>
            <a:r>
              <a:rPr lang="en-US" altLang="zh-CN" dirty="0" err="1"/>
              <a:t>Qemu</a:t>
            </a:r>
            <a:r>
              <a:rPr lang="zh-CN" altLang="en-US" dirty="0"/>
              <a:t>，可虚拟任何版本的树莓派系统，如</a:t>
            </a:r>
            <a:r>
              <a:rPr lang="en-US" altLang="zh-CN" dirty="0"/>
              <a:t>Ubuntu</a:t>
            </a:r>
            <a:r>
              <a:rPr lang="zh-CN" altLang="en-US" dirty="0"/>
              <a:t>树莓派版，等等。这是因为桌面版是虚拟系统，只支持</a:t>
            </a:r>
            <a:r>
              <a:rPr lang="en-US" altLang="zh-CN" dirty="0"/>
              <a:t>X86</a:t>
            </a:r>
            <a:r>
              <a:rPr lang="zh-CN" altLang="en-US" dirty="0"/>
              <a:t>电脑，</a:t>
            </a:r>
            <a:r>
              <a:rPr lang="en-US" altLang="zh-CN" dirty="0" err="1"/>
              <a:t>Qemu</a:t>
            </a:r>
            <a:r>
              <a:rPr lang="zh-CN" altLang="en-US" dirty="0"/>
              <a:t>虚拟的是硬件本身，支持的是</a:t>
            </a:r>
            <a:r>
              <a:rPr lang="en-US" altLang="zh-CN" dirty="0"/>
              <a:t>ARM</a:t>
            </a:r>
            <a:r>
              <a:rPr lang="zh-CN" altLang="en-US" dirty="0"/>
              <a:t>指令，凡硬件能装的系统，</a:t>
            </a:r>
            <a:r>
              <a:rPr lang="en-US" altLang="zh-CN" dirty="0" err="1"/>
              <a:t>Qemu</a:t>
            </a:r>
            <a:r>
              <a:rPr lang="zh-CN" altLang="en-US" dirty="0"/>
              <a:t>就能模拟拟使用。我的系统是</a:t>
            </a:r>
            <a:r>
              <a:rPr lang="en-US" altLang="zh-CN" dirty="0"/>
              <a:t>2019</a:t>
            </a:r>
            <a:r>
              <a:rPr lang="zh-CN" altLang="en-US" dirty="0"/>
              <a:t>年的</a:t>
            </a:r>
            <a:r>
              <a:rPr lang="en-US" altLang="zh-CN" dirty="0"/>
              <a:t>windows 10</a:t>
            </a:r>
            <a:r>
              <a:rPr lang="zh-CN" altLang="en-US" dirty="0"/>
              <a:t>，使用的镜像是</a:t>
            </a:r>
            <a:r>
              <a:rPr lang="en-US" altLang="zh-CN" dirty="0"/>
              <a:t>2020</a:t>
            </a:r>
            <a:r>
              <a:rPr lang="zh-CN" altLang="en-US" dirty="0"/>
              <a:t>年</a:t>
            </a:r>
            <a:r>
              <a:rPr lang="en-US" altLang="zh-CN" dirty="0"/>
              <a:t>6</a:t>
            </a:r>
            <a:r>
              <a:rPr lang="zh-CN" altLang="en-US" dirty="0"/>
              <a:t>月</a:t>
            </a:r>
            <a:r>
              <a:rPr lang="en-US" altLang="zh-CN" dirty="0"/>
              <a:t>1</a:t>
            </a:r>
            <a:r>
              <a:rPr lang="zh-CN" altLang="en-US" dirty="0"/>
              <a:t>日可在树莓派官网下载的各种镜像。在</a:t>
            </a:r>
            <a:r>
              <a:rPr lang="en-US" altLang="zh-CN" dirty="0" err="1"/>
              <a:t>Qemu</a:t>
            </a:r>
            <a:r>
              <a:rPr lang="zh-CN" altLang="en-US" dirty="0"/>
              <a:t>官网下载最新的</a:t>
            </a:r>
            <a:r>
              <a:rPr lang="en-US" altLang="zh-CN" dirty="0"/>
              <a:t>4.2</a:t>
            </a:r>
            <a:r>
              <a:rPr lang="zh-CN" altLang="en-US" dirty="0"/>
              <a:t>版</a:t>
            </a:r>
            <a:r>
              <a:rPr lang="en-US" altLang="zh-CN" dirty="0" err="1"/>
              <a:t>Qemu</a:t>
            </a:r>
            <a:r>
              <a:rPr lang="zh-CN" altLang="en-US" dirty="0"/>
              <a:t>，地址：</a:t>
            </a:r>
            <a:r>
              <a:rPr lang="en-US" altLang="zh-CN" dirty="0"/>
              <a:t>https://www.qemu.org/download/</a:t>
            </a:r>
            <a:r>
              <a:rPr lang="zh-CN" altLang="en-US" dirty="0"/>
              <a:t>下载</a:t>
            </a:r>
            <a:r>
              <a:rPr lang="en-US" altLang="zh-CN" dirty="0" err="1"/>
              <a:t>Qemu</a:t>
            </a:r>
            <a:r>
              <a:rPr lang="en-US" altLang="zh-CN" dirty="0"/>
              <a:t> kernel for emulating </a:t>
            </a:r>
            <a:r>
              <a:rPr lang="en-US" altLang="zh-CN" dirty="0" err="1"/>
              <a:t>Rpi</a:t>
            </a:r>
            <a:r>
              <a:rPr lang="en-US" altLang="zh-CN" dirty="0"/>
              <a:t> on QEMU</a:t>
            </a:r>
            <a:r>
              <a:rPr lang="zh-CN" altLang="en-US" dirty="0"/>
              <a:t>，</a:t>
            </a:r>
            <a:r>
              <a:rPr lang="en-US" altLang="zh-CN" dirty="0"/>
              <a:t>https://github.com/dhruvvyas90/qemu-rpi-kernel </a:t>
            </a:r>
            <a:r>
              <a:rPr lang="zh-CN" altLang="en-US" dirty="0"/>
              <a:t>这里有不同版本，可下载最新版，我下载的是：</a:t>
            </a:r>
            <a:r>
              <a:rPr lang="en-US" altLang="zh-CN" dirty="0"/>
              <a:t>kernel-qemu-4.19.50-buster </a:t>
            </a:r>
            <a:r>
              <a:rPr lang="zh-CN" altLang="en-US" dirty="0"/>
              <a:t>，下载网址：</a:t>
            </a:r>
            <a:r>
              <a:rPr lang="en-US" altLang="zh-CN" dirty="0"/>
              <a:t>https://github.com/dhruvvyas90/qemu-rpi-kernel/blob/master/kernel-qemu-4.19.50-buster</a:t>
            </a:r>
            <a:r>
              <a:rPr lang="zh-CN" altLang="en-US" dirty="0"/>
              <a:t>在树莓派官网下载你喜欢的镜像。我下载的是</a:t>
            </a:r>
            <a:r>
              <a:rPr lang="en-US" altLang="zh-CN" dirty="0"/>
              <a:t>2020-05-27-raspios-buster</a:t>
            </a:r>
            <a:r>
              <a:rPr lang="zh-CN" altLang="en-US" dirty="0"/>
              <a:t>安装</a:t>
            </a:r>
            <a:r>
              <a:rPr lang="en-US" altLang="zh-CN" dirty="0" err="1"/>
              <a:t>Qemu</a:t>
            </a:r>
            <a:r>
              <a:rPr lang="zh-CN" altLang="en-US" dirty="0"/>
              <a:t>，其实是解压，放到一个文件夹里，我的是</a:t>
            </a:r>
            <a:r>
              <a:rPr lang="en-US" altLang="zh-CN" dirty="0" err="1"/>
              <a:t>Qemu</a:t>
            </a:r>
            <a:r>
              <a:rPr lang="zh-CN" altLang="en-US" dirty="0"/>
              <a:t>文件夹。再解压</a:t>
            </a:r>
            <a:r>
              <a:rPr lang="en-US" altLang="zh-CN" dirty="0"/>
              <a:t>qemu-rpi-kernel-master.zip</a:t>
            </a:r>
            <a:r>
              <a:rPr lang="zh-CN" altLang="en-US" dirty="0"/>
              <a:t>，针对我的</a:t>
            </a:r>
            <a:r>
              <a:rPr lang="en-US" altLang="zh-CN" dirty="0"/>
              <a:t>kernel-qemu-4.19.50-buster</a:t>
            </a:r>
            <a:r>
              <a:rPr lang="zh-CN" altLang="en-US" dirty="0"/>
              <a:t>镜像，我找了其中的两个文件：</a:t>
            </a:r>
            <a:r>
              <a:rPr lang="en-US" altLang="zh-CN" dirty="0"/>
              <a:t>kernel-qemu-4.19.50-buster</a:t>
            </a:r>
            <a:r>
              <a:rPr lang="zh-CN" altLang="en-US" dirty="0"/>
              <a:t>、</a:t>
            </a:r>
            <a:r>
              <a:rPr lang="en-US" altLang="zh-CN" dirty="0"/>
              <a:t>versatile-pb-</a:t>
            </a:r>
            <a:r>
              <a:rPr lang="en-US" altLang="zh-CN" dirty="0" err="1"/>
              <a:t>buster.dtb</a:t>
            </a:r>
            <a:r>
              <a:rPr lang="zh-CN" altLang="en-US" dirty="0"/>
              <a:t>。该用哪些文件，可查看</a:t>
            </a:r>
            <a:r>
              <a:rPr lang="en-US" altLang="zh-CN" dirty="0"/>
              <a:t>README.md</a:t>
            </a:r>
            <a:r>
              <a:rPr lang="zh-CN" altLang="en-US" dirty="0"/>
              <a:t>文件，直接用文本打开就行。</a:t>
            </a:r>
          </a:p>
          <a:p>
            <a:r>
              <a:rPr lang="en-US" altLang="zh-CN" dirty="0"/>
              <a:t>————————————————</a:t>
            </a:r>
          </a:p>
          <a:p>
            <a:r>
              <a:rPr lang="zh-CN" altLang="en-US" dirty="0"/>
              <a:t>版权声明：本文为</a:t>
            </a:r>
            <a:r>
              <a:rPr lang="en-US" altLang="zh-CN" dirty="0"/>
              <a:t>CSDN</a:t>
            </a:r>
            <a:r>
              <a:rPr lang="zh-CN" altLang="en-US" dirty="0"/>
              <a:t>博主「</a:t>
            </a:r>
            <a:r>
              <a:rPr lang="en-US" altLang="zh-CN" dirty="0" err="1"/>
              <a:t>chilwb</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https://blog.csdn.net/chilwb/article/details/106474387</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4</a:t>
            </a:fld>
            <a:endParaRPr lang="zh-CN" altLang="en-US"/>
          </a:p>
        </p:txBody>
      </p:sp>
    </p:spTree>
    <p:extLst>
      <p:ext uri="{BB962C8B-B14F-4D97-AF65-F5344CB8AC3E}">
        <p14:creationId xmlns:p14="http://schemas.microsoft.com/office/powerpoint/2010/main" val="2936318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22</a:t>
            </a:fld>
            <a:endParaRPr lang="zh-CN" altLang="en-US"/>
          </a:p>
        </p:txBody>
      </p:sp>
    </p:spTree>
    <p:extLst>
      <p:ext uri="{BB962C8B-B14F-4D97-AF65-F5344CB8AC3E}">
        <p14:creationId xmlns:p14="http://schemas.microsoft.com/office/powerpoint/2010/main" val="48636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24</a:t>
            </a:fld>
            <a:endParaRPr lang="zh-CN" altLang="en-US"/>
          </a:p>
        </p:txBody>
      </p:sp>
    </p:spTree>
    <p:extLst>
      <p:ext uri="{BB962C8B-B14F-4D97-AF65-F5344CB8AC3E}">
        <p14:creationId xmlns:p14="http://schemas.microsoft.com/office/powerpoint/2010/main" val="2420918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25</a:t>
            </a:fld>
            <a:endParaRPr lang="zh-CN" altLang="en-US"/>
          </a:p>
        </p:txBody>
      </p:sp>
    </p:spTree>
    <p:extLst>
      <p:ext uri="{BB962C8B-B14F-4D97-AF65-F5344CB8AC3E}">
        <p14:creationId xmlns:p14="http://schemas.microsoft.com/office/powerpoint/2010/main" val="1495137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26</a:t>
            </a:fld>
            <a:endParaRPr lang="zh-CN" altLang="en-US"/>
          </a:p>
        </p:txBody>
      </p:sp>
    </p:spTree>
    <p:extLst>
      <p:ext uri="{BB962C8B-B14F-4D97-AF65-F5344CB8AC3E}">
        <p14:creationId xmlns:p14="http://schemas.microsoft.com/office/powerpoint/2010/main" val="2888943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27</a:t>
            </a:fld>
            <a:endParaRPr lang="zh-CN" altLang="en-US"/>
          </a:p>
        </p:txBody>
      </p:sp>
    </p:spTree>
    <p:extLst>
      <p:ext uri="{BB962C8B-B14F-4D97-AF65-F5344CB8AC3E}">
        <p14:creationId xmlns:p14="http://schemas.microsoft.com/office/powerpoint/2010/main" val="3183008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28</a:t>
            </a:fld>
            <a:endParaRPr lang="zh-CN" altLang="en-US"/>
          </a:p>
        </p:txBody>
      </p:sp>
    </p:spTree>
    <p:extLst>
      <p:ext uri="{BB962C8B-B14F-4D97-AF65-F5344CB8AC3E}">
        <p14:creationId xmlns:p14="http://schemas.microsoft.com/office/powerpoint/2010/main" val="18940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29</a:t>
            </a:fld>
            <a:endParaRPr lang="zh-CN" altLang="en-US"/>
          </a:p>
        </p:txBody>
      </p:sp>
    </p:spTree>
    <p:extLst>
      <p:ext uri="{BB962C8B-B14F-4D97-AF65-F5344CB8AC3E}">
        <p14:creationId xmlns:p14="http://schemas.microsoft.com/office/powerpoint/2010/main" val="1961846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30</a:t>
            </a:fld>
            <a:endParaRPr lang="zh-CN" altLang="en-US"/>
          </a:p>
        </p:txBody>
      </p:sp>
    </p:spTree>
    <p:extLst>
      <p:ext uri="{BB962C8B-B14F-4D97-AF65-F5344CB8AC3E}">
        <p14:creationId xmlns:p14="http://schemas.microsoft.com/office/powerpoint/2010/main" val="1365450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https://baike.baidu.com/item/</a:t>
            </a:r>
            <a:r>
              <a:rPr lang="zh-CN" altLang="en-US" dirty="0"/>
              <a:t>统一可扩展固件接口</a:t>
            </a:r>
            <a:r>
              <a:rPr lang="en-US" altLang="zh-CN" dirty="0"/>
              <a:t>/22786233</a:t>
            </a:r>
          </a:p>
          <a:p>
            <a:r>
              <a:rPr lang="zh-CN" altLang="en-US" b="1" i="0" dirty="0">
                <a:solidFill>
                  <a:srgbClr val="333333"/>
                </a:solidFill>
                <a:effectLst/>
                <a:latin typeface="Helvetica Neue"/>
              </a:rPr>
              <a:t>统一可扩展固件接口</a:t>
            </a:r>
            <a:r>
              <a:rPr lang="zh-CN" altLang="en-US" b="0" i="0" dirty="0">
                <a:solidFill>
                  <a:srgbClr val="333333"/>
                </a:solidFill>
                <a:effectLst/>
                <a:latin typeface="Helvetica Neue"/>
              </a:rPr>
              <a:t>（英语：</a:t>
            </a:r>
            <a:r>
              <a:rPr lang="en-US" altLang="zh-CN" b="0" i="0" dirty="0">
                <a:solidFill>
                  <a:srgbClr val="333333"/>
                </a:solidFill>
                <a:effectLst/>
                <a:latin typeface="Helvetica Neue"/>
              </a:rPr>
              <a:t>Unified Extensible Firmware Interface</a:t>
            </a:r>
            <a:r>
              <a:rPr lang="zh-CN" altLang="en-US" b="0" i="0" dirty="0">
                <a:solidFill>
                  <a:srgbClr val="333333"/>
                </a:solidFill>
                <a:effectLst/>
                <a:latin typeface="Helvetica Neue"/>
              </a:rPr>
              <a:t>，缩写</a:t>
            </a:r>
            <a:r>
              <a:rPr lang="en-US" altLang="zh-CN" b="1" i="0" dirty="0">
                <a:solidFill>
                  <a:srgbClr val="333333"/>
                </a:solidFill>
                <a:effectLst/>
                <a:latin typeface="Helvetica Neue"/>
              </a:rPr>
              <a:t>UEFI</a:t>
            </a:r>
            <a:r>
              <a:rPr lang="zh-CN" altLang="en-US" b="0" i="0" dirty="0">
                <a:solidFill>
                  <a:srgbClr val="333333"/>
                </a:solidFill>
                <a:effectLst/>
                <a:latin typeface="Helvetica Neue"/>
              </a:rPr>
              <a:t>）</a:t>
            </a:r>
            <a:endParaRPr lang="en-US" altLang="zh-CN" b="0" i="0" dirty="0">
              <a:solidFill>
                <a:srgbClr val="333333"/>
              </a:solidFill>
              <a:effectLst/>
              <a:latin typeface="Helvetica Neue"/>
            </a:endParaRPr>
          </a:p>
          <a:p>
            <a:r>
              <a:rPr lang="en-US" altLang="zh-CN" b="0" i="0" dirty="0">
                <a:solidFill>
                  <a:srgbClr val="333333"/>
                </a:solidFill>
                <a:effectLst/>
                <a:latin typeface="Helvetica Neue"/>
              </a:rPr>
              <a:t>UEFI</a:t>
            </a:r>
            <a:r>
              <a:rPr lang="zh-CN" altLang="en-US" b="0" i="0" dirty="0">
                <a:solidFill>
                  <a:srgbClr val="333333"/>
                </a:solidFill>
                <a:effectLst/>
                <a:latin typeface="Helvetica Neue"/>
              </a:rPr>
              <a:t>的前身是</a:t>
            </a:r>
            <a:r>
              <a:rPr lang="en-US" altLang="zh-CN" b="0" i="0" u="none" strike="noStrike" dirty="0">
                <a:solidFill>
                  <a:srgbClr val="136EC2"/>
                </a:solidFill>
                <a:effectLst/>
                <a:latin typeface="Helvetica Neue"/>
                <a:hlinkClick r:id="rId3"/>
              </a:rPr>
              <a:t>Intel</a:t>
            </a:r>
            <a:r>
              <a:rPr lang="zh-CN" altLang="en-US" b="0" i="0" dirty="0">
                <a:solidFill>
                  <a:srgbClr val="333333"/>
                </a:solidFill>
                <a:effectLst/>
                <a:latin typeface="Helvetica Neue"/>
              </a:rPr>
              <a:t>在</a:t>
            </a:r>
            <a:r>
              <a:rPr lang="en-US" altLang="zh-CN" b="0" i="0" dirty="0">
                <a:solidFill>
                  <a:srgbClr val="333333"/>
                </a:solidFill>
                <a:effectLst/>
                <a:latin typeface="Helvetica Neue"/>
              </a:rPr>
              <a:t>1998</a:t>
            </a:r>
            <a:r>
              <a:rPr lang="zh-CN" altLang="en-US" b="0" i="0" dirty="0">
                <a:solidFill>
                  <a:srgbClr val="333333"/>
                </a:solidFill>
                <a:effectLst/>
                <a:latin typeface="Helvetica Neue"/>
              </a:rPr>
              <a:t>年开始开发的</a:t>
            </a:r>
            <a:r>
              <a:rPr lang="en-US" altLang="zh-CN" b="0" i="0" dirty="0">
                <a:solidFill>
                  <a:srgbClr val="333333"/>
                </a:solidFill>
                <a:effectLst/>
                <a:latin typeface="Helvetica Neue"/>
              </a:rPr>
              <a:t>Intel Boot Initiative</a:t>
            </a:r>
            <a:r>
              <a:rPr lang="zh-CN" altLang="en-US" b="0" i="0" dirty="0">
                <a:solidFill>
                  <a:srgbClr val="333333"/>
                </a:solidFill>
                <a:effectLst/>
                <a:latin typeface="Helvetica Neue"/>
              </a:rPr>
              <a:t>，后来被重命名为</a:t>
            </a:r>
            <a:r>
              <a:rPr lang="zh-CN" altLang="en-US" b="1" i="0" dirty="0">
                <a:solidFill>
                  <a:srgbClr val="333333"/>
                </a:solidFill>
                <a:effectLst/>
                <a:latin typeface="Helvetica Neue"/>
              </a:rPr>
              <a:t>可扩展固件接口</a:t>
            </a:r>
            <a:r>
              <a:rPr lang="zh-CN" altLang="en-US" b="0" i="0" dirty="0">
                <a:solidFill>
                  <a:srgbClr val="333333"/>
                </a:solidFill>
                <a:effectLst/>
                <a:latin typeface="Helvetica Neue"/>
              </a:rPr>
              <a:t>（</a:t>
            </a:r>
            <a:r>
              <a:rPr lang="en-US" altLang="zh-CN" b="0" i="0" dirty="0">
                <a:solidFill>
                  <a:srgbClr val="333333"/>
                </a:solidFill>
                <a:effectLst/>
                <a:latin typeface="Helvetica Neue"/>
              </a:rPr>
              <a:t>Extensible Firmware Interface</a:t>
            </a:r>
            <a:r>
              <a:rPr lang="zh-CN" altLang="en-US" b="0" i="0" dirty="0">
                <a:solidFill>
                  <a:srgbClr val="333333"/>
                </a:solidFill>
                <a:effectLst/>
                <a:latin typeface="Helvetica Neue"/>
              </a:rPr>
              <a:t>，缩写</a:t>
            </a:r>
            <a:r>
              <a:rPr lang="en-US" altLang="zh-CN" b="1" i="0" dirty="0">
                <a:solidFill>
                  <a:srgbClr val="333333"/>
                </a:solidFill>
                <a:effectLst/>
                <a:latin typeface="Helvetica Neue"/>
              </a:rPr>
              <a:t>EFI</a:t>
            </a:r>
            <a:r>
              <a:rPr lang="zh-CN" altLang="en-US" b="0" i="0" dirty="0">
                <a:solidFill>
                  <a:srgbClr val="333333"/>
                </a:solidFill>
                <a:effectLst/>
                <a:latin typeface="Helvetica Neue"/>
              </a:rPr>
              <a:t>）。</a:t>
            </a:r>
            <a:r>
              <a:rPr lang="en-US" altLang="zh-CN" b="0" i="0" dirty="0">
                <a:solidFill>
                  <a:srgbClr val="333333"/>
                </a:solidFill>
                <a:effectLst/>
                <a:latin typeface="Helvetica Neue"/>
              </a:rPr>
              <a:t>Intel</a:t>
            </a:r>
            <a:r>
              <a:rPr lang="zh-CN" altLang="en-US" b="0" i="0" dirty="0">
                <a:solidFill>
                  <a:srgbClr val="333333"/>
                </a:solidFill>
                <a:effectLst/>
                <a:latin typeface="Helvetica Neue"/>
              </a:rPr>
              <a:t>在</a:t>
            </a:r>
            <a:r>
              <a:rPr lang="en-US" altLang="zh-CN" b="0" i="0" dirty="0">
                <a:solidFill>
                  <a:srgbClr val="333333"/>
                </a:solidFill>
                <a:effectLst/>
                <a:latin typeface="Helvetica Neue"/>
              </a:rPr>
              <a:t>2005</a:t>
            </a:r>
            <a:r>
              <a:rPr lang="zh-CN" altLang="en-US" b="0" i="0" dirty="0">
                <a:solidFill>
                  <a:srgbClr val="333333"/>
                </a:solidFill>
                <a:effectLst/>
                <a:latin typeface="Helvetica Neue"/>
              </a:rPr>
              <a:t>年将其交由统一可扩展固件接口论坛（</a:t>
            </a:r>
            <a:r>
              <a:rPr lang="en-US" altLang="zh-CN" b="0" i="0" dirty="0">
                <a:solidFill>
                  <a:srgbClr val="333333"/>
                </a:solidFill>
                <a:effectLst/>
                <a:latin typeface="Helvetica Neue"/>
              </a:rPr>
              <a:t>Unified EFI Forum</a:t>
            </a:r>
            <a:r>
              <a:rPr lang="zh-CN" altLang="en-US" b="0" i="0" dirty="0">
                <a:solidFill>
                  <a:srgbClr val="333333"/>
                </a:solidFill>
                <a:effectLst/>
                <a:latin typeface="Helvetica Neue"/>
              </a:rPr>
              <a:t>）来推广与发展，为了凸显这一点，</a:t>
            </a:r>
            <a:r>
              <a:rPr lang="en-US" altLang="zh-CN" b="0" i="0" dirty="0">
                <a:solidFill>
                  <a:srgbClr val="333333"/>
                </a:solidFill>
                <a:effectLst/>
                <a:latin typeface="Helvetica Neue"/>
              </a:rPr>
              <a:t>EFI</a:t>
            </a:r>
            <a:r>
              <a:rPr lang="zh-CN" altLang="en-US" b="0" i="0" dirty="0">
                <a:solidFill>
                  <a:srgbClr val="333333"/>
                </a:solidFill>
                <a:effectLst/>
                <a:latin typeface="Helvetica Neue"/>
              </a:rPr>
              <a:t>也更名为</a:t>
            </a:r>
            <a:r>
              <a:rPr lang="en-US" altLang="zh-CN" b="0" i="0" dirty="0">
                <a:solidFill>
                  <a:srgbClr val="333333"/>
                </a:solidFill>
                <a:effectLst/>
                <a:latin typeface="Helvetica Neue"/>
              </a:rPr>
              <a:t>UEFI</a:t>
            </a:r>
            <a:r>
              <a:rPr lang="zh-CN" altLang="en-US" b="0" i="0" dirty="0">
                <a:solidFill>
                  <a:srgbClr val="333333"/>
                </a:solidFill>
                <a:effectLst/>
                <a:latin typeface="Helvetica Neue"/>
              </a:rPr>
              <a:t>（</a:t>
            </a:r>
            <a:r>
              <a:rPr lang="en-US" altLang="zh-CN" b="0" i="0" dirty="0">
                <a:solidFill>
                  <a:srgbClr val="333333"/>
                </a:solidFill>
                <a:effectLst/>
                <a:latin typeface="Helvetica Neue"/>
              </a:rPr>
              <a:t>Unified EFI</a:t>
            </a:r>
            <a:r>
              <a:rPr lang="zh-CN" altLang="en-US" b="0" i="0" dirty="0">
                <a:solidFill>
                  <a:srgbClr val="333333"/>
                </a:solidFill>
                <a:effectLst/>
                <a:latin typeface="Helvetica Neue"/>
              </a:rPr>
              <a:t>）。</a:t>
            </a:r>
            <a:r>
              <a:rPr lang="en-US" altLang="zh-CN" b="0" i="0" dirty="0">
                <a:solidFill>
                  <a:srgbClr val="333333"/>
                </a:solidFill>
                <a:effectLst/>
                <a:latin typeface="Helvetica Neue"/>
              </a:rPr>
              <a:t>UEFI</a:t>
            </a:r>
            <a:r>
              <a:rPr lang="zh-CN" altLang="en-US" b="0" i="0" dirty="0">
                <a:solidFill>
                  <a:srgbClr val="333333"/>
                </a:solidFill>
                <a:effectLst/>
                <a:latin typeface="Helvetica Neue"/>
              </a:rPr>
              <a:t>论坛的创始者是</a:t>
            </a:r>
            <a:r>
              <a:rPr lang="en-US" altLang="zh-CN" b="0" i="0" dirty="0">
                <a:solidFill>
                  <a:srgbClr val="333333"/>
                </a:solidFill>
                <a:effectLst/>
                <a:latin typeface="Helvetica Neue"/>
              </a:rPr>
              <a:t>11</a:t>
            </a:r>
            <a:r>
              <a:rPr lang="zh-CN" altLang="en-US" b="0" i="0" dirty="0">
                <a:solidFill>
                  <a:srgbClr val="333333"/>
                </a:solidFill>
                <a:effectLst/>
                <a:latin typeface="Helvetica Neue"/>
              </a:rPr>
              <a:t>家知名电脑公司，包括</a:t>
            </a:r>
            <a:r>
              <a:rPr lang="en-US" altLang="zh-CN" b="0" i="0" dirty="0">
                <a:solidFill>
                  <a:srgbClr val="333333"/>
                </a:solidFill>
                <a:effectLst/>
                <a:latin typeface="Helvetica Neue"/>
              </a:rPr>
              <a:t>Intel</a:t>
            </a:r>
            <a:r>
              <a:rPr lang="zh-CN" altLang="en-US" b="0" i="0" dirty="0">
                <a:solidFill>
                  <a:srgbClr val="333333"/>
                </a:solidFill>
                <a:effectLst/>
                <a:latin typeface="Helvetica Neue"/>
              </a:rPr>
              <a:t>、</a:t>
            </a:r>
            <a:r>
              <a:rPr lang="en-US" altLang="zh-CN" b="0" i="0" u="none" strike="noStrike" dirty="0">
                <a:solidFill>
                  <a:srgbClr val="136EC2"/>
                </a:solidFill>
                <a:effectLst/>
                <a:latin typeface="Helvetica Neue"/>
                <a:hlinkClick r:id="rId4"/>
              </a:rPr>
              <a:t>IBM</a:t>
            </a:r>
            <a:r>
              <a:rPr lang="zh-CN" altLang="en-US" b="0" i="0" dirty="0">
                <a:solidFill>
                  <a:srgbClr val="333333"/>
                </a:solidFill>
                <a:effectLst/>
                <a:latin typeface="Helvetica Neue"/>
              </a:rPr>
              <a:t>等硬件厂商，软件厂商</a:t>
            </a:r>
            <a:r>
              <a:rPr lang="en-US" altLang="zh-CN" b="0" i="0" u="none" strike="noStrike" dirty="0">
                <a:solidFill>
                  <a:srgbClr val="136EC2"/>
                </a:solidFill>
                <a:effectLst/>
                <a:latin typeface="Helvetica Neue"/>
                <a:hlinkClick r:id="rId5"/>
              </a:rPr>
              <a:t>Microsoft</a:t>
            </a:r>
            <a:r>
              <a:rPr lang="zh-CN" altLang="en-US" b="0" i="0" dirty="0">
                <a:solidFill>
                  <a:srgbClr val="333333"/>
                </a:solidFill>
                <a:effectLst/>
                <a:latin typeface="Helvetica Neue"/>
              </a:rPr>
              <a:t>，及</a:t>
            </a:r>
            <a:r>
              <a:rPr lang="en-US" altLang="zh-CN" b="0" i="0" dirty="0">
                <a:solidFill>
                  <a:srgbClr val="333333"/>
                </a:solidFill>
                <a:effectLst/>
                <a:latin typeface="Helvetica Neue"/>
              </a:rPr>
              <a:t>BIOS</a:t>
            </a:r>
            <a:r>
              <a:rPr lang="zh-CN" altLang="en-US" b="0" i="0" dirty="0">
                <a:solidFill>
                  <a:srgbClr val="333333"/>
                </a:solidFill>
                <a:effectLst/>
                <a:latin typeface="Helvetica Neue"/>
              </a:rPr>
              <a:t>厂商</a:t>
            </a:r>
            <a:r>
              <a:rPr lang="en-US" altLang="zh-CN" b="0" i="0" dirty="0">
                <a:solidFill>
                  <a:srgbClr val="333333"/>
                </a:solidFill>
                <a:effectLst/>
                <a:latin typeface="Helvetica Neue"/>
              </a:rPr>
              <a:t>AMI</a:t>
            </a:r>
            <a:r>
              <a:rPr lang="zh-CN" altLang="en-US" b="0" i="0" dirty="0">
                <a:solidFill>
                  <a:srgbClr val="333333"/>
                </a:solidFill>
                <a:effectLst/>
                <a:latin typeface="Helvetica Neue"/>
              </a:rPr>
              <a:t>、</a:t>
            </a:r>
            <a:r>
              <a:rPr lang="en-US" altLang="zh-CN" b="0" i="0" dirty="0" err="1">
                <a:solidFill>
                  <a:srgbClr val="333333"/>
                </a:solidFill>
                <a:effectLst/>
                <a:latin typeface="Helvetica Neue"/>
              </a:rPr>
              <a:t>Insyde</a:t>
            </a:r>
            <a:r>
              <a:rPr lang="zh-CN" altLang="en-US" b="0" i="0" dirty="0">
                <a:solidFill>
                  <a:srgbClr val="333333"/>
                </a:solidFill>
                <a:effectLst/>
                <a:latin typeface="Helvetica Neue"/>
              </a:rPr>
              <a:t>及</a:t>
            </a:r>
            <a:r>
              <a:rPr lang="en-US" altLang="zh-CN" b="0" i="0" dirty="0">
                <a:solidFill>
                  <a:srgbClr val="333333"/>
                </a:solidFill>
                <a:effectLst/>
                <a:latin typeface="Helvetica Neue"/>
              </a:rPr>
              <a:t>Phoenix</a:t>
            </a:r>
            <a:r>
              <a:rPr lang="zh-CN" altLang="en-US"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32</a:t>
            </a:fld>
            <a:endParaRPr lang="zh-CN" altLang="en-US"/>
          </a:p>
        </p:txBody>
      </p:sp>
    </p:spTree>
    <p:extLst>
      <p:ext uri="{BB962C8B-B14F-4D97-AF65-F5344CB8AC3E}">
        <p14:creationId xmlns:p14="http://schemas.microsoft.com/office/powerpoint/2010/main" val="1407128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en-US" altLang="zh-CN" dirty="0"/>
              <a:t>https://zh.book4you.org/book/15347219/75169f</a:t>
            </a:r>
          </a:p>
          <a:p>
            <a:r>
              <a:rPr lang="en-US" altLang="zh-CN" dirty="0"/>
              <a:t>"I:\My7\MyClasses\01.Operating system\Materials\02 </a:t>
            </a:r>
            <a:r>
              <a:rPr lang="zh-CN" altLang="en-US" dirty="0"/>
              <a:t>自制操作系统</a:t>
            </a:r>
            <a:r>
              <a:rPr lang="en-US" altLang="zh-CN" dirty="0"/>
              <a:t>\</a:t>
            </a:r>
            <a:r>
              <a:rPr lang="zh-CN" altLang="en-US" dirty="0"/>
              <a:t>自己动手写操作系统</a:t>
            </a:r>
            <a:r>
              <a:rPr lang="en-US" altLang="zh-CN" dirty="0"/>
              <a:t>.</a:t>
            </a:r>
            <a:r>
              <a:rPr lang="zh-CN" altLang="en-US" dirty="0"/>
              <a:t>于渊</a:t>
            </a:r>
            <a:r>
              <a:rPr lang="en-US" altLang="zh-CN" dirty="0"/>
              <a:t>.</a:t>
            </a:r>
            <a:r>
              <a:rPr lang="zh-CN" altLang="en-US" dirty="0"/>
              <a:t>无水印影印版</a:t>
            </a:r>
            <a:r>
              <a:rPr lang="en-US" altLang="zh-CN" dirty="0"/>
              <a:t>.pdf“</a:t>
            </a:r>
          </a:p>
          <a:p>
            <a:endParaRPr lang="en-US" altLang="zh-CN" dirty="0"/>
          </a:p>
          <a:p>
            <a:r>
              <a:rPr lang="zh-CN" altLang="en-US" b="0" i="0" dirty="0">
                <a:solidFill>
                  <a:srgbClr val="000000"/>
                </a:solidFill>
                <a:effectLst/>
                <a:latin typeface="PingFang SC"/>
              </a:rPr>
              <a:t>在我们接通电源打开计算机时，系统会加电自检，自检什么呢？系统加电时</a:t>
            </a:r>
            <a:r>
              <a:rPr lang="en-US" altLang="zh-CN" b="0" i="0" dirty="0" err="1">
                <a:solidFill>
                  <a:srgbClr val="000000"/>
                </a:solidFill>
                <a:effectLst/>
                <a:latin typeface="PingFang SC"/>
              </a:rPr>
              <a:t>cpu</a:t>
            </a:r>
            <a:r>
              <a:rPr lang="zh-CN" altLang="en-US" b="0" i="0" dirty="0">
                <a:solidFill>
                  <a:srgbClr val="000000"/>
                </a:solidFill>
                <a:effectLst/>
                <a:latin typeface="PingFang SC"/>
              </a:rPr>
              <a:t>会自动进行复位，把相关的寄存器设置成默认值，在</a:t>
            </a:r>
            <a:r>
              <a:rPr lang="en-US" altLang="zh-CN" b="0" i="0" dirty="0">
                <a:solidFill>
                  <a:srgbClr val="000000"/>
                </a:solidFill>
                <a:effectLst/>
                <a:latin typeface="PingFang SC"/>
              </a:rPr>
              <a:t>IA32</a:t>
            </a:r>
            <a:r>
              <a:rPr lang="zh-CN" altLang="en-US" b="0" i="0" dirty="0">
                <a:solidFill>
                  <a:srgbClr val="000000"/>
                </a:solidFill>
                <a:effectLst/>
                <a:latin typeface="PingFang SC"/>
              </a:rPr>
              <a:t>架构下，</a:t>
            </a:r>
            <a:r>
              <a:rPr lang="en-US" altLang="zh-CN" b="0" i="0" dirty="0" err="1">
                <a:solidFill>
                  <a:srgbClr val="000000"/>
                </a:solidFill>
                <a:effectLst/>
                <a:latin typeface="PingFang SC"/>
              </a:rPr>
              <a:t>eip</a:t>
            </a:r>
            <a:r>
              <a:rPr lang="zh-CN" altLang="en-US" b="0" i="0" dirty="0">
                <a:solidFill>
                  <a:srgbClr val="000000"/>
                </a:solidFill>
                <a:effectLst/>
                <a:latin typeface="PingFang SC"/>
              </a:rPr>
              <a:t>被设置为如下值：</a:t>
            </a:r>
            <a:r>
              <a:rPr lang="en-US" altLang="zh-CN" b="0" i="0" dirty="0">
                <a:solidFill>
                  <a:srgbClr val="000000"/>
                </a:solidFill>
                <a:effectLst/>
                <a:latin typeface="PingFang SC"/>
              </a:rPr>
              <a:t>0000FFF0H</a:t>
            </a:r>
            <a:r>
              <a:rPr lang="zh-CN" altLang="en-US" b="0" i="0" dirty="0">
                <a:solidFill>
                  <a:srgbClr val="000000"/>
                </a:solidFill>
                <a:effectLst/>
                <a:latin typeface="PingFang SC"/>
              </a:rPr>
              <a:t>，</a:t>
            </a:r>
            <a:r>
              <a:rPr lang="en-US" altLang="zh-CN" b="0" i="0" dirty="0">
                <a:solidFill>
                  <a:srgbClr val="000000"/>
                </a:solidFill>
                <a:effectLst/>
                <a:latin typeface="PingFang SC"/>
              </a:rPr>
              <a:t>CS</a:t>
            </a:r>
            <a:r>
              <a:rPr lang="zh-CN" altLang="en-US" b="0" i="0" dirty="0">
                <a:solidFill>
                  <a:srgbClr val="000000"/>
                </a:solidFill>
                <a:effectLst/>
                <a:latin typeface="PingFang SC"/>
              </a:rPr>
              <a:t>的值看起来是这个样子的：</a:t>
            </a:r>
            <a:r>
              <a:rPr lang="en-US" altLang="zh-CN" b="0" i="0" dirty="0">
                <a:solidFill>
                  <a:srgbClr val="000000"/>
                </a:solidFill>
                <a:effectLst/>
                <a:latin typeface="PingFang SC"/>
              </a:rPr>
              <a:t>Selector=F000H,Base=FFFF0000H,Limit=</a:t>
            </a:r>
            <a:r>
              <a:rPr lang="en-US" altLang="zh-CN" b="0" i="0" dirty="0" err="1">
                <a:solidFill>
                  <a:srgbClr val="000000"/>
                </a:solidFill>
                <a:effectLst/>
                <a:latin typeface="PingFang SC"/>
              </a:rPr>
              <a:t>FFFFH,Attribute</a:t>
            </a:r>
            <a:r>
              <a:rPr lang="en-US" altLang="zh-CN" b="0" i="0" dirty="0">
                <a:solidFill>
                  <a:srgbClr val="000000"/>
                </a:solidFill>
                <a:effectLst/>
                <a:latin typeface="PingFang SC"/>
              </a:rPr>
              <a:t>=</a:t>
            </a:r>
            <a:r>
              <a:rPr lang="en-US" altLang="zh-CN" b="0" i="0" dirty="0" err="1">
                <a:solidFill>
                  <a:srgbClr val="000000"/>
                </a:solidFill>
                <a:effectLst/>
                <a:latin typeface="PingFang SC"/>
              </a:rPr>
              <a:t>Present,R</a:t>
            </a:r>
            <a:r>
              <a:rPr lang="en-US" altLang="zh-CN" b="0" i="0" dirty="0">
                <a:solidFill>
                  <a:srgbClr val="000000"/>
                </a:solidFill>
                <a:effectLst/>
                <a:latin typeface="PingFang SC"/>
              </a:rPr>
              <a:t>/</a:t>
            </a:r>
            <a:r>
              <a:rPr lang="en-US" altLang="zh-CN" b="0" i="0" dirty="0" err="1">
                <a:solidFill>
                  <a:srgbClr val="000000"/>
                </a:solidFill>
                <a:effectLst/>
                <a:latin typeface="PingFang SC"/>
              </a:rPr>
              <a:t>W,Accessed</a:t>
            </a:r>
            <a:r>
              <a:rPr lang="zh-CN" altLang="en-US" b="0" i="0" dirty="0">
                <a:solidFill>
                  <a:srgbClr val="000000"/>
                </a:solidFill>
                <a:effectLst/>
                <a:latin typeface="PingFang SC"/>
              </a:rPr>
              <a:t>，</a:t>
            </a:r>
            <a:r>
              <a:rPr lang="en-US" altLang="zh-CN" b="0" i="0" dirty="0">
                <a:solidFill>
                  <a:srgbClr val="000000"/>
                </a:solidFill>
                <a:effectLst/>
                <a:latin typeface="PingFang SC"/>
              </a:rPr>
              <a:t>cr0</a:t>
            </a:r>
            <a:r>
              <a:rPr lang="zh-CN" altLang="en-US" b="0" i="0" dirty="0">
                <a:solidFill>
                  <a:srgbClr val="000000"/>
                </a:solidFill>
                <a:effectLst/>
                <a:latin typeface="PingFang SC"/>
              </a:rPr>
              <a:t>可能会被设置成如下值：</a:t>
            </a:r>
            <a:r>
              <a:rPr lang="en-US" altLang="zh-CN" b="0" i="0" dirty="0">
                <a:solidFill>
                  <a:srgbClr val="000000"/>
                </a:solidFill>
                <a:effectLst/>
                <a:latin typeface="PingFang SC"/>
              </a:rPr>
              <a:t>0x60000010</a:t>
            </a:r>
            <a:r>
              <a:rPr lang="zh-CN" altLang="en-US" b="0" i="0" dirty="0">
                <a:solidFill>
                  <a:srgbClr val="000000"/>
                </a:solidFill>
                <a:effectLst/>
                <a:latin typeface="PingFang SC"/>
              </a:rPr>
              <a:t>。从</a:t>
            </a:r>
            <a:r>
              <a:rPr lang="en-US" altLang="zh-CN" b="0" i="0" dirty="0">
                <a:solidFill>
                  <a:srgbClr val="000000"/>
                </a:solidFill>
                <a:effectLst/>
                <a:latin typeface="PingFang SC"/>
              </a:rPr>
              <a:t>cr0</a:t>
            </a:r>
            <a:r>
              <a:rPr lang="zh-CN" altLang="en-US" b="0" i="0" dirty="0">
                <a:solidFill>
                  <a:srgbClr val="000000"/>
                </a:solidFill>
                <a:effectLst/>
                <a:latin typeface="PingFang SC"/>
              </a:rPr>
              <a:t>的值可以知道，系统加电后</a:t>
            </a:r>
            <a:r>
              <a:rPr lang="en-US" altLang="zh-CN" b="0" i="0" dirty="0">
                <a:solidFill>
                  <a:srgbClr val="000000"/>
                </a:solidFill>
                <a:effectLst/>
                <a:latin typeface="PingFang SC"/>
              </a:rPr>
              <a:t>CPU</a:t>
            </a:r>
            <a:r>
              <a:rPr lang="zh-CN" altLang="en-US" b="0" i="0" dirty="0">
                <a:solidFill>
                  <a:srgbClr val="000000"/>
                </a:solidFill>
                <a:effectLst/>
                <a:latin typeface="PingFang SC"/>
              </a:rPr>
              <a:t>工作在实模式下（</a:t>
            </a:r>
            <a:r>
              <a:rPr lang="en-US" altLang="zh-CN" b="0" i="0" dirty="0">
                <a:solidFill>
                  <a:srgbClr val="000000"/>
                </a:solidFill>
                <a:effectLst/>
                <a:latin typeface="PingFang SC"/>
              </a:rPr>
              <a:t>PE</a:t>
            </a:r>
            <a:r>
              <a:rPr lang="zh-CN" altLang="en-US" b="0" i="0" dirty="0">
                <a:solidFill>
                  <a:srgbClr val="000000"/>
                </a:solidFill>
                <a:effectLst/>
                <a:latin typeface="PingFang SC"/>
              </a:rPr>
              <a:t>位为</a:t>
            </a:r>
            <a:r>
              <a:rPr lang="en-US" altLang="zh-CN" b="0" i="0" dirty="0">
                <a:solidFill>
                  <a:srgbClr val="000000"/>
                </a:solidFill>
                <a:effectLst/>
                <a:latin typeface="PingFang SC"/>
              </a:rPr>
              <a:t>0</a:t>
            </a:r>
            <a:r>
              <a:rPr lang="zh-CN" altLang="en-US" b="0" i="0" dirty="0">
                <a:solidFill>
                  <a:srgbClr val="000000"/>
                </a:solidFill>
                <a:effectLst/>
                <a:latin typeface="PingFang SC"/>
              </a:rPr>
              <a:t>）。从</a:t>
            </a:r>
            <a:r>
              <a:rPr lang="en-US" altLang="zh-CN" b="0" i="0" dirty="0" err="1">
                <a:solidFill>
                  <a:srgbClr val="000000"/>
                </a:solidFill>
                <a:effectLst/>
                <a:latin typeface="PingFang SC"/>
              </a:rPr>
              <a:t>eip</a:t>
            </a:r>
            <a:r>
              <a:rPr lang="zh-CN" altLang="en-US" b="0" i="0" dirty="0">
                <a:solidFill>
                  <a:srgbClr val="000000"/>
                </a:solidFill>
                <a:effectLst/>
                <a:latin typeface="PingFang SC"/>
              </a:rPr>
              <a:t>和</a:t>
            </a:r>
            <a:r>
              <a:rPr lang="en-US" altLang="zh-CN" b="0" i="0" dirty="0">
                <a:solidFill>
                  <a:srgbClr val="000000"/>
                </a:solidFill>
                <a:effectLst/>
                <a:latin typeface="PingFang SC"/>
              </a:rPr>
              <a:t>cs</a:t>
            </a:r>
            <a:r>
              <a:rPr lang="zh-CN" altLang="en-US" b="0" i="0" dirty="0">
                <a:solidFill>
                  <a:srgbClr val="000000"/>
                </a:solidFill>
                <a:effectLst/>
                <a:latin typeface="PingFang SC"/>
              </a:rPr>
              <a:t>的值我们知道，加电后</a:t>
            </a:r>
            <a:r>
              <a:rPr lang="en-US" altLang="zh-CN" b="0" i="0" dirty="0">
                <a:solidFill>
                  <a:srgbClr val="000000"/>
                </a:solidFill>
                <a:effectLst/>
                <a:latin typeface="PingFang SC"/>
              </a:rPr>
              <a:t>CPU</a:t>
            </a:r>
            <a:r>
              <a:rPr lang="zh-CN" altLang="en-US" b="0" i="0" dirty="0">
                <a:solidFill>
                  <a:srgbClr val="000000"/>
                </a:solidFill>
                <a:effectLst/>
                <a:latin typeface="PingFang SC"/>
              </a:rPr>
              <a:t>执行的第一条指令是：</a:t>
            </a:r>
            <a:r>
              <a:rPr lang="en-US" altLang="zh-CN" b="0" i="0" dirty="0">
                <a:solidFill>
                  <a:srgbClr val="000000"/>
                </a:solidFill>
                <a:effectLst/>
                <a:latin typeface="PingFang SC"/>
              </a:rPr>
              <a:t>F000H:FFF0H</a:t>
            </a:r>
            <a:r>
              <a:rPr lang="zh-CN" altLang="en-US" b="0" i="0" dirty="0">
                <a:solidFill>
                  <a:srgbClr val="000000"/>
                </a:solidFill>
                <a:effectLst/>
                <a:latin typeface="PingFang SC"/>
              </a:rPr>
              <a:t>，这条指令一般存在</a:t>
            </a:r>
            <a:r>
              <a:rPr lang="en-US" altLang="zh-CN" b="0" i="0" dirty="0">
                <a:solidFill>
                  <a:srgbClr val="000000"/>
                </a:solidFill>
                <a:effectLst/>
                <a:latin typeface="PingFang SC"/>
              </a:rPr>
              <a:t>boot rom</a:t>
            </a:r>
            <a:r>
              <a:rPr lang="zh-CN" altLang="en-US" b="0" i="0" dirty="0">
                <a:solidFill>
                  <a:srgbClr val="000000"/>
                </a:solidFill>
                <a:effectLst/>
                <a:latin typeface="PingFang SC"/>
              </a:rPr>
              <a:t>中，此条指令一般是一条跳转指令，主要完成</a:t>
            </a:r>
            <a:r>
              <a:rPr lang="en-US" altLang="zh-CN" b="0" i="0" dirty="0">
                <a:solidFill>
                  <a:srgbClr val="000000"/>
                </a:solidFill>
                <a:effectLst/>
                <a:latin typeface="PingFang SC"/>
              </a:rPr>
              <a:t>CPU</a:t>
            </a:r>
            <a:r>
              <a:rPr lang="zh-CN" altLang="en-US" b="0" i="0" dirty="0">
                <a:solidFill>
                  <a:srgbClr val="000000"/>
                </a:solidFill>
                <a:effectLst/>
                <a:latin typeface="PingFang SC"/>
              </a:rPr>
              <a:t>外围设备的初始化，一旦完成后，系统接着会搜索可用的设备（根据</a:t>
            </a:r>
            <a:r>
              <a:rPr lang="en-US" altLang="zh-CN" b="0" i="0" dirty="0">
                <a:solidFill>
                  <a:srgbClr val="000000"/>
                </a:solidFill>
                <a:effectLst/>
                <a:latin typeface="PingFang SC"/>
              </a:rPr>
              <a:t>BIOS</a:t>
            </a:r>
            <a:r>
              <a:rPr lang="zh-CN" altLang="en-US" b="0" i="0" dirty="0">
                <a:solidFill>
                  <a:srgbClr val="000000"/>
                </a:solidFill>
                <a:effectLst/>
                <a:latin typeface="PingFang SC"/>
              </a:rPr>
              <a:t>的设置）寻找开始</a:t>
            </a:r>
            <a:r>
              <a:rPr lang="en-US" altLang="zh-CN" b="0" i="0" dirty="0">
                <a:solidFill>
                  <a:srgbClr val="000000"/>
                </a:solidFill>
                <a:effectLst/>
                <a:latin typeface="PingFang SC"/>
              </a:rPr>
              <a:t>512</a:t>
            </a:r>
            <a:r>
              <a:rPr lang="zh-CN" altLang="en-US" b="0" i="0" dirty="0">
                <a:solidFill>
                  <a:srgbClr val="000000"/>
                </a:solidFill>
                <a:effectLst/>
                <a:latin typeface="PingFang SC"/>
              </a:rPr>
              <a:t>字节，如果发现其是以</a:t>
            </a:r>
            <a:r>
              <a:rPr lang="en-US" altLang="zh-CN" b="0" i="0" dirty="0">
                <a:solidFill>
                  <a:srgbClr val="000000"/>
                </a:solidFill>
                <a:effectLst/>
                <a:latin typeface="PingFang SC"/>
              </a:rPr>
              <a:t>0xAA55</a:t>
            </a:r>
            <a:r>
              <a:rPr lang="zh-CN" altLang="en-US" b="0" i="0" dirty="0">
                <a:solidFill>
                  <a:srgbClr val="000000"/>
                </a:solidFill>
                <a:effectLst/>
                <a:latin typeface="PingFang SC"/>
              </a:rPr>
              <a:t>结束的话，则把其读入内存位置：</a:t>
            </a:r>
            <a:r>
              <a:rPr lang="en-US" altLang="zh-CN" b="0" i="0" dirty="0">
                <a:solidFill>
                  <a:srgbClr val="000000"/>
                </a:solidFill>
                <a:effectLst/>
                <a:latin typeface="PingFang SC"/>
              </a:rPr>
              <a:t>0x0000:0x7C00</a:t>
            </a:r>
            <a:r>
              <a:rPr lang="zh-CN" altLang="en-US" b="0" i="0" dirty="0">
                <a:solidFill>
                  <a:srgbClr val="000000"/>
                </a:solidFill>
                <a:effectLst/>
                <a:latin typeface="PingFang SC"/>
              </a:rPr>
              <a:t>处，然后开始执行。这就是为什么书上的事例代码要从</a:t>
            </a:r>
            <a:r>
              <a:rPr lang="en-US" altLang="zh-CN" b="0" i="0" dirty="0">
                <a:solidFill>
                  <a:srgbClr val="000000"/>
                </a:solidFill>
                <a:effectLst/>
                <a:latin typeface="PingFang SC"/>
              </a:rPr>
              <a:t>0x7C00</a:t>
            </a:r>
            <a:r>
              <a:rPr lang="zh-CN" altLang="en-US" b="0" i="0" dirty="0">
                <a:solidFill>
                  <a:srgbClr val="000000"/>
                </a:solidFill>
                <a:effectLst/>
                <a:latin typeface="PingFang SC"/>
              </a:rPr>
              <a:t>处开始的缘故。好了，到这里，计算机已经开始转入我们自己写的操作系统了，另外，书中的代码如果要在</a:t>
            </a:r>
            <a:r>
              <a:rPr lang="en-US" altLang="zh-CN" b="0" i="0" dirty="0">
                <a:solidFill>
                  <a:srgbClr val="000000"/>
                </a:solidFill>
                <a:effectLst/>
                <a:latin typeface="PingFang SC"/>
              </a:rPr>
              <a:t>DOS</a:t>
            </a:r>
            <a:r>
              <a:rPr lang="zh-CN" altLang="en-US" b="0" i="0" dirty="0">
                <a:solidFill>
                  <a:srgbClr val="000000"/>
                </a:solidFill>
                <a:effectLst/>
                <a:latin typeface="PingFang SC"/>
              </a:rPr>
              <a:t>下运行，需要把</a:t>
            </a:r>
            <a:r>
              <a:rPr lang="en-US" altLang="zh-CN" b="0" i="0" dirty="0">
                <a:solidFill>
                  <a:srgbClr val="000000"/>
                </a:solidFill>
                <a:effectLst/>
                <a:latin typeface="PingFang SC"/>
              </a:rPr>
              <a:t>org 07C00h</a:t>
            </a:r>
            <a:r>
              <a:rPr lang="zh-CN" altLang="en-US" b="0" i="0" dirty="0">
                <a:solidFill>
                  <a:srgbClr val="000000"/>
                </a:solidFill>
                <a:effectLst/>
                <a:latin typeface="PingFang SC"/>
              </a:rPr>
              <a:t>改为</a:t>
            </a:r>
            <a:r>
              <a:rPr lang="en-US" altLang="zh-CN" b="0" i="0" dirty="0">
                <a:solidFill>
                  <a:srgbClr val="000000"/>
                </a:solidFill>
                <a:effectLst/>
                <a:latin typeface="PingFang SC"/>
              </a:rPr>
              <a:t>org 0100h</a:t>
            </a:r>
            <a:r>
              <a:rPr lang="zh-CN" altLang="en-US" b="0" i="0" dirty="0">
                <a:solidFill>
                  <a:srgbClr val="000000"/>
                </a:solidFill>
                <a:effectLst/>
                <a:latin typeface="PingFang SC"/>
              </a:rPr>
              <a:t>，这样做的目的是因为在</a:t>
            </a:r>
            <a:r>
              <a:rPr lang="en-US" altLang="zh-CN" b="0" i="0" dirty="0">
                <a:solidFill>
                  <a:srgbClr val="000000"/>
                </a:solidFill>
                <a:effectLst/>
                <a:latin typeface="PingFang SC"/>
              </a:rPr>
              <a:t>DOS</a:t>
            </a:r>
            <a:r>
              <a:rPr lang="zh-CN" altLang="en-US" b="0" i="0" dirty="0">
                <a:solidFill>
                  <a:srgbClr val="000000"/>
                </a:solidFill>
                <a:effectLst/>
                <a:latin typeface="PingFang SC"/>
              </a:rPr>
              <a:t>下，装载程序会事先创建一个称为程序段前缀（</a:t>
            </a:r>
            <a:r>
              <a:rPr lang="en-US" altLang="zh-CN" b="0" i="0" dirty="0">
                <a:solidFill>
                  <a:srgbClr val="000000"/>
                </a:solidFill>
                <a:effectLst/>
                <a:latin typeface="PingFang SC"/>
              </a:rPr>
              <a:t>PSP</a:t>
            </a:r>
            <a:r>
              <a:rPr lang="zh-CN" altLang="en-US" b="0" i="0" dirty="0">
                <a:solidFill>
                  <a:srgbClr val="000000"/>
                </a:solidFill>
                <a:effectLst/>
                <a:latin typeface="PingFang SC"/>
              </a:rPr>
              <a:t>）</a:t>
            </a:r>
            <a:r>
              <a:rPr lang="en-US" altLang="zh-CN" b="0" i="0" dirty="0">
                <a:solidFill>
                  <a:srgbClr val="000000"/>
                </a:solidFill>
                <a:effectLst/>
                <a:latin typeface="PingFang SC"/>
              </a:rPr>
              <a:t>256</a:t>
            </a:r>
            <a:r>
              <a:rPr lang="zh-CN" altLang="en-US" b="0" i="0" dirty="0">
                <a:solidFill>
                  <a:srgbClr val="000000"/>
                </a:solidFill>
                <a:effectLst/>
                <a:latin typeface="PingFang SC"/>
              </a:rPr>
              <a:t>字节的数据区，用来和被装载的程序通信，具体的细节请查验相关资料。而</a:t>
            </a:r>
            <a:r>
              <a:rPr lang="en-US" altLang="zh-CN" b="0" i="0" dirty="0">
                <a:solidFill>
                  <a:srgbClr val="000000"/>
                </a:solidFill>
                <a:effectLst/>
                <a:latin typeface="PingFang SC"/>
              </a:rPr>
              <a:t>0100h</a:t>
            </a:r>
            <a:r>
              <a:rPr lang="zh-CN" altLang="en-US" b="0" i="0" dirty="0">
                <a:solidFill>
                  <a:srgbClr val="000000"/>
                </a:solidFill>
                <a:effectLst/>
                <a:latin typeface="PingFang SC"/>
              </a:rPr>
              <a:t>刚好是</a:t>
            </a:r>
            <a:r>
              <a:rPr lang="en-US" altLang="zh-CN" b="0" i="0" dirty="0">
                <a:solidFill>
                  <a:srgbClr val="000000"/>
                </a:solidFill>
                <a:effectLst/>
                <a:latin typeface="PingFang SC"/>
              </a:rPr>
              <a:t>256</a:t>
            </a:r>
            <a:r>
              <a:rPr lang="zh-CN" altLang="en-US" b="0" i="0" dirty="0">
                <a:solidFill>
                  <a:srgbClr val="000000"/>
                </a:solidFill>
                <a:effectLst/>
                <a:latin typeface="PingFang SC"/>
              </a:rPr>
              <a:t>个字节的处，这也是代码段开始执行处。</a:t>
            </a:r>
            <a:br>
              <a:rPr lang="zh-CN" altLang="en-US" dirty="0"/>
            </a:br>
            <a:r>
              <a:rPr lang="zh-CN" altLang="en-US" b="0" i="0" dirty="0">
                <a:solidFill>
                  <a:srgbClr val="000000"/>
                </a:solidFill>
                <a:effectLst/>
                <a:latin typeface="PingFang SC"/>
              </a:rPr>
              <a:t>       说完程序的加载运行，让我们看看</a:t>
            </a:r>
            <a:r>
              <a:rPr lang="en-US" altLang="zh-CN" b="0" i="0" dirty="0">
                <a:solidFill>
                  <a:srgbClr val="000000"/>
                </a:solidFill>
                <a:effectLst/>
                <a:latin typeface="PingFang SC"/>
              </a:rPr>
              <a:t>BIOS</a:t>
            </a:r>
            <a:r>
              <a:rPr lang="zh-CN" altLang="en-US" b="0" i="0" dirty="0">
                <a:solidFill>
                  <a:srgbClr val="000000"/>
                </a:solidFill>
                <a:effectLst/>
                <a:latin typeface="PingFang SC"/>
              </a:rPr>
              <a:t>的</a:t>
            </a:r>
            <a:r>
              <a:rPr lang="en-US" altLang="zh-CN" b="0" i="0" dirty="0">
                <a:solidFill>
                  <a:srgbClr val="000000"/>
                </a:solidFill>
                <a:effectLst/>
                <a:latin typeface="PingFang SC"/>
              </a:rPr>
              <a:t>10</a:t>
            </a:r>
            <a:r>
              <a:rPr lang="zh-CN" altLang="en-US" b="0" i="0" dirty="0">
                <a:solidFill>
                  <a:srgbClr val="000000"/>
                </a:solidFill>
                <a:effectLst/>
                <a:latin typeface="PingFang SC"/>
              </a:rPr>
              <a:t>号中断处理子程序的显示功能。这里</a:t>
            </a:r>
            <a:r>
              <a:rPr lang="en-US" altLang="zh-CN" b="0" i="0" dirty="0">
                <a:solidFill>
                  <a:srgbClr val="000000"/>
                </a:solidFill>
                <a:effectLst/>
                <a:latin typeface="PingFang SC"/>
              </a:rPr>
              <a:t>10</a:t>
            </a:r>
            <a:r>
              <a:rPr lang="zh-CN" altLang="en-US" b="0" i="0" dirty="0">
                <a:solidFill>
                  <a:srgbClr val="000000"/>
                </a:solidFill>
                <a:effectLst/>
                <a:latin typeface="PingFang SC"/>
              </a:rPr>
              <a:t>号中断有很多子程序，书中用到了</a:t>
            </a:r>
            <a:r>
              <a:rPr lang="en-US" altLang="zh-CN" b="0" i="0" dirty="0">
                <a:solidFill>
                  <a:srgbClr val="000000"/>
                </a:solidFill>
                <a:effectLst/>
                <a:latin typeface="PingFang SC"/>
              </a:rPr>
              <a:t>13</a:t>
            </a:r>
            <a:r>
              <a:rPr lang="zh-CN" altLang="en-US" b="0" i="0" dirty="0">
                <a:solidFill>
                  <a:srgbClr val="000000"/>
                </a:solidFill>
                <a:effectLst/>
                <a:latin typeface="PingFang SC"/>
              </a:rPr>
              <a:t>子程序，此子程序就是显示字符串的，其中的参数如下：</a:t>
            </a:r>
            <a:r>
              <a:rPr lang="en-US" altLang="zh-CN" b="0" i="0" dirty="0">
                <a:solidFill>
                  <a:srgbClr val="000000"/>
                </a:solidFill>
                <a:effectLst/>
                <a:latin typeface="PingFang SC"/>
              </a:rPr>
              <a:t>ES:BP=</a:t>
            </a:r>
            <a:r>
              <a:rPr lang="zh-CN" altLang="en-US" b="0" i="0" dirty="0">
                <a:solidFill>
                  <a:srgbClr val="000000"/>
                </a:solidFill>
                <a:effectLst/>
                <a:latin typeface="PingFang SC"/>
              </a:rPr>
              <a:t>串地址；</a:t>
            </a:r>
            <a:r>
              <a:rPr lang="en-US" altLang="zh-CN" b="0" i="0" dirty="0">
                <a:solidFill>
                  <a:srgbClr val="000000"/>
                </a:solidFill>
                <a:effectLst/>
                <a:latin typeface="PingFang SC"/>
              </a:rPr>
              <a:t>CX=</a:t>
            </a:r>
            <a:r>
              <a:rPr lang="zh-CN" altLang="en-US" b="0" i="0" dirty="0">
                <a:solidFill>
                  <a:srgbClr val="000000"/>
                </a:solidFill>
                <a:effectLst/>
                <a:latin typeface="PingFang SC"/>
              </a:rPr>
              <a:t>串长度；</a:t>
            </a:r>
            <a:r>
              <a:rPr lang="en-US" altLang="zh-CN" b="0" i="0" dirty="0">
                <a:solidFill>
                  <a:srgbClr val="000000"/>
                </a:solidFill>
                <a:effectLst/>
                <a:latin typeface="PingFang SC"/>
              </a:rPr>
              <a:t>DH=</a:t>
            </a:r>
            <a:r>
              <a:rPr lang="zh-CN" altLang="en-US" b="0" i="0" dirty="0">
                <a:solidFill>
                  <a:srgbClr val="000000"/>
                </a:solidFill>
                <a:effectLst/>
                <a:latin typeface="PingFang SC"/>
              </a:rPr>
              <a:t>起始行；</a:t>
            </a:r>
            <a:r>
              <a:rPr lang="en-US" altLang="zh-CN" b="0" i="0" dirty="0">
                <a:solidFill>
                  <a:srgbClr val="000000"/>
                </a:solidFill>
                <a:effectLst/>
                <a:latin typeface="PingFang SC"/>
              </a:rPr>
              <a:t>DL=</a:t>
            </a:r>
            <a:r>
              <a:rPr lang="zh-CN" altLang="en-US" b="0" i="0" dirty="0">
                <a:solidFill>
                  <a:srgbClr val="000000"/>
                </a:solidFill>
                <a:effectLst/>
                <a:latin typeface="PingFang SC"/>
              </a:rPr>
              <a:t>起始列；</a:t>
            </a:r>
            <a:r>
              <a:rPr lang="en-US" altLang="zh-CN" b="0" i="0" dirty="0">
                <a:solidFill>
                  <a:srgbClr val="000000"/>
                </a:solidFill>
                <a:effectLst/>
                <a:latin typeface="PingFang SC"/>
              </a:rPr>
              <a:t>BH=</a:t>
            </a:r>
            <a:r>
              <a:rPr lang="zh-CN" altLang="en-US" b="0" i="0" dirty="0">
                <a:solidFill>
                  <a:srgbClr val="000000"/>
                </a:solidFill>
                <a:effectLst/>
                <a:latin typeface="PingFang SC"/>
              </a:rPr>
              <a:t>页号；</a:t>
            </a:r>
            <a:r>
              <a:rPr lang="en-US" altLang="zh-CN" b="0" i="0" dirty="0">
                <a:solidFill>
                  <a:srgbClr val="000000"/>
                </a:solidFill>
                <a:effectLst/>
                <a:latin typeface="PingFang SC"/>
              </a:rPr>
              <a:t>BL=</a:t>
            </a:r>
            <a:r>
              <a:rPr lang="zh-CN" altLang="en-US" b="0" i="0" dirty="0">
                <a:solidFill>
                  <a:srgbClr val="000000"/>
                </a:solidFill>
                <a:effectLst/>
                <a:latin typeface="PingFang SC"/>
              </a:rPr>
              <a:t>属性；</a:t>
            </a:r>
            <a:r>
              <a:rPr lang="en-US" altLang="zh-CN" b="0" i="0" dirty="0">
                <a:solidFill>
                  <a:srgbClr val="000000"/>
                </a:solidFill>
                <a:effectLst/>
                <a:latin typeface="PingFang SC"/>
              </a:rPr>
              <a:t>AH=</a:t>
            </a:r>
            <a:r>
              <a:rPr lang="zh-CN" altLang="en-US" b="0" i="0" dirty="0">
                <a:solidFill>
                  <a:srgbClr val="000000"/>
                </a:solidFill>
                <a:effectLst/>
                <a:latin typeface="PingFang SC"/>
              </a:rPr>
              <a:t>子程序编号，这里为</a:t>
            </a:r>
            <a:r>
              <a:rPr lang="en-US" altLang="zh-CN" b="0" i="0" dirty="0">
                <a:solidFill>
                  <a:srgbClr val="000000"/>
                </a:solidFill>
                <a:effectLst/>
                <a:latin typeface="PingFang SC"/>
              </a:rPr>
              <a:t>13</a:t>
            </a:r>
            <a:r>
              <a:rPr lang="zh-CN" altLang="en-US" b="0" i="0" dirty="0">
                <a:solidFill>
                  <a:srgbClr val="000000"/>
                </a:solidFill>
                <a:effectLst/>
                <a:latin typeface="PingFang SC"/>
              </a:rPr>
              <a:t>；这里</a:t>
            </a:r>
            <a:r>
              <a:rPr lang="en-US" altLang="zh-CN" b="0" i="0" dirty="0">
                <a:solidFill>
                  <a:srgbClr val="000000"/>
                </a:solidFill>
                <a:effectLst/>
                <a:latin typeface="PingFang SC"/>
              </a:rPr>
              <a:t>BL</a:t>
            </a:r>
            <a:r>
              <a:rPr lang="zh-CN" altLang="en-US" b="0" i="0" dirty="0">
                <a:solidFill>
                  <a:srgbClr val="000000"/>
                </a:solidFill>
                <a:effectLst/>
                <a:latin typeface="PingFang SC"/>
              </a:rPr>
              <a:t>是这样子定义的：闪烁 背景红 背景绿 背景蓝 高亮 前景红 前景绿 前景蓝（顺序为高字节到低字节）。这样</a:t>
            </a:r>
            <a:r>
              <a:rPr lang="en-US" altLang="zh-CN" b="0" i="0" dirty="0">
                <a:solidFill>
                  <a:srgbClr val="000000"/>
                </a:solidFill>
                <a:effectLst/>
                <a:latin typeface="PingFang SC"/>
              </a:rPr>
              <a:t>BL=0Ch</a:t>
            </a:r>
            <a:r>
              <a:rPr lang="zh-CN" altLang="en-US" b="0" i="0" dirty="0">
                <a:solidFill>
                  <a:srgbClr val="000000"/>
                </a:solidFill>
                <a:effectLst/>
                <a:latin typeface="PingFang SC"/>
              </a:rPr>
              <a:t>，二进制为：</a:t>
            </a:r>
            <a:r>
              <a:rPr lang="en-US" altLang="zh-CN" b="0" i="0" dirty="0">
                <a:solidFill>
                  <a:srgbClr val="000000"/>
                </a:solidFill>
                <a:effectLst/>
                <a:latin typeface="PingFang SC"/>
              </a:rPr>
              <a:t>1100</a:t>
            </a:r>
            <a:r>
              <a:rPr lang="zh-CN" altLang="en-US" b="0" i="0" dirty="0">
                <a:solidFill>
                  <a:srgbClr val="000000"/>
                </a:solidFill>
                <a:effectLst/>
                <a:latin typeface="PingFang SC"/>
              </a:rPr>
              <a:t>，由其定义可知为黑底高亮红字。</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34</a:t>
            </a:fld>
            <a:endParaRPr lang="zh-CN" altLang="en-US"/>
          </a:p>
        </p:txBody>
      </p:sp>
    </p:spTree>
    <p:extLst>
      <p:ext uri="{BB962C8B-B14F-4D97-AF65-F5344CB8AC3E}">
        <p14:creationId xmlns:p14="http://schemas.microsoft.com/office/powerpoint/2010/main" val="3457038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en-US" altLang="zh-CN" dirty="0"/>
              <a:t>"E:\Local\++</a:t>
            </a:r>
            <a:r>
              <a:rPr lang="zh-CN" altLang="en-US" dirty="0"/>
              <a:t>写书</a:t>
            </a:r>
            <a:r>
              <a:rPr lang="en-US" altLang="zh-CN" dirty="0"/>
              <a:t>\18 </a:t>
            </a:r>
            <a:r>
              <a:rPr lang="zh-CN" altLang="en-US" dirty="0"/>
              <a:t>高性能计算</a:t>
            </a:r>
            <a:r>
              <a:rPr lang="en-US" altLang="zh-CN" dirty="0"/>
              <a:t>\</a:t>
            </a:r>
            <a:r>
              <a:rPr lang="en-US" altLang="zh-CN" dirty="0" err="1"/>
              <a:t>HPCBook</a:t>
            </a:r>
            <a:r>
              <a:rPr lang="en-US" altLang="zh-CN" dirty="0"/>
              <a:t>\HPC.pptx“</a:t>
            </a:r>
          </a:p>
          <a:p>
            <a:endParaRPr lang="en-US" altLang="zh-CN" dirty="0"/>
          </a:p>
          <a:p>
            <a:r>
              <a:rPr lang="en-US" altLang="zh-CN" dirty="0"/>
              <a:t>https://baike.baidu.com/item/</a:t>
            </a:r>
            <a:r>
              <a:rPr lang="zh-CN" altLang="en-US" dirty="0"/>
              <a:t>多核处理器</a:t>
            </a:r>
            <a:r>
              <a:rPr lang="en-US" altLang="zh-CN" dirty="0"/>
              <a:t>/10278420</a:t>
            </a:r>
          </a:p>
          <a:p>
            <a:endParaRPr lang="en-US" altLang="zh-CN" dirty="0"/>
          </a:p>
          <a:p>
            <a:r>
              <a:rPr lang="en-US" altLang="zh-CN" b="0" i="0" dirty="0">
                <a:solidFill>
                  <a:srgbClr val="333333"/>
                </a:solidFill>
                <a:effectLst/>
                <a:latin typeface="Helvetica Neue"/>
              </a:rPr>
              <a:t>1971</a:t>
            </a:r>
            <a:r>
              <a:rPr lang="zh-CN" altLang="en-US" b="0" i="0" dirty="0">
                <a:solidFill>
                  <a:srgbClr val="333333"/>
                </a:solidFill>
                <a:effectLst/>
                <a:latin typeface="Helvetica Neue"/>
              </a:rPr>
              <a:t>年，英特尔推出的全球第一颗通用型</a:t>
            </a:r>
            <a:r>
              <a:rPr lang="zh-CN" altLang="en-US" b="0" i="0" u="none" strike="noStrike" dirty="0">
                <a:solidFill>
                  <a:srgbClr val="136EC2"/>
                </a:solidFill>
                <a:effectLst/>
                <a:latin typeface="Helvetica Neue"/>
                <a:hlinkClick r:id="rId3"/>
              </a:rPr>
              <a:t>微处理器</a:t>
            </a:r>
            <a:r>
              <a:rPr lang="en-US" altLang="zh-CN" b="0" i="0" dirty="0">
                <a:solidFill>
                  <a:srgbClr val="333333"/>
                </a:solidFill>
                <a:effectLst/>
                <a:latin typeface="Helvetica Neue"/>
              </a:rPr>
              <a:t>4004</a:t>
            </a:r>
            <a:r>
              <a:rPr lang="zh-CN" altLang="en-US" b="0" i="0" dirty="0">
                <a:solidFill>
                  <a:srgbClr val="333333"/>
                </a:solidFill>
                <a:effectLst/>
                <a:latin typeface="Helvetica Neue"/>
              </a:rPr>
              <a:t>，由</a:t>
            </a:r>
            <a:r>
              <a:rPr lang="en-US" altLang="zh-CN" b="0" i="0" dirty="0">
                <a:solidFill>
                  <a:srgbClr val="333333"/>
                </a:solidFill>
                <a:effectLst/>
                <a:latin typeface="Helvetica Neue"/>
              </a:rPr>
              <a:t>2300</a:t>
            </a:r>
            <a:r>
              <a:rPr lang="zh-CN" altLang="en-US" b="0" i="0" dirty="0">
                <a:solidFill>
                  <a:srgbClr val="333333"/>
                </a:solidFill>
                <a:effectLst/>
                <a:latin typeface="Helvetica Neue"/>
              </a:rPr>
              <a:t>个晶体管构成。当时，公司的联合创始人之一戈登摩尔</a:t>
            </a:r>
            <a:r>
              <a:rPr lang="en-US" altLang="zh-CN" b="0" i="0" dirty="0">
                <a:solidFill>
                  <a:srgbClr val="333333"/>
                </a:solidFill>
                <a:effectLst/>
                <a:latin typeface="Helvetica Neue"/>
              </a:rPr>
              <a:t>(Gordon Moore)</a:t>
            </a:r>
            <a:r>
              <a:rPr lang="zh-CN" altLang="en-US" b="0" i="0" dirty="0">
                <a:solidFill>
                  <a:srgbClr val="333333"/>
                </a:solidFill>
                <a:effectLst/>
                <a:latin typeface="Helvetica Neue"/>
              </a:rPr>
              <a:t>，就提出后来被业界奉为信条的“</a:t>
            </a:r>
            <a:r>
              <a:rPr lang="zh-CN" altLang="en-US" b="0" i="0" u="none" strike="noStrike" dirty="0">
                <a:solidFill>
                  <a:srgbClr val="136EC2"/>
                </a:solidFill>
                <a:effectLst/>
                <a:latin typeface="Helvetica Neue"/>
                <a:hlinkClick r:id="rId4"/>
              </a:rPr>
              <a:t>摩尔定律</a:t>
            </a:r>
            <a:r>
              <a:rPr lang="zh-CN" altLang="en-US" b="0" i="0" dirty="0">
                <a:solidFill>
                  <a:srgbClr val="333333"/>
                </a:solidFill>
                <a:effectLst/>
                <a:latin typeface="Helvetica Neue"/>
              </a:rPr>
              <a:t>”</a:t>
            </a:r>
            <a:r>
              <a:rPr lang="en-US" altLang="zh-CN" b="0" i="0" dirty="0">
                <a:solidFill>
                  <a:srgbClr val="333333"/>
                </a:solidFill>
                <a:effectLst/>
                <a:latin typeface="Helvetica Neue"/>
              </a:rPr>
              <a:t>——</a:t>
            </a:r>
            <a:r>
              <a:rPr lang="zh-CN" altLang="en-US" b="0" i="0" dirty="0">
                <a:solidFill>
                  <a:srgbClr val="333333"/>
                </a:solidFill>
                <a:effectLst/>
                <a:latin typeface="Helvetica Neue"/>
              </a:rPr>
              <a:t>每过</a:t>
            </a:r>
            <a:r>
              <a:rPr lang="en-US" altLang="zh-CN" b="0" i="0" dirty="0">
                <a:solidFill>
                  <a:srgbClr val="333333"/>
                </a:solidFill>
                <a:effectLst/>
                <a:latin typeface="Helvetica Neue"/>
              </a:rPr>
              <a:t>18</a:t>
            </a:r>
            <a:r>
              <a:rPr lang="zh-CN" altLang="en-US" b="0" i="0" dirty="0">
                <a:solidFill>
                  <a:srgbClr val="333333"/>
                </a:solidFill>
                <a:effectLst/>
                <a:latin typeface="Helvetica Neue"/>
              </a:rPr>
              <a:t>个月，芯片上可以集成的晶体管数目将增加一倍。</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但到了</a:t>
            </a:r>
            <a:r>
              <a:rPr lang="en-US" altLang="zh-CN" b="0" i="0" dirty="0">
                <a:solidFill>
                  <a:srgbClr val="333333"/>
                </a:solidFill>
                <a:effectLst/>
                <a:latin typeface="Helvetica Neue"/>
              </a:rPr>
              <a:t>2005</a:t>
            </a:r>
            <a:r>
              <a:rPr lang="zh-CN" altLang="en-US" b="0" i="0" dirty="0">
                <a:solidFill>
                  <a:srgbClr val="333333"/>
                </a:solidFill>
                <a:effectLst/>
                <a:latin typeface="Helvetica Neue"/>
              </a:rPr>
              <a:t>年，当主频接近</a:t>
            </a:r>
            <a:r>
              <a:rPr lang="en-US" altLang="zh-CN" b="0" i="0" dirty="0">
                <a:solidFill>
                  <a:srgbClr val="333333"/>
                </a:solidFill>
                <a:effectLst/>
                <a:latin typeface="Helvetica Neue"/>
              </a:rPr>
              <a:t>4GHz</a:t>
            </a:r>
            <a:r>
              <a:rPr lang="zh-CN" altLang="en-US" b="0" i="0" dirty="0">
                <a:solidFill>
                  <a:srgbClr val="333333"/>
                </a:solidFill>
                <a:effectLst/>
                <a:latin typeface="Helvetica Neue"/>
              </a:rPr>
              <a:t>时，英特尔和</a:t>
            </a:r>
            <a:r>
              <a:rPr lang="en-US" altLang="zh-CN" b="0" i="0" dirty="0">
                <a:solidFill>
                  <a:srgbClr val="333333"/>
                </a:solidFill>
                <a:effectLst/>
                <a:latin typeface="Helvetica Neue"/>
              </a:rPr>
              <a:t>AMD</a:t>
            </a:r>
            <a:r>
              <a:rPr lang="zh-CN" altLang="en-US" b="0" i="0" dirty="0">
                <a:solidFill>
                  <a:srgbClr val="333333"/>
                </a:solidFill>
                <a:effectLst/>
                <a:latin typeface="Helvetica Neue"/>
              </a:rPr>
              <a:t>发现，速度也会遇到自己的极限：那就是单纯的主频提升，已经无法明显提升系统整体性能。</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很显然，当晶体管数量增加导致功耗增长超过性能增长速度后，处理器的可靠性就会受到致命性的影响。就连戈登摩尔本人似乎也依稀看到了“主频为王”这条路的尽头</a:t>
            </a:r>
            <a:r>
              <a:rPr lang="en-US" altLang="zh-CN" b="0" i="0" dirty="0">
                <a:solidFill>
                  <a:srgbClr val="333333"/>
                </a:solidFill>
                <a:effectLst/>
                <a:latin typeface="Helvetica Neue"/>
              </a:rPr>
              <a:t>——2005</a:t>
            </a:r>
            <a:r>
              <a:rPr lang="zh-CN" altLang="en-US" b="0" i="0" dirty="0">
                <a:solidFill>
                  <a:srgbClr val="333333"/>
                </a:solidFill>
                <a:effectLst/>
                <a:latin typeface="Helvetica Neue"/>
              </a:rPr>
              <a:t>年</a:t>
            </a:r>
            <a:r>
              <a:rPr lang="en-US" altLang="zh-CN" b="0" i="0" dirty="0">
                <a:solidFill>
                  <a:srgbClr val="333333"/>
                </a:solidFill>
                <a:effectLst/>
                <a:latin typeface="Helvetica Neue"/>
              </a:rPr>
              <a:t>4</a:t>
            </a:r>
            <a:r>
              <a:rPr lang="zh-CN" altLang="en-US" b="0" i="0" dirty="0">
                <a:solidFill>
                  <a:srgbClr val="333333"/>
                </a:solidFill>
                <a:effectLst/>
                <a:latin typeface="Helvetica Neue"/>
              </a:rPr>
              <a:t>月，他曾公开表示，引领半导体市场接近</a:t>
            </a:r>
            <a:r>
              <a:rPr lang="en-US" altLang="zh-CN" b="0" i="0" dirty="0">
                <a:solidFill>
                  <a:srgbClr val="333333"/>
                </a:solidFill>
                <a:effectLst/>
                <a:latin typeface="Helvetica Neue"/>
              </a:rPr>
              <a:t>40</a:t>
            </a:r>
            <a:r>
              <a:rPr lang="zh-CN" altLang="en-US" b="0" i="0" dirty="0">
                <a:solidFill>
                  <a:srgbClr val="333333"/>
                </a:solidFill>
                <a:effectLst/>
                <a:latin typeface="Helvetica Neue"/>
              </a:rPr>
              <a:t>年的“</a:t>
            </a:r>
            <a:r>
              <a:rPr lang="zh-CN" altLang="en-US" b="0" i="0" u="none" strike="noStrike" dirty="0">
                <a:solidFill>
                  <a:srgbClr val="136EC2"/>
                </a:solidFill>
                <a:effectLst/>
                <a:latin typeface="Helvetica Neue"/>
                <a:hlinkClick r:id="rId4"/>
              </a:rPr>
              <a:t>摩尔定律</a:t>
            </a:r>
            <a:r>
              <a:rPr lang="zh-CN" altLang="en-US" b="0" i="0" dirty="0">
                <a:solidFill>
                  <a:srgbClr val="333333"/>
                </a:solidFill>
                <a:effectLst/>
                <a:latin typeface="Helvetica Neue"/>
              </a:rPr>
              <a:t>”，在未来</a:t>
            </a:r>
            <a:r>
              <a:rPr lang="en-US" altLang="zh-CN" b="0" i="0" dirty="0">
                <a:solidFill>
                  <a:srgbClr val="333333"/>
                </a:solidFill>
                <a:effectLst/>
                <a:latin typeface="Helvetica Neue"/>
              </a:rPr>
              <a:t>10</a:t>
            </a:r>
            <a:r>
              <a:rPr lang="zh-CN" altLang="en-US" b="0" i="0" dirty="0">
                <a:solidFill>
                  <a:srgbClr val="333333"/>
                </a:solidFill>
                <a:effectLst/>
                <a:latin typeface="Helvetica Neue"/>
              </a:rPr>
              <a:t>年至</a:t>
            </a:r>
            <a:r>
              <a:rPr lang="en-US" altLang="zh-CN" b="0" i="0" dirty="0">
                <a:solidFill>
                  <a:srgbClr val="333333"/>
                </a:solidFill>
                <a:effectLst/>
                <a:latin typeface="Helvetica Neue"/>
              </a:rPr>
              <a:t>20</a:t>
            </a:r>
            <a:r>
              <a:rPr lang="zh-CN" altLang="en-US" b="0" i="0" dirty="0">
                <a:solidFill>
                  <a:srgbClr val="333333"/>
                </a:solidFill>
                <a:effectLst/>
                <a:latin typeface="Helvetica Neue"/>
              </a:rPr>
              <a:t>年内可能失效。</a:t>
            </a:r>
          </a:p>
          <a:p>
            <a:pPr algn="l"/>
            <a:r>
              <a:rPr lang="zh-CN" altLang="en-US" b="0" i="0" u="none" strike="noStrike" dirty="0">
                <a:solidFill>
                  <a:srgbClr val="136EC2"/>
                </a:solidFill>
                <a:effectLst/>
                <a:latin typeface="Helvetica Neue"/>
                <a:hlinkClick r:id="rId5"/>
              </a:rPr>
              <a:t>多核心</a:t>
            </a:r>
            <a:r>
              <a:rPr lang="en-US" altLang="zh-CN" b="0" i="0" dirty="0">
                <a:solidFill>
                  <a:srgbClr val="333333"/>
                </a:solidFill>
                <a:effectLst/>
                <a:latin typeface="Helvetica Neue"/>
              </a:rPr>
              <a:t>CPU</a:t>
            </a:r>
            <a:r>
              <a:rPr lang="zh-CN" altLang="en-US" b="0" i="0" dirty="0">
                <a:solidFill>
                  <a:srgbClr val="333333"/>
                </a:solidFill>
                <a:effectLst/>
                <a:latin typeface="Helvetica Neue"/>
              </a:rPr>
              <a:t>解决方案</a:t>
            </a:r>
            <a:r>
              <a:rPr lang="en-US" altLang="zh-CN" b="0" i="0" dirty="0">
                <a:solidFill>
                  <a:srgbClr val="333333"/>
                </a:solidFill>
                <a:effectLst/>
                <a:latin typeface="Helvetica Neue"/>
              </a:rPr>
              <a:t>(</a:t>
            </a:r>
            <a:r>
              <a:rPr lang="zh-CN" altLang="en-US" b="0" i="0" dirty="0">
                <a:solidFill>
                  <a:srgbClr val="333333"/>
                </a:solidFill>
                <a:effectLst/>
                <a:latin typeface="Helvetica Neue"/>
              </a:rPr>
              <a:t>多核</a:t>
            </a:r>
            <a:r>
              <a:rPr lang="en-US" altLang="zh-CN" b="0" i="0" dirty="0">
                <a:solidFill>
                  <a:srgbClr val="333333"/>
                </a:solidFill>
                <a:effectLst/>
                <a:latin typeface="Helvetica Neue"/>
              </a:rPr>
              <a:t>)</a:t>
            </a:r>
            <a:r>
              <a:rPr lang="zh-CN" altLang="en-US" b="0" i="0" dirty="0">
                <a:solidFill>
                  <a:srgbClr val="333333"/>
                </a:solidFill>
                <a:effectLst/>
                <a:latin typeface="Helvetica Neue"/>
              </a:rPr>
              <a:t>的出现，似乎给人带来了新的希望。早在上世纪</a:t>
            </a:r>
            <a:r>
              <a:rPr lang="en-US" altLang="zh-CN" b="0" i="0" dirty="0">
                <a:solidFill>
                  <a:srgbClr val="333333"/>
                </a:solidFill>
                <a:effectLst/>
                <a:latin typeface="Helvetica Neue"/>
              </a:rPr>
              <a:t>90</a:t>
            </a:r>
            <a:r>
              <a:rPr lang="zh-CN" altLang="en-US" b="0" i="0" dirty="0">
                <a:solidFill>
                  <a:srgbClr val="333333"/>
                </a:solidFill>
                <a:effectLst/>
                <a:latin typeface="Helvetica Neue"/>
              </a:rPr>
              <a:t>年代末，就有众多业界人士呼吁用</a:t>
            </a:r>
            <a:r>
              <a:rPr lang="en-US" altLang="zh-CN" b="0" i="0" dirty="0">
                <a:solidFill>
                  <a:srgbClr val="333333"/>
                </a:solidFill>
                <a:effectLst/>
                <a:latin typeface="Helvetica Neue"/>
              </a:rPr>
              <a:t>CMP(</a:t>
            </a:r>
            <a:r>
              <a:rPr lang="zh-CN" altLang="en-US" b="0" i="0" u="none" strike="noStrike" dirty="0">
                <a:solidFill>
                  <a:srgbClr val="136EC2"/>
                </a:solidFill>
                <a:effectLst/>
                <a:latin typeface="Helvetica Neue"/>
                <a:hlinkClick r:id="rId6"/>
              </a:rPr>
              <a:t>单芯片多处理器</a:t>
            </a:r>
            <a:r>
              <a:rPr lang="en-US" altLang="zh-CN" b="0" i="0" dirty="0">
                <a:solidFill>
                  <a:srgbClr val="333333"/>
                </a:solidFill>
                <a:effectLst/>
                <a:latin typeface="Helvetica Neue"/>
              </a:rPr>
              <a:t>)</a:t>
            </a:r>
            <a:r>
              <a:rPr lang="zh-CN" altLang="en-US" b="0" i="0" dirty="0">
                <a:solidFill>
                  <a:srgbClr val="333333"/>
                </a:solidFill>
                <a:effectLst/>
                <a:latin typeface="Helvetica Neue"/>
              </a:rPr>
              <a:t>技术来替代复杂性较高的</a:t>
            </a:r>
            <a:r>
              <a:rPr lang="zh-CN" altLang="en-US" b="0" i="0" u="none" strike="noStrike" dirty="0">
                <a:solidFill>
                  <a:srgbClr val="136EC2"/>
                </a:solidFill>
                <a:effectLst/>
                <a:latin typeface="Helvetica Neue"/>
                <a:hlinkClick r:id="rId7"/>
              </a:rPr>
              <a:t>单线程</a:t>
            </a:r>
            <a:r>
              <a:rPr lang="en-US" altLang="zh-CN" b="0" i="0" dirty="0">
                <a:solidFill>
                  <a:srgbClr val="333333"/>
                </a:solidFill>
                <a:effectLst/>
                <a:latin typeface="Helvetica Neue"/>
              </a:rPr>
              <a:t>CPU</a:t>
            </a:r>
            <a:r>
              <a:rPr lang="zh-CN" altLang="en-US" b="0" i="0" dirty="0">
                <a:solidFill>
                  <a:srgbClr val="333333"/>
                </a:solidFill>
                <a:effectLst/>
                <a:latin typeface="Helvetica Neue"/>
              </a:rPr>
              <a:t>。</a:t>
            </a:r>
            <a:r>
              <a:rPr lang="en-US" altLang="zh-CN" b="0" i="0" dirty="0">
                <a:solidFill>
                  <a:srgbClr val="333333"/>
                </a:solidFill>
                <a:effectLst/>
                <a:latin typeface="Helvetica Neue"/>
              </a:rPr>
              <a:t>IBM</a:t>
            </a:r>
            <a:r>
              <a:rPr lang="zh-CN" altLang="en-US" b="0" i="0" dirty="0">
                <a:solidFill>
                  <a:srgbClr val="333333"/>
                </a:solidFill>
                <a:effectLst/>
                <a:latin typeface="Helvetica Neue"/>
              </a:rPr>
              <a:t>、惠普、</a:t>
            </a:r>
            <a:r>
              <a:rPr lang="en-US" altLang="zh-CN" b="0" i="0" dirty="0">
                <a:solidFill>
                  <a:srgbClr val="333333"/>
                </a:solidFill>
                <a:effectLst/>
                <a:latin typeface="Helvetica Neue"/>
              </a:rPr>
              <a:t>Sun</a:t>
            </a:r>
            <a:r>
              <a:rPr lang="zh-CN" altLang="en-US" b="0" i="0" dirty="0">
                <a:solidFill>
                  <a:srgbClr val="333333"/>
                </a:solidFill>
                <a:effectLst/>
                <a:latin typeface="Helvetica Neue"/>
              </a:rPr>
              <a:t>等高端服务器厂商，更是相继推出了多核</a:t>
            </a:r>
            <a:r>
              <a:rPr lang="zh-CN" altLang="en-US" b="0" i="0" u="none" strike="noStrike" dirty="0">
                <a:solidFill>
                  <a:srgbClr val="136EC2"/>
                </a:solidFill>
                <a:effectLst/>
                <a:latin typeface="Helvetica Neue"/>
                <a:hlinkClick r:id="rId8"/>
              </a:rPr>
              <a:t>服务器</a:t>
            </a:r>
            <a:r>
              <a:rPr lang="en-US" altLang="zh-CN" b="0" i="0" u="none" strike="noStrike" dirty="0">
                <a:solidFill>
                  <a:srgbClr val="136EC2"/>
                </a:solidFill>
                <a:effectLst/>
                <a:latin typeface="Helvetica Neue"/>
                <a:hlinkClick r:id="rId8"/>
              </a:rPr>
              <a:t>CPU</a:t>
            </a:r>
            <a:r>
              <a:rPr lang="zh-CN" altLang="en-US" b="0" i="0" dirty="0">
                <a:solidFill>
                  <a:srgbClr val="333333"/>
                </a:solidFill>
                <a:effectLst/>
                <a:latin typeface="Helvetica Neue"/>
              </a:rPr>
              <a:t>。不过，由于服务器价格高、应用面窄，并未引起大众广泛的注意。</a:t>
            </a:r>
          </a:p>
          <a:p>
            <a:endParaRPr lang="en-US" altLang="zh-CN" b="0" i="0" dirty="0">
              <a:solidFill>
                <a:srgbClr val="333333"/>
              </a:solidFill>
              <a:effectLst/>
              <a:latin typeface="Helvetica Neue"/>
            </a:endParaRPr>
          </a:p>
          <a:p>
            <a:r>
              <a:rPr lang="zh-CN" altLang="en-US" b="0" i="0" dirty="0">
                <a:solidFill>
                  <a:srgbClr val="333333"/>
                </a:solidFill>
                <a:effectLst/>
                <a:latin typeface="Helvetica Neue"/>
              </a:rPr>
              <a:t>直到</a:t>
            </a:r>
            <a:r>
              <a:rPr lang="en-US" altLang="zh-CN" b="0" i="0" dirty="0">
                <a:solidFill>
                  <a:srgbClr val="333333"/>
                </a:solidFill>
                <a:effectLst/>
                <a:latin typeface="Helvetica Neue"/>
              </a:rPr>
              <a:t>AMD</a:t>
            </a:r>
            <a:r>
              <a:rPr lang="zh-CN" altLang="en-US" b="0" i="0" dirty="0">
                <a:solidFill>
                  <a:srgbClr val="333333"/>
                </a:solidFill>
                <a:effectLst/>
                <a:latin typeface="Helvetica Neue"/>
              </a:rPr>
              <a:t>抢先手推出</a:t>
            </a:r>
            <a:r>
              <a:rPr lang="en-US" altLang="zh-CN" b="0" i="0" u="none" strike="noStrike" dirty="0">
                <a:solidFill>
                  <a:srgbClr val="136EC2"/>
                </a:solidFill>
                <a:effectLst/>
                <a:latin typeface="Helvetica Neue"/>
                <a:hlinkClick r:id="rId9"/>
              </a:rPr>
              <a:t>64</a:t>
            </a:r>
            <a:r>
              <a:rPr lang="zh-CN" altLang="en-US" b="0" i="0" u="none" strike="noStrike" dirty="0">
                <a:solidFill>
                  <a:srgbClr val="136EC2"/>
                </a:solidFill>
                <a:effectLst/>
                <a:latin typeface="Helvetica Neue"/>
                <a:hlinkClick r:id="rId9"/>
              </a:rPr>
              <a:t>位处理器</a:t>
            </a:r>
            <a:r>
              <a:rPr lang="zh-CN" altLang="en-US" b="0" i="0" dirty="0">
                <a:solidFill>
                  <a:srgbClr val="333333"/>
                </a:solidFill>
                <a:effectLst/>
                <a:latin typeface="Helvetica Neue"/>
              </a:rPr>
              <a:t>后，英特尔才想起利用“多核”这一武器进行“帝国反击战”。</a:t>
            </a:r>
            <a:r>
              <a:rPr lang="en-US" altLang="zh-CN" b="0" i="0" dirty="0">
                <a:solidFill>
                  <a:srgbClr val="333333"/>
                </a:solidFill>
                <a:effectLst/>
                <a:latin typeface="Helvetica Neue"/>
              </a:rPr>
              <a:t>2005</a:t>
            </a:r>
            <a:r>
              <a:rPr lang="zh-CN" altLang="en-US" b="0" i="0" dirty="0">
                <a:solidFill>
                  <a:srgbClr val="333333"/>
                </a:solidFill>
                <a:effectLst/>
                <a:latin typeface="Helvetica Neue"/>
              </a:rPr>
              <a:t>年</a:t>
            </a:r>
            <a:r>
              <a:rPr lang="en-US" altLang="zh-CN" b="0" i="0" dirty="0">
                <a:solidFill>
                  <a:srgbClr val="333333"/>
                </a:solidFill>
                <a:effectLst/>
                <a:latin typeface="Helvetica Neue"/>
              </a:rPr>
              <a:t>4</a:t>
            </a:r>
            <a:r>
              <a:rPr lang="zh-CN" altLang="en-US" b="0" i="0" dirty="0">
                <a:solidFill>
                  <a:srgbClr val="333333"/>
                </a:solidFill>
                <a:effectLst/>
                <a:latin typeface="Helvetica Neue"/>
              </a:rPr>
              <a:t>月，英特尔仓促推出简单封装双核的奔腾</a:t>
            </a:r>
            <a:r>
              <a:rPr lang="en-US" altLang="zh-CN" b="0" i="0" dirty="0">
                <a:solidFill>
                  <a:srgbClr val="333333"/>
                </a:solidFill>
                <a:effectLst/>
                <a:latin typeface="Helvetica Neue"/>
              </a:rPr>
              <a:t>D</a:t>
            </a:r>
            <a:r>
              <a:rPr lang="zh-CN" altLang="en-US" b="0" i="0" dirty="0">
                <a:solidFill>
                  <a:srgbClr val="333333"/>
                </a:solidFill>
                <a:effectLst/>
                <a:latin typeface="Helvetica Neue"/>
              </a:rPr>
              <a:t>和奔腾四至尊版</a:t>
            </a:r>
            <a:r>
              <a:rPr lang="en-US" altLang="zh-CN" b="0" i="0" dirty="0">
                <a:solidFill>
                  <a:srgbClr val="333333"/>
                </a:solidFill>
                <a:effectLst/>
                <a:latin typeface="Helvetica Neue"/>
              </a:rPr>
              <a:t>840</a:t>
            </a:r>
            <a:r>
              <a:rPr lang="zh-CN" altLang="en-US" b="0" i="0" dirty="0">
                <a:solidFill>
                  <a:srgbClr val="333333"/>
                </a:solidFill>
                <a:effectLst/>
                <a:latin typeface="Helvetica Neue"/>
              </a:rPr>
              <a:t>。</a:t>
            </a:r>
            <a:r>
              <a:rPr lang="en-US" altLang="zh-CN" b="0" i="0" dirty="0">
                <a:solidFill>
                  <a:srgbClr val="333333"/>
                </a:solidFill>
                <a:effectLst/>
                <a:latin typeface="Helvetica Neue"/>
              </a:rPr>
              <a:t>AMD</a:t>
            </a:r>
            <a:r>
              <a:rPr lang="zh-CN" altLang="en-US" b="0" i="0" dirty="0">
                <a:solidFill>
                  <a:srgbClr val="333333"/>
                </a:solidFill>
                <a:effectLst/>
                <a:latin typeface="Helvetica Neue"/>
              </a:rPr>
              <a:t>在之后也发布了双核皓龙</a:t>
            </a:r>
            <a:r>
              <a:rPr lang="en-US" altLang="zh-CN" b="0" i="0" dirty="0">
                <a:solidFill>
                  <a:srgbClr val="333333"/>
                </a:solidFill>
                <a:effectLst/>
                <a:latin typeface="Helvetica Neue"/>
              </a:rPr>
              <a:t>(Opteron)</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10"/>
              </a:rPr>
              <a:t>速龙</a:t>
            </a:r>
            <a:r>
              <a:rPr lang="en-US" altLang="zh-CN" b="0" i="0" dirty="0">
                <a:solidFill>
                  <a:srgbClr val="333333"/>
                </a:solidFill>
                <a:effectLst/>
                <a:latin typeface="Helvetica Neue"/>
              </a:rPr>
              <a:t>(Athlon) 64 X2</a:t>
            </a:r>
            <a:r>
              <a:rPr lang="zh-CN" altLang="en-US" b="0" i="0" dirty="0">
                <a:solidFill>
                  <a:srgbClr val="333333"/>
                </a:solidFill>
                <a:effectLst/>
                <a:latin typeface="Helvetica Neue"/>
              </a:rPr>
              <a:t>和处理器。但真正的“双核元年”，则被认为是</a:t>
            </a:r>
            <a:r>
              <a:rPr lang="en-US" altLang="zh-CN" b="0" i="0" dirty="0">
                <a:solidFill>
                  <a:srgbClr val="333333"/>
                </a:solidFill>
                <a:effectLst/>
                <a:latin typeface="Helvetica Neue"/>
              </a:rPr>
              <a:t>2006</a:t>
            </a:r>
            <a:r>
              <a:rPr lang="zh-CN" altLang="en-US" b="0" i="0" dirty="0">
                <a:solidFill>
                  <a:srgbClr val="333333"/>
                </a:solidFill>
                <a:effectLst/>
                <a:latin typeface="Helvetica Neue"/>
              </a:rPr>
              <a:t>年。这一年的</a:t>
            </a:r>
            <a:r>
              <a:rPr lang="en-US" altLang="zh-CN" b="0" i="0" dirty="0">
                <a:solidFill>
                  <a:srgbClr val="333333"/>
                </a:solidFill>
                <a:effectLst/>
                <a:latin typeface="Helvetica Neue"/>
              </a:rPr>
              <a:t>7</a:t>
            </a:r>
            <a:r>
              <a:rPr lang="zh-CN" altLang="en-US" b="0" i="0" dirty="0">
                <a:solidFill>
                  <a:srgbClr val="333333"/>
                </a:solidFill>
                <a:effectLst/>
                <a:latin typeface="Helvetica Neue"/>
              </a:rPr>
              <a:t>月</a:t>
            </a:r>
            <a:r>
              <a:rPr lang="en-US" altLang="zh-CN" b="0" i="0" dirty="0">
                <a:solidFill>
                  <a:srgbClr val="333333"/>
                </a:solidFill>
                <a:effectLst/>
                <a:latin typeface="Helvetica Neue"/>
              </a:rPr>
              <a:t>23</a:t>
            </a:r>
            <a:r>
              <a:rPr lang="zh-CN" altLang="en-US" b="0" i="0" dirty="0">
                <a:solidFill>
                  <a:srgbClr val="333333"/>
                </a:solidFill>
                <a:effectLst/>
                <a:latin typeface="Helvetica Neue"/>
              </a:rPr>
              <a:t>日，英特尔基于</a:t>
            </a:r>
            <a:r>
              <a:rPr lang="zh-CN" altLang="en-US" b="0" i="0" u="none" strike="noStrike" dirty="0">
                <a:solidFill>
                  <a:srgbClr val="136EC2"/>
                </a:solidFill>
                <a:effectLst/>
                <a:latin typeface="Helvetica Neue"/>
                <a:hlinkClick r:id="rId11"/>
              </a:rPr>
              <a:t>酷睿</a:t>
            </a:r>
            <a:r>
              <a:rPr lang="en-US" altLang="zh-CN" b="0" i="0" dirty="0">
                <a:solidFill>
                  <a:srgbClr val="333333"/>
                </a:solidFill>
                <a:effectLst/>
                <a:latin typeface="Helvetica Neue"/>
              </a:rPr>
              <a:t>(Core)</a:t>
            </a:r>
            <a:r>
              <a:rPr lang="zh-CN" altLang="en-US" b="0" i="0" dirty="0">
                <a:solidFill>
                  <a:srgbClr val="333333"/>
                </a:solidFill>
                <a:effectLst/>
                <a:latin typeface="Helvetica Neue"/>
              </a:rPr>
              <a:t>架构的处理器正式发布。</a:t>
            </a:r>
            <a:r>
              <a:rPr lang="en-US" altLang="zh-CN" b="0" i="0" dirty="0">
                <a:solidFill>
                  <a:srgbClr val="333333"/>
                </a:solidFill>
                <a:effectLst/>
                <a:latin typeface="Helvetica Neue"/>
              </a:rPr>
              <a:t>2006</a:t>
            </a:r>
            <a:r>
              <a:rPr lang="zh-CN" altLang="en-US" b="0" i="0" dirty="0">
                <a:solidFill>
                  <a:srgbClr val="333333"/>
                </a:solidFill>
                <a:effectLst/>
                <a:latin typeface="Helvetica Neue"/>
              </a:rPr>
              <a:t>年</a:t>
            </a:r>
            <a:r>
              <a:rPr lang="en-US" altLang="zh-CN" b="0" i="0" dirty="0">
                <a:solidFill>
                  <a:srgbClr val="333333"/>
                </a:solidFill>
                <a:effectLst/>
                <a:latin typeface="Helvetica Neue"/>
              </a:rPr>
              <a:t>11</a:t>
            </a:r>
            <a:r>
              <a:rPr lang="zh-CN" altLang="en-US" b="0" i="0" dirty="0">
                <a:solidFill>
                  <a:srgbClr val="333333"/>
                </a:solidFill>
                <a:effectLst/>
                <a:latin typeface="Helvetica Neue"/>
              </a:rPr>
              <a:t>月，又推出面向服务器、</a:t>
            </a:r>
            <a:r>
              <a:rPr lang="zh-CN" altLang="en-US" b="0" i="0" u="none" strike="noStrike" dirty="0">
                <a:solidFill>
                  <a:srgbClr val="136EC2"/>
                </a:solidFill>
                <a:effectLst/>
                <a:latin typeface="Helvetica Neue"/>
                <a:hlinkClick r:id="rId12"/>
              </a:rPr>
              <a:t>工作站</a:t>
            </a:r>
            <a:r>
              <a:rPr lang="zh-CN" altLang="en-US" b="0" i="0" dirty="0">
                <a:solidFill>
                  <a:srgbClr val="333333"/>
                </a:solidFill>
                <a:effectLst/>
                <a:latin typeface="Helvetica Neue"/>
              </a:rPr>
              <a:t>和高端个人电脑的</a:t>
            </a:r>
            <a:r>
              <a:rPr lang="zh-CN" altLang="en-US" b="0" i="0" u="none" strike="noStrike" dirty="0">
                <a:solidFill>
                  <a:srgbClr val="136EC2"/>
                </a:solidFill>
                <a:effectLst/>
                <a:latin typeface="Helvetica Neue"/>
                <a:hlinkClick r:id="rId13"/>
              </a:rPr>
              <a:t>至强</a:t>
            </a:r>
            <a:r>
              <a:rPr lang="en-US" altLang="zh-CN" b="0" i="0" dirty="0">
                <a:solidFill>
                  <a:srgbClr val="333333"/>
                </a:solidFill>
                <a:effectLst/>
                <a:latin typeface="Helvetica Neue"/>
              </a:rPr>
              <a:t>(Xeon)5300</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14"/>
              </a:rPr>
              <a:t>酷睿双核</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15"/>
              </a:rPr>
              <a:t>四核</a:t>
            </a:r>
            <a:r>
              <a:rPr lang="zh-CN" altLang="en-US" b="0" i="0" dirty="0">
                <a:solidFill>
                  <a:srgbClr val="333333"/>
                </a:solidFill>
                <a:effectLst/>
                <a:latin typeface="Helvetica Neue"/>
              </a:rPr>
              <a:t>至尊版系列处理器。与上一代台式机处理器相比，</a:t>
            </a:r>
            <a:r>
              <a:rPr lang="zh-CN" altLang="en-US" b="0" i="0" u="none" strike="noStrike" dirty="0">
                <a:solidFill>
                  <a:srgbClr val="136EC2"/>
                </a:solidFill>
                <a:effectLst/>
                <a:latin typeface="Helvetica Neue"/>
                <a:hlinkClick r:id="rId16"/>
              </a:rPr>
              <a:t>酷睿</a:t>
            </a:r>
            <a:r>
              <a:rPr lang="en-US" altLang="zh-CN" b="0" i="0" u="none" strike="noStrike" dirty="0">
                <a:solidFill>
                  <a:srgbClr val="136EC2"/>
                </a:solidFill>
                <a:effectLst/>
                <a:latin typeface="Helvetica Neue"/>
                <a:hlinkClick r:id="rId16"/>
              </a:rPr>
              <a:t>2</a:t>
            </a:r>
            <a:r>
              <a:rPr lang="zh-CN" altLang="en-US" b="0" i="0" dirty="0">
                <a:solidFill>
                  <a:srgbClr val="333333"/>
                </a:solidFill>
                <a:effectLst/>
                <a:latin typeface="Helvetica Neue"/>
              </a:rPr>
              <a:t> </a:t>
            </a:r>
            <a:r>
              <a:rPr lang="zh-CN" altLang="en-US" b="0" i="0" u="none" strike="noStrike" dirty="0">
                <a:solidFill>
                  <a:srgbClr val="136EC2"/>
                </a:solidFill>
                <a:effectLst/>
                <a:latin typeface="Helvetica Neue"/>
                <a:hlinkClick r:id="rId17"/>
              </a:rPr>
              <a:t>双核处理器</a:t>
            </a:r>
            <a:r>
              <a:rPr lang="zh-CN" altLang="en-US" b="0" i="0" dirty="0">
                <a:solidFill>
                  <a:srgbClr val="333333"/>
                </a:solidFill>
                <a:effectLst/>
                <a:latin typeface="Helvetica Neue"/>
              </a:rPr>
              <a:t>在性能方面提高</a:t>
            </a:r>
            <a:r>
              <a:rPr lang="en-US" altLang="zh-CN" b="0" i="0" dirty="0">
                <a:solidFill>
                  <a:srgbClr val="333333"/>
                </a:solidFill>
                <a:effectLst/>
                <a:latin typeface="Helvetica Neue"/>
              </a:rPr>
              <a:t>40%</a:t>
            </a:r>
            <a:r>
              <a:rPr lang="zh-CN" altLang="en-US" b="0" i="0" dirty="0">
                <a:solidFill>
                  <a:srgbClr val="333333"/>
                </a:solidFill>
                <a:effectLst/>
                <a:latin typeface="Helvetica Neue"/>
              </a:rPr>
              <a:t>，功耗反而降低</a:t>
            </a:r>
            <a:r>
              <a:rPr lang="en-US" altLang="zh-CN" b="0" i="0" dirty="0">
                <a:solidFill>
                  <a:srgbClr val="333333"/>
                </a:solidFill>
                <a:effectLst/>
                <a:latin typeface="Helvetica Neue"/>
              </a:rPr>
              <a:t>40%</a:t>
            </a:r>
            <a:r>
              <a:rPr lang="zh-CN" altLang="en-US" b="0" i="0" dirty="0">
                <a:solidFill>
                  <a:srgbClr val="333333"/>
                </a:solidFill>
                <a:effectLst/>
                <a:latin typeface="Helvetica Neue"/>
              </a:rPr>
              <a:t>。作为回应，</a:t>
            </a:r>
            <a:r>
              <a:rPr lang="en-US" altLang="zh-CN" b="0" i="0" dirty="0">
                <a:solidFill>
                  <a:srgbClr val="333333"/>
                </a:solidFill>
                <a:effectLst/>
                <a:latin typeface="Helvetica Neue"/>
              </a:rPr>
              <a:t>7</a:t>
            </a:r>
            <a:r>
              <a:rPr lang="zh-CN" altLang="en-US" b="0" i="0" dirty="0">
                <a:solidFill>
                  <a:srgbClr val="333333"/>
                </a:solidFill>
                <a:effectLst/>
                <a:latin typeface="Helvetica Neue"/>
              </a:rPr>
              <a:t>月</a:t>
            </a:r>
            <a:r>
              <a:rPr lang="en-US" altLang="zh-CN" b="0" i="0" dirty="0">
                <a:solidFill>
                  <a:srgbClr val="333333"/>
                </a:solidFill>
                <a:effectLst/>
                <a:latin typeface="Helvetica Neue"/>
              </a:rPr>
              <a:t>24</a:t>
            </a:r>
            <a:r>
              <a:rPr lang="zh-CN" altLang="en-US" b="0" i="0" dirty="0">
                <a:solidFill>
                  <a:srgbClr val="333333"/>
                </a:solidFill>
                <a:effectLst/>
                <a:latin typeface="Helvetica Neue"/>
              </a:rPr>
              <a:t>日，</a:t>
            </a:r>
            <a:r>
              <a:rPr lang="en-US" altLang="zh-CN" b="0" i="0" dirty="0">
                <a:solidFill>
                  <a:srgbClr val="333333"/>
                </a:solidFill>
                <a:effectLst/>
                <a:latin typeface="Helvetica Neue"/>
              </a:rPr>
              <a:t>AMD</a:t>
            </a:r>
            <a:r>
              <a:rPr lang="zh-CN" altLang="en-US" b="0" i="0" dirty="0">
                <a:solidFill>
                  <a:srgbClr val="333333"/>
                </a:solidFill>
                <a:effectLst/>
                <a:latin typeface="Helvetica Neue"/>
              </a:rPr>
              <a:t>也宣布对旗下的双核</a:t>
            </a:r>
            <a:r>
              <a:rPr lang="en-US" altLang="zh-CN" b="0" i="0" dirty="0">
                <a:solidFill>
                  <a:srgbClr val="333333"/>
                </a:solidFill>
                <a:effectLst/>
                <a:latin typeface="Helvetica Neue"/>
              </a:rPr>
              <a:t>Athlon64 X2</a:t>
            </a:r>
            <a:r>
              <a:rPr lang="zh-CN" altLang="en-US" b="0" i="0" dirty="0">
                <a:solidFill>
                  <a:srgbClr val="333333"/>
                </a:solidFill>
                <a:effectLst/>
                <a:latin typeface="Helvetica Neue"/>
              </a:rPr>
              <a:t>处理器进行大降价。由于功耗已成为用户在性能之外所考虑的首要因素，两大处理器巨头都在宣传多核处理器时，强调其“节能”效果。英特尔发布了功耗仅为</a:t>
            </a:r>
            <a:r>
              <a:rPr lang="en-US" altLang="zh-CN" b="0" i="0" dirty="0">
                <a:solidFill>
                  <a:srgbClr val="333333"/>
                </a:solidFill>
                <a:effectLst/>
                <a:latin typeface="Helvetica Neue"/>
              </a:rPr>
              <a:t>50</a:t>
            </a:r>
            <a:r>
              <a:rPr lang="zh-CN" altLang="en-US" b="0" i="0" dirty="0">
                <a:solidFill>
                  <a:srgbClr val="333333"/>
                </a:solidFill>
                <a:effectLst/>
                <a:latin typeface="Helvetica Neue"/>
              </a:rPr>
              <a:t>瓦的低电压版四核</a:t>
            </a:r>
            <a:r>
              <a:rPr lang="zh-CN" altLang="en-US" b="0" i="0" u="none" strike="noStrike" dirty="0">
                <a:solidFill>
                  <a:srgbClr val="136EC2"/>
                </a:solidFill>
                <a:effectLst/>
                <a:latin typeface="Helvetica Neue"/>
                <a:hlinkClick r:id="rId13"/>
              </a:rPr>
              <a:t>至强</a:t>
            </a:r>
            <a:r>
              <a:rPr lang="zh-CN" altLang="en-US" b="0" i="0" dirty="0">
                <a:solidFill>
                  <a:srgbClr val="333333"/>
                </a:solidFill>
                <a:effectLst/>
                <a:latin typeface="Helvetica Neue"/>
              </a:rPr>
              <a:t>处理器。而</a:t>
            </a:r>
            <a:r>
              <a:rPr lang="en-US" altLang="zh-CN" b="0" i="0" dirty="0">
                <a:solidFill>
                  <a:srgbClr val="333333"/>
                </a:solidFill>
                <a:effectLst/>
                <a:latin typeface="Helvetica Neue"/>
              </a:rPr>
              <a:t>AMD</a:t>
            </a:r>
            <a:r>
              <a:rPr lang="zh-CN" altLang="en-US" b="0" i="0" dirty="0">
                <a:solidFill>
                  <a:srgbClr val="333333"/>
                </a:solidFill>
                <a:effectLst/>
                <a:latin typeface="Helvetica Neue"/>
              </a:rPr>
              <a:t>的“</a:t>
            </a:r>
            <a:r>
              <a:rPr lang="en-US" altLang="zh-CN" b="0" i="0" dirty="0">
                <a:solidFill>
                  <a:srgbClr val="333333"/>
                </a:solidFill>
                <a:effectLst/>
                <a:latin typeface="Helvetica Neue"/>
              </a:rPr>
              <a:t>Barcelona”</a:t>
            </a:r>
            <a:r>
              <a:rPr lang="zh-CN" altLang="en-US" b="0" i="0" u="none" strike="noStrike" dirty="0">
                <a:solidFill>
                  <a:srgbClr val="136EC2"/>
                </a:solidFill>
                <a:effectLst/>
                <a:latin typeface="Helvetica Neue"/>
                <a:hlinkClick r:id="rId18"/>
              </a:rPr>
              <a:t>四核处理器</a:t>
            </a:r>
            <a:r>
              <a:rPr lang="zh-CN" altLang="en-US" b="0" i="0" dirty="0">
                <a:solidFill>
                  <a:srgbClr val="333333"/>
                </a:solidFill>
                <a:effectLst/>
                <a:latin typeface="Helvetica Neue"/>
              </a:rPr>
              <a:t>的功耗没有超过</a:t>
            </a:r>
            <a:r>
              <a:rPr lang="en-US" altLang="zh-CN" b="0" i="0" dirty="0">
                <a:solidFill>
                  <a:srgbClr val="333333"/>
                </a:solidFill>
                <a:effectLst/>
                <a:latin typeface="Helvetica Neue"/>
              </a:rPr>
              <a:t>95</a:t>
            </a:r>
            <a:r>
              <a:rPr lang="zh-CN" altLang="en-US" b="0" i="0" dirty="0">
                <a:solidFill>
                  <a:srgbClr val="333333"/>
                </a:solidFill>
                <a:effectLst/>
                <a:latin typeface="Helvetica Neue"/>
              </a:rPr>
              <a:t>瓦。在英特尔高级副总裁帕特基辛格</a:t>
            </a:r>
            <a:r>
              <a:rPr lang="en-US" altLang="zh-CN" b="0" i="0" dirty="0">
                <a:solidFill>
                  <a:srgbClr val="333333"/>
                </a:solidFill>
                <a:effectLst/>
                <a:latin typeface="Helvetica Neue"/>
              </a:rPr>
              <a:t>(Pat </a:t>
            </a:r>
            <a:r>
              <a:rPr lang="en-US" altLang="zh-CN" b="0" i="0" dirty="0" err="1">
                <a:solidFill>
                  <a:srgbClr val="333333"/>
                </a:solidFill>
                <a:effectLst/>
                <a:latin typeface="Helvetica Neue"/>
              </a:rPr>
              <a:t>Gelsinger</a:t>
            </a:r>
            <a:r>
              <a:rPr lang="en-US" altLang="zh-CN" b="0" i="0" dirty="0">
                <a:solidFill>
                  <a:srgbClr val="333333"/>
                </a:solidFill>
                <a:effectLst/>
                <a:latin typeface="Helvetica Neue"/>
              </a:rPr>
              <a:t>)</a:t>
            </a:r>
            <a:r>
              <a:rPr lang="zh-CN" altLang="en-US" b="0" i="0" dirty="0">
                <a:solidFill>
                  <a:srgbClr val="333333"/>
                </a:solidFill>
                <a:effectLst/>
                <a:latin typeface="Helvetica Neue"/>
              </a:rPr>
              <a:t>看来，从单核到双核，再到多核的发展，证明了</a:t>
            </a:r>
            <a:r>
              <a:rPr lang="zh-CN" altLang="en-US" b="0" i="0" u="none" strike="noStrike" dirty="0">
                <a:solidFill>
                  <a:srgbClr val="136EC2"/>
                </a:solidFill>
                <a:effectLst/>
                <a:latin typeface="Helvetica Neue"/>
                <a:hlinkClick r:id="rId4"/>
              </a:rPr>
              <a:t>摩尔定律</a:t>
            </a:r>
            <a:r>
              <a:rPr lang="zh-CN" altLang="en-US" b="0" i="0" dirty="0">
                <a:solidFill>
                  <a:srgbClr val="333333"/>
                </a:solidFill>
                <a:effectLst/>
                <a:latin typeface="Helvetica Neue"/>
              </a:rPr>
              <a:t>还是非常正确的，因为“从单核到双核，再到多核的发展，可能是摩尔定律问世以来，在芯片发展历史上速度最快的性能提升过程”。</a:t>
            </a:r>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8</a:t>
            </a:fld>
            <a:endParaRPr lang="zh-CN" altLang="en-US"/>
          </a:p>
        </p:txBody>
      </p:sp>
    </p:spTree>
    <p:extLst>
      <p:ext uri="{BB962C8B-B14F-4D97-AF65-F5344CB8AC3E}">
        <p14:creationId xmlns:p14="http://schemas.microsoft.com/office/powerpoint/2010/main" val="2759913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35</a:t>
            </a:fld>
            <a:endParaRPr lang="zh-CN" altLang="en-US"/>
          </a:p>
        </p:txBody>
      </p:sp>
    </p:spTree>
    <p:extLst>
      <p:ext uri="{BB962C8B-B14F-4D97-AF65-F5344CB8AC3E}">
        <p14:creationId xmlns:p14="http://schemas.microsoft.com/office/powerpoint/2010/main" val="1995015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https://zh.book4you.org/book/15347219/75169f</a:t>
            </a:r>
          </a:p>
          <a:p>
            <a:r>
              <a:rPr lang="en-US" altLang="zh-CN" dirty="0"/>
              <a:t>"I:\My7\MyClasses\01.Operating system\Materials\02 </a:t>
            </a:r>
            <a:r>
              <a:rPr lang="zh-CN" altLang="en-US" dirty="0"/>
              <a:t>自制操作系统</a:t>
            </a:r>
            <a:r>
              <a:rPr lang="en-US" altLang="zh-CN" dirty="0"/>
              <a:t>\</a:t>
            </a:r>
            <a:r>
              <a:rPr lang="zh-CN" altLang="en-US" dirty="0"/>
              <a:t>自己动手写操作系统</a:t>
            </a:r>
            <a:r>
              <a:rPr lang="en-US" altLang="zh-CN" dirty="0"/>
              <a:t>.</a:t>
            </a:r>
            <a:r>
              <a:rPr lang="zh-CN" altLang="en-US" dirty="0"/>
              <a:t>于渊</a:t>
            </a:r>
            <a:r>
              <a:rPr lang="en-US" altLang="zh-CN" dirty="0"/>
              <a:t>.</a:t>
            </a:r>
            <a:r>
              <a:rPr lang="zh-CN" altLang="en-US" dirty="0"/>
              <a:t>无水印影印版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37</a:t>
            </a:fld>
            <a:endParaRPr lang="zh-CN" altLang="en-US"/>
          </a:p>
        </p:txBody>
      </p:sp>
    </p:spTree>
    <p:extLst>
      <p:ext uri="{BB962C8B-B14F-4D97-AF65-F5344CB8AC3E}">
        <p14:creationId xmlns:p14="http://schemas.microsoft.com/office/powerpoint/2010/main" val="1158023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https://zh.book4you.org/book/15347219/75169f</a:t>
            </a:r>
          </a:p>
          <a:p>
            <a:r>
              <a:rPr lang="en-US" altLang="zh-CN" dirty="0"/>
              <a:t>"I:\My7\MyClasses\01.Operating system\Materials\02 </a:t>
            </a:r>
            <a:r>
              <a:rPr lang="zh-CN" altLang="en-US" dirty="0"/>
              <a:t>自制操作系统</a:t>
            </a:r>
            <a:r>
              <a:rPr lang="en-US" altLang="zh-CN" dirty="0"/>
              <a:t>\</a:t>
            </a:r>
            <a:r>
              <a:rPr lang="zh-CN" altLang="en-US" dirty="0"/>
              <a:t>自己动手写操作系统</a:t>
            </a:r>
            <a:r>
              <a:rPr lang="en-US" altLang="zh-CN" dirty="0"/>
              <a:t>.</a:t>
            </a:r>
            <a:r>
              <a:rPr lang="zh-CN" altLang="en-US" dirty="0"/>
              <a:t>于渊</a:t>
            </a:r>
            <a:r>
              <a:rPr lang="en-US" altLang="zh-CN" dirty="0"/>
              <a:t>.</a:t>
            </a:r>
            <a:r>
              <a:rPr lang="zh-CN" altLang="en-US" dirty="0"/>
              <a:t>无水印影印版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39</a:t>
            </a:fld>
            <a:endParaRPr lang="zh-CN" altLang="en-US"/>
          </a:p>
        </p:txBody>
      </p:sp>
    </p:spTree>
    <p:extLst>
      <p:ext uri="{BB962C8B-B14F-4D97-AF65-F5344CB8AC3E}">
        <p14:creationId xmlns:p14="http://schemas.microsoft.com/office/powerpoint/2010/main" val="82445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https://zh.book4you.org/book/15347219/75169f</a:t>
            </a:r>
          </a:p>
          <a:p>
            <a:r>
              <a:rPr lang="en-US" altLang="zh-CN" dirty="0"/>
              <a:t>"I:\My7\MyClasses\01.Operating system\Materials\02 </a:t>
            </a:r>
            <a:r>
              <a:rPr lang="zh-CN" altLang="en-US" dirty="0"/>
              <a:t>自制操作系统</a:t>
            </a:r>
            <a:r>
              <a:rPr lang="en-US" altLang="zh-CN" dirty="0"/>
              <a:t>\</a:t>
            </a:r>
            <a:r>
              <a:rPr lang="zh-CN" altLang="en-US" dirty="0"/>
              <a:t>自己动手写操作系统</a:t>
            </a:r>
            <a:r>
              <a:rPr lang="en-US" altLang="zh-CN" dirty="0"/>
              <a:t>.</a:t>
            </a:r>
            <a:r>
              <a:rPr lang="zh-CN" altLang="en-US" dirty="0"/>
              <a:t>于渊</a:t>
            </a:r>
            <a:r>
              <a:rPr lang="en-US" altLang="zh-CN" dirty="0"/>
              <a:t>.</a:t>
            </a:r>
            <a:r>
              <a:rPr lang="zh-CN" altLang="en-US" dirty="0"/>
              <a:t>无水印影印版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40</a:t>
            </a:fld>
            <a:endParaRPr lang="zh-CN" altLang="en-US"/>
          </a:p>
        </p:txBody>
      </p:sp>
    </p:spTree>
    <p:extLst>
      <p:ext uri="{BB962C8B-B14F-4D97-AF65-F5344CB8AC3E}">
        <p14:creationId xmlns:p14="http://schemas.microsoft.com/office/powerpoint/2010/main" val="789325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42</a:t>
            </a:fld>
            <a:endParaRPr lang="zh-CN" altLang="en-US"/>
          </a:p>
        </p:txBody>
      </p:sp>
    </p:spTree>
    <p:extLst>
      <p:ext uri="{BB962C8B-B14F-4D97-AF65-F5344CB8AC3E}">
        <p14:creationId xmlns:p14="http://schemas.microsoft.com/office/powerpoint/2010/main" val="2511444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如果写书的话 </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47</a:t>
            </a:fld>
            <a:endParaRPr lang="zh-CN" altLang="en-US"/>
          </a:p>
        </p:txBody>
      </p:sp>
    </p:spTree>
    <p:extLst>
      <p:ext uri="{BB962C8B-B14F-4D97-AF65-F5344CB8AC3E}">
        <p14:creationId xmlns:p14="http://schemas.microsoft.com/office/powerpoint/2010/main" val="334217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49</a:t>
            </a:fld>
            <a:endParaRPr lang="zh-CN" altLang="en-US"/>
          </a:p>
        </p:txBody>
      </p:sp>
    </p:spTree>
    <p:extLst>
      <p:ext uri="{BB962C8B-B14F-4D97-AF65-F5344CB8AC3E}">
        <p14:creationId xmlns:p14="http://schemas.microsoft.com/office/powerpoint/2010/main" val="1740073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E:\Local\++</a:t>
            </a:r>
            <a:r>
              <a:rPr lang="zh-CN" altLang="en-US" dirty="0"/>
              <a:t>讲课</a:t>
            </a:r>
            <a:r>
              <a:rPr lang="en-US" altLang="zh-CN" dirty="0"/>
              <a:t>\DBMSP.PPTs.2023\PPTs\01 Programming A-PostgreSQL-Build with Perl[SPOC].pptx</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50</a:t>
            </a:fld>
            <a:endParaRPr lang="zh-CN" altLang="en-US"/>
          </a:p>
        </p:txBody>
      </p:sp>
    </p:spTree>
    <p:extLst>
      <p:ext uri="{BB962C8B-B14F-4D97-AF65-F5344CB8AC3E}">
        <p14:creationId xmlns:p14="http://schemas.microsoft.com/office/powerpoint/2010/main" val="402421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原来，</a:t>
            </a:r>
            <a:r>
              <a:rPr lang="en-US" altLang="zh-CN" dirty="0"/>
              <a:t>VMWare, VirtualBox, …</a:t>
            </a:r>
            <a:r>
              <a:rPr lang="zh-CN" altLang="en-US" dirty="0"/>
              <a:t>现在 </a:t>
            </a:r>
            <a:r>
              <a:rPr lang="en-US" altLang="zh-CN" dirty="0" err="1"/>
              <a:t>Qemu</a:t>
            </a:r>
            <a:r>
              <a:rPr lang="zh-CN" altLang="en-US" dirty="0"/>
              <a:t>！</a:t>
            </a:r>
            <a:endParaRPr lang="en-US" altLang="zh-CN" dirty="0"/>
          </a:p>
          <a:p>
            <a:endParaRPr lang="en-US" altLang="zh-CN" dirty="0"/>
          </a:p>
          <a:p>
            <a:endParaRPr lang="en-US" altLang="zh-CN" dirty="0"/>
          </a:p>
          <a:p>
            <a:r>
              <a:rPr lang="en-US" altLang="zh-CN" dirty="0" err="1"/>
              <a:t>Qemu</a:t>
            </a:r>
            <a:r>
              <a:rPr lang="zh-CN" altLang="en-US" dirty="0"/>
              <a:t>是 </a:t>
            </a:r>
            <a:r>
              <a:rPr lang="en-US" altLang="zh-CN" dirty="0"/>
              <a:t>Linux</a:t>
            </a:r>
            <a:r>
              <a:rPr lang="zh-CN" altLang="en-US" dirty="0"/>
              <a:t>、</a:t>
            </a:r>
            <a:r>
              <a:rPr lang="en-US" altLang="zh-CN" dirty="0"/>
              <a:t>Windows </a:t>
            </a:r>
            <a:r>
              <a:rPr lang="zh-CN" altLang="en-US" dirty="0"/>
              <a:t>和 </a:t>
            </a:r>
            <a:r>
              <a:rPr lang="en-US" altLang="zh-CN" dirty="0"/>
              <a:t>macOS </a:t>
            </a:r>
            <a:r>
              <a:rPr lang="zh-CN" altLang="en-US" dirty="0"/>
              <a:t>下虚拟化和 </a:t>
            </a:r>
            <a:r>
              <a:rPr lang="en-US" altLang="zh-CN" dirty="0"/>
              <a:t>CPU </a:t>
            </a:r>
            <a:r>
              <a:rPr lang="zh-CN" altLang="en-US" dirty="0"/>
              <a:t>仿真的标准工具。 在 </a:t>
            </a:r>
            <a:r>
              <a:rPr lang="en-US" altLang="zh-CN" dirty="0"/>
              <a:t>Linux </a:t>
            </a:r>
            <a:r>
              <a:rPr lang="zh-CN" altLang="en-US" dirty="0"/>
              <a:t>系统上，</a:t>
            </a:r>
            <a:r>
              <a:rPr lang="en-US" altLang="zh-CN" dirty="0"/>
              <a:t>QEMU </a:t>
            </a:r>
            <a:r>
              <a:rPr lang="zh-CN" altLang="en-US" dirty="0"/>
              <a:t>使用 </a:t>
            </a:r>
            <a:r>
              <a:rPr lang="en-US" altLang="zh-CN" dirty="0"/>
              <a:t>Linux </a:t>
            </a:r>
            <a:r>
              <a:rPr lang="zh-CN" altLang="en-US" dirty="0"/>
              <a:t>内核的功能进行虚拟化（</a:t>
            </a:r>
            <a:r>
              <a:rPr lang="en-US" altLang="zh-CN" dirty="0"/>
              <a:t>KVM- </a:t>
            </a:r>
            <a:r>
              <a:rPr lang="zh-CN" altLang="en-US" dirty="0"/>
              <a:t>钾内核 伏虚拟的 米</a:t>
            </a:r>
            <a:r>
              <a:rPr lang="en-US" altLang="zh-CN" dirty="0" err="1"/>
              <a:t>achine</a:t>
            </a:r>
            <a:r>
              <a:rPr lang="en-US" altLang="zh-CN" dirty="0"/>
              <a:t>)</a:t>
            </a:r>
            <a:r>
              <a:rPr lang="zh-CN" altLang="en-US" dirty="0"/>
              <a:t>，在 </a:t>
            </a:r>
            <a:r>
              <a:rPr lang="en-US" altLang="zh-CN" dirty="0"/>
              <a:t>Windows </a:t>
            </a:r>
            <a:r>
              <a:rPr lang="zh-CN" altLang="en-US" dirty="0"/>
              <a:t>下不可用</a:t>
            </a:r>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69</a:t>
            </a:fld>
            <a:endParaRPr lang="zh-CN" altLang="en-US"/>
          </a:p>
        </p:txBody>
      </p:sp>
    </p:spTree>
    <p:extLst>
      <p:ext uri="{BB962C8B-B14F-4D97-AF65-F5344CB8AC3E}">
        <p14:creationId xmlns:p14="http://schemas.microsoft.com/office/powerpoint/2010/main" val="645024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https://blog.csdn.net/qq_36035382/article/details/125308044</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70</a:t>
            </a:fld>
            <a:endParaRPr lang="zh-CN" altLang="en-US"/>
          </a:p>
        </p:txBody>
      </p:sp>
    </p:spTree>
    <p:extLst>
      <p:ext uri="{BB962C8B-B14F-4D97-AF65-F5344CB8AC3E}">
        <p14:creationId xmlns:p14="http://schemas.microsoft.com/office/powerpoint/2010/main" val="112686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11</a:t>
            </a:fld>
            <a:endParaRPr lang="zh-CN" altLang="en-US"/>
          </a:p>
        </p:txBody>
      </p:sp>
    </p:spTree>
    <p:extLst>
      <p:ext uri="{BB962C8B-B14F-4D97-AF65-F5344CB8AC3E}">
        <p14:creationId xmlns:p14="http://schemas.microsoft.com/office/powerpoint/2010/main" val="3108858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https://blog.csdn.net/qq_36035382/article/details/125308044</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71</a:t>
            </a:fld>
            <a:endParaRPr lang="zh-CN" altLang="en-US"/>
          </a:p>
        </p:txBody>
      </p:sp>
    </p:spTree>
    <p:extLst>
      <p:ext uri="{BB962C8B-B14F-4D97-AF65-F5344CB8AC3E}">
        <p14:creationId xmlns:p14="http://schemas.microsoft.com/office/powerpoint/2010/main" val="3671717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
              </a:rPr>
              <a:t>不过</a:t>
            </a:r>
            <a:r>
              <a:rPr lang="en-US" altLang="zh-CN" b="0" i="0" dirty="0">
                <a:solidFill>
                  <a:srgbClr val="333333"/>
                </a:solidFill>
                <a:effectLst/>
                <a:latin typeface="-apple-system"/>
              </a:rPr>
              <a:t>Windows</a:t>
            </a:r>
            <a:r>
              <a:rPr lang="zh-CN" altLang="en-US" b="0" i="0" dirty="0">
                <a:solidFill>
                  <a:srgbClr val="333333"/>
                </a:solidFill>
                <a:effectLst/>
                <a:latin typeface="-apple-system"/>
              </a:rPr>
              <a:t>上</a:t>
            </a:r>
            <a:r>
              <a:rPr lang="en-US" altLang="zh-CN" b="0" i="0" dirty="0" err="1">
                <a:solidFill>
                  <a:srgbClr val="333333"/>
                </a:solidFill>
                <a:effectLst/>
                <a:latin typeface="-apple-system"/>
              </a:rPr>
              <a:t>qemu</a:t>
            </a:r>
            <a:r>
              <a:rPr lang="zh-CN" altLang="en-US" b="0" i="0" dirty="0">
                <a:solidFill>
                  <a:srgbClr val="333333"/>
                </a:solidFill>
                <a:effectLst/>
                <a:latin typeface="-apple-system"/>
              </a:rPr>
              <a:t>的性能不佳，这主要是其架构问题，在</a:t>
            </a:r>
            <a:r>
              <a:rPr lang="en-US" altLang="zh-CN" b="0" i="0" dirty="0">
                <a:solidFill>
                  <a:srgbClr val="333333"/>
                </a:solidFill>
                <a:effectLst/>
                <a:latin typeface="-apple-system"/>
              </a:rPr>
              <a:t>Windows</a:t>
            </a:r>
            <a:r>
              <a:rPr lang="zh-CN" altLang="en-US" b="0" i="0" dirty="0">
                <a:solidFill>
                  <a:srgbClr val="333333"/>
                </a:solidFill>
                <a:effectLst/>
                <a:latin typeface="-apple-system"/>
              </a:rPr>
              <a:t>上将无法使用其他专门负责虚拟化的工具进行加速，因此更好地方式是运行于</a:t>
            </a:r>
            <a:r>
              <a:rPr lang="en-US" altLang="zh-CN" b="0" i="0" dirty="0">
                <a:solidFill>
                  <a:srgbClr val="333333"/>
                </a:solidFill>
                <a:effectLst/>
                <a:latin typeface="-apple-system"/>
              </a:rPr>
              <a:t>Ubuntu</a:t>
            </a:r>
            <a:r>
              <a:rPr lang="zh-CN" altLang="en-US" b="0" i="0" dirty="0">
                <a:solidFill>
                  <a:srgbClr val="333333"/>
                </a:solidFill>
                <a:effectLst/>
                <a:latin typeface="-apple-system"/>
              </a:rPr>
              <a:t>之上，然后，借用</a:t>
            </a:r>
            <a:r>
              <a:rPr lang="en-US" altLang="zh-CN" b="0" i="0" dirty="0" err="1">
                <a:solidFill>
                  <a:srgbClr val="333333"/>
                </a:solidFill>
                <a:effectLst/>
                <a:latin typeface="-apple-system"/>
              </a:rPr>
              <a:t>kvm</a:t>
            </a:r>
            <a:r>
              <a:rPr lang="zh-CN" altLang="en-US" b="0" i="0" dirty="0">
                <a:solidFill>
                  <a:srgbClr val="333333"/>
                </a:solidFill>
                <a:effectLst/>
                <a:latin typeface="-apple-system"/>
              </a:rPr>
              <a:t>进行有效的加速，而如果需要使用</a:t>
            </a:r>
            <a:r>
              <a:rPr lang="en-US" altLang="zh-CN" b="0" i="0" dirty="0" err="1">
                <a:solidFill>
                  <a:srgbClr val="333333"/>
                </a:solidFill>
                <a:effectLst/>
                <a:latin typeface="-apple-system"/>
              </a:rPr>
              <a:t>kvm</a:t>
            </a:r>
            <a:r>
              <a:rPr lang="zh-CN" altLang="en-US" b="0" i="0" dirty="0">
                <a:solidFill>
                  <a:srgbClr val="333333"/>
                </a:solidFill>
                <a:effectLst/>
                <a:latin typeface="-apple-system"/>
              </a:rPr>
              <a:t>，则需要还需要安装</a:t>
            </a:r>
            <a:r>
              <a:rPr lang="en-US" altLang="zh-CN" b="0" i="0" dirty="0" err="1">
                <a:solidFill>
                  <a:srgbClr val="333333"/>
                </a:solidFill>
                <a:effectLst/>
                <a:latin typeface="-apple-system"/>
              </a:rPr>
              <a:t>qemu-kvm</a:t>
            </a:r>
            <a:r>
              <a:rPr lang="zh-CN" altLang="en-US" b="0" i="0" dirty="0">
                <a:solidFill>
                  <a:srgbClr val="333333"/>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73</a:t>
            </a:fld>
            <a:endParaRPr lang="zh-CN" altLang="en-US"/>
          </a:p>
        </p:txBody>
      </p:sp>
    </p:spTree>
    <p:extLst>
      <p:ext uri="{BB962C8B-B14F-4D97-AF65-F5344CB8AC3E}">
        <p14:creationId xmlns:p14="http://schemas.microsoft.com/office/powerpoint/2010/main" val="1033641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93</a:t>
            </a:fld>
            <a:endParaRPr lang="zh-CN" altLang="en-US"/>
          </a:p>
        </p:txBody>
      </p:sp>
    </p:spTree>
    <p:extLst>
      <p:ext uri="{BB962C8B-B14F-4D97-AF65-F5344CB8AC3E}">
        <p14:creationId xmlns:p14="http://schemas.microsoft.com/office/powerpoint/2010/main" val="240318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https://zh.book4you.org/book/15347219/75169f</a:t>
            </a:r>
          </a:p>
          <a:p>
            <a:r>
              <a:rPr lang="en-US" altLang="zh-CN" dirty="0"/>
              <a:t>"I:\My7\MyClasses\01.Operating system\Materials\02 </a:t>
            </a:r>
            <a:r>
              <a:rPr lang="zh-CN" altLang="en-US" dirty="0"/>
              <a:t>自制操作系统</a:t>
            </a:r>
            <a:r>
              <a:rPr lang="en-US" altLang="zh-CN" dirty="0"/>
              <a:t>\</a:t>
            </a:r>
            <a:r>
              <a:rPr lang="zh-CN" altLang="en-US" dirty="0"/>
              <a:t>自己动手写操作系统</a:t>
            </a:r>
            <a:r>
              <a:rPr lang="en-US" altLang="zh-CN" dirty="0"/>
              <a:t>.</a:t>
            </a:r>
            <a:r>
              <a:rPr lang="zh-CN" altLang="en-US" dirty="0"/>
              <a:t>于渊</a:t>
            </a:r>
            <a:r>
              <a:rPr lang="en-US" altLang="zh-CN" dirty="0"/>
              <a:t>.</a:t>
            </a:r>
            <a:r>
              <a:rPr lang="zh-CN" altLang="en-US" dirty="0"/>
              <a:t>无水印影印版</a:t>
            </a:r>
            <a:r>
              <a:rPr lang="en-US" altLang="zh-CN" dirty="0"/>
              <a:t>.pdf“</a:t>
            </a:r>
          </a:p>
          <a:p>
            <a:endParaRPr lang="en-US" altLang="zh-CN" dirty="0"/>
          </a:p>
          <a:p>
            <a:r>
              <a:rPr lang="en-US" altLang="zh-CN" dirty="0"/>
              <a:t>2022</a:t>
            </a:r>
            <a:r>
              <a:rPr lang="zh-CN" altLang="en-US" dirty="0"/>
              <a:t>年</a:t>
            </a:r>
            <a:r>
              <a:rPr lang="en-US" altLang="zh-CN" dirty="0"/>
              <a:t>8</a:t>
            </a:r>
            <a:r>
              <a:rPr lang="zh-CN" altLang="en-US" dirty="0"/>
              <a:t>月</a:t>
            </a:r>
            <a:r>
              <a:rPr lang="en-US" altLang="zh-CN" dirty="0"/>
              <a:t>22</a:t>
            </a:r>
            <a:r>
              <a:rPr lang="zh-CN" altLang="en-US" dirty="0"/>
              <a:t>日</a:t>
            </a:r>
            <a:r>
              <a:rPr lang="en-US" altLang="zh-CN" dirty="0"/>
              <a:t>20:54:53 </a:t>
            </a:r>
          </a:p>
          <a:p>
            <a:r>
              <a:rPr lang="zh-CN" altLang="en-US" dirty="0"/>
              <a:t>浏览后，觉得此书有个突出的问题，即开发不太便利 </a:t>
            </a:r>
            <a:r>
              <a:rPr lang="en-US" altLang="zh-CN" dirty="0"/>
              <a:t>– </a:t>
            </a:r>
            <a:r>
              <a:rPr lang="zh-CN" altLang="en-US" dirty="0"/>
              <a:t>展示的基本都是汇编级的剖析</a:t>
            </a:r>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94</a:t>
            </a:fld>
            <a:endParaRPr lang="zh-CN" altLang="en-US"/>
          </a:p>
        </p:txBody>
      </p:sp>
    </p:spTree>
    <p:extLst>
      <p:ext uri="{BB962C8B-B14F-4D97-AF65-F5344CB8AC3E}">
        <p14:creationId xmlns:p14="http://schemas.microsoft.com/office/powerpoint/2010/main" val="3030108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95</a:t>
            </a:fld>
            <a:endParaRPr lang="zh-CN" altLang="en-US"/>
          </a:p>
        </p:txBody>
      </p:sp>
    </p:spTree>
    <p:extLst>
      <p:ext uri="{BB962C8B-B14F-4D97-AF65-F5344CB8AC3E}">
        <p14:creationId xmlns:p14="http://schemas.microsoft.com/office/powerpoint/2010/main" val="1356031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https://zh.book4you.org/book/17072418/ebc6fd</a:t>
            </a:r>
          </a:p>
          <a:p>
            <a:r>
              <a:rPr lang="en-US" altLang="zh-CN" dirty="0"/>
              <a:t>"I:\My7\MyClasses\01.Operating system\Materials\02 </a:t>
            </a:r>
            <a:r>
              <a:rPr lang="zh-CN" altLang="en-US" dirty="0"/>
              <a:t>自制操作系统</a:t>
            </a:r>
            <a:r>
              <a:rPr lang="en-US" altLang="zh-CN" dirty="0"/>
              <a:t>\</a:t>
            </a:r>
            <a:r>
              <a:rPr lang="zh-CN" altLang="en-US" dirty="0"/>
              <a:t>一个</a:t>
            </a:r>
            <a:r>
              <a:rPr lang="en-US" altLang="zh-CN" dirty="0"/>
              <a:t>64</a:t>
            </a:r>
            <a:r>
              <a:rPr lang="zh-CN" altLang="en-US" dirty="0"/>
              <a:t>位操作系统的设计与实现</a:t>
            </a:r>
            <a:r>
              <a:rPr lang="en-US" altLang="zh-CN" dirty="0"/>
              <a:t>\</a:t>
            </a:r>
            <a:r>
              <a:rPr lang="zh-CN" altLang="en-US" dirty="0"/>
              <a:t>一个</a:t>
            </a:r>
            <a:r>
              <a:rPr lang="en-US" altLang="zh-CN" dirty="0"/>
              <a:t>64</a:t>
            </a:r>
            <a:r>
              <a:rPr lang="zh-CN" altLang="en-US" dirty="0"/>
              <a:t>位操作系统的设计与实现</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96</a:t>
            </a:fld>
            <a:endParaRPr lang="zh-CN" altLang="en-US"/>
          </a:p>
        </p:txBody>
      </p:sp>
    </p:spTree>
    <p:extLst>
      <p:ext uri="{BB962C8B-B14F-4D97-AF65-F5344CB8AC3E}">
        <p14:creationId xmlns:p14="http://schemas.microsoft.com/office/powerpoint/2010/main" val="381183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a:t>
            </a:r>
            <a:r>
              <a:rPr lang="zh-CN" altLang="en-US" dirty="0"/>
              <a:t>年</a:t>
            </a:r>
            <a:r>
              <a:rPr lang="en-US" altLang="zh-CN" dirty="0"/>
              <a:t>8</a:t>
            </a:r>
            <a:r>
              <a:rPr lang="zh-CN" altLang="en-US" dirty="0"/>
              <a:t>月</a:t>
            </a:r>
            <a:r>
              <a:rPr lang="en-US" altLang="zh-CN" dirty="0"/>
              <a:t>22</a:t>
            </a:r>
            <a:r>
              <a:rPr lang="zh-CN" altLang="en-US" dirty="0"/>
              <a:t>日</a:t>
            </a:r>
            <a:r>
              <a:rPr lang="en-US" altLang="zh-CN" dirty="0"/>
              <a:t>20:14:09 </a:t>
            </a:r>
            <a:r>
              <a:rPr lang="zh-CN" altLang="en-US" dirty="0"/>
              <a:t>下午 </a:t>
            </a:r>
            <a:r>
              <a:rPr lang="en-US" altLang="zh-CN" dirty="0"/>
              <a:t>16:50</a:t>
            </a:r>
            <a:r>
              <a:rPr lang="zh-CN" altLang="en-US" dirty="0"/>
              <a:t>离开，现在看看，还是在 </a:t>
            </a:r>
            <a:r>
              <a:rPr lang="en-US" altLang="zh-CN" dirty="0"/>
              <a:t>booting … </a:t>
            </a:r>
            <a:r>
              <a:rPr lang="zh-CN" altLang="en-US" dirty="0"/>
              <a:t>应该是</a:t>
            </a:r>
            <a:r>
              <a:rPr lang="en-US" altLang="zh-CN" dirty="0" err="1"/>
              <a:t>Qemu</a:t>
            </a:r>
            <a:r>
              <a:rPr lang="zh-CN" altLang="en-US" dirty="0"/>
              <a:t>配置有问题 </a:t>
            </a:r>
            <a:r>
              <a:rPr lang="en-US" altLang="zh-CN" dirty="0"/>
              <a:t>– </a:t>
            </a:r>
            <a:r>
              <a:rPr lang="zh-CN" altLang="en-US" dirty="0"/>
              <a:t>没有指定磁盘等</a:t>
            </a:r>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104</a:t>
            </a:fld>
            <a:endParaRPr lang="zh-CN" altLang="en-US"/>
          </a:p>
        </p:txBody>
      </p:sp>
    </p:spTree>
    <p:extLst>
      <p:ext uri="{BB962C8B-B14F-4D97-AF65-F5344CB8AC3E}">
        <p14:creationId xmlns:p14="http://schemas.microsoft.com/office/powerpoint/2010/main" val="549451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107</a:t>
            </a:fld>
            <a:endParaRPr lang="zh-CN" altLang="en-US"/>
          </a:p>
        </p:txBody>
      </p:sp>
    </p:spTree>
    <p:extLst>
      <p:ext uri="{BB962C8B-B14F-4D97-AF65-F5344CB8AC3E}">
        <p14:creationId xmlns:p14="http://schemas.microsoft.com/office/powerpoint/2010/main" val="2645882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109</a:t>
            </a:fld>
            <a:endParaRPr lang="zh-CN" altLang="en-US"/>
          </a:p>
        </p:txBody>
      </p:sp>
    </p:spTree>
    <p:extLst>
      <p:ext uri="{BB962C8B-B14F-4D97-AF65-F5344CB8AC3E}">
        <p14:creationId xmlns:p14="http://schemas.microsoft.com/office/powerpoint/2010/main" val="259232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111</a:t>
            </a:fld>
            <a:endParaRPr lang="zh-CN" altLang="en-US"/>
          </a:p>
        </p:txBody>
      </p:sp>
    </p:spTree>
    <p:extLst>
      <p:ext uri="{BB962C8B-B14F-4D97-AF65-F5344CB8AC3E}">
        <p14:creationId xmlns:p14="http://schemas.microsoft.com/office/powerpoint/2010/main" val="162298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12</a:t>
            </a:fld>
            <a:endParaRPr lang="zh-CN" altLang="en-US"/>
          </a:p>
        </p:txBody>
      </p:sp>
    </p:spTree>
    <p:extLst>
      <p:ext uri="{BB962C8B-B14F-4D97-AF65-F5344CB8AC3E}">
        <p14:creationId xmlns:p14="http://schemas.microsoft.com/office/powerpoint/2010/main" val="44022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"F:\MyClasses\01.Operating system\Videos\02 </a:t>
            </a:r>
            <a:r>
              <a:rPr lang="zh-CN" altLang="en-US" dirty="0"/>
              <a:t>落实到设计与实现</a:t>
            </a:r>
            <a:r>
              <a:rPr lang="en-US" altLang="zh-CN" dirty="0"/>
              <a:t>\</a:t>
            </a:r>
            <a:r>
              <a:rPr lang="en-US" altLang="zh-CN" dirty="0" err="1"/>
              <a:t>Building_an_OS</a:t>
            </a:r>
            <a:r>
              <a:rPr lang="en-US" altLang="zh-CN" dirty="0"/>
              <a:t> by </a:t>
            </a:r>
            <a:r>
              <a:rPr lang="en-US" altLang="zh-CN" dirty="0" err="1"/>
              <a:t>Nanobyte</a:t>
            </a:r>
            <a:r>
              <a:rPr lang="en-US" altLang="zh-CN" dirty="0"/>
              <a:t>\Protected_mode_-_how_your_OS_can_protect_itself-EBdzWFyKZ0U.mp4"</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123</a:t>
            </a:fld>
            <a:endParaRPr lang="zh-CN" altLang="en-US"/>
          </a:p>
        </p:txBody>
      </p:sp>
    </p:spTree>
    <p:extLst>
      <p:ext uri="{BB962C8B-B14F-4D97-AF65-F5344CB8AC3E}">
        <p14:creationId xmlns:p14="http://schemas.microsoft.com/office/powerpoint/2010/main" val="1155208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"F:\MyClasses\01.Operating system\Videos\02 </a:t>
            </a:r>
            <a:r>
              <a:rPr lang="zh-CN" altLang="en-US" dirty="0"/>
              <a:t>落实到设计与实现</a:t>
            </a:r>
            <a:r>
              <a:rPr lang="en-US" altLang="zh-CN" dirty="0"/>
              <a:t>\</a:t>
            </a:r>
            <a:r>
              <a:rPr lang="en-US" altLang="zh-CN" dirty="0" err="1"/>
              <a:t>Building_an_OS</a:t>
            </a:r>
            <a:r>
              <a:rPr lang="en-US" altLang="zh-CN" dirty="0"/>
              <a:t> by </a:t>
            </a:r>
            <a:r>
              <a:rPr lang="en-US" altLang="zh-CN" dirty="0" err="1"/>
              <a:t>Nanobyte</a:t>
            </a:r>
            <a:r>
              <a:rPr lang="en-US" altLang="zh-CN" dirty="0"/>
              <a:t>\Protected_mode_-_how_your_OS_can_protect_itself-EBdzWFyKZ0U.mp4"</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124</a:t>
            </a:fld>
            <a:endParaRPr lang="zh-CN" altLang="en-US"/>
          </a:p>
        </p:txBody>
      </p:sp>
    </p:spTree>
    <p:extLst>
      <p:ext uri="{BB962C8B-B14F-4D97-AF65-F5344CB8AC3E}">
        <p14:creationId xmlns:p14="http://schemas.microsoft.com/office/powerpoint/2010/main" val="4179718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"F:\MyClasses\01.Operating system\Videos\02 </a:t>
            </a:r>
            <a:r>
              <a:rPr lang="zh-CN" altLang="en-US" dirty="0"/>
              <a:t>落实到设计与实现</a:t>
            </a:r>
            <a:r>
              <a:rPr lang="en-US" altLang="zh-CN" dirty="0"/>
              <a:t>\</a:t>
            </a:r>
            <a:r>
              <a:rPr lang="en-US" altLang="zh-CN" dirty="0" err="1"/>
              <a:t>Building_an_OS</a:t>
            </a:r>
            <a:r>
              <a:rPr lang="en-US" altLang="zh-CN" dirty="0"/>
              <a:t> by </a:t>
            </a:r>
            <a:r>
              <a:rPr lang="en-US" altLang="zh-CN" dirty="0" err="1"/>
              <a:t>Nanobyte</a:t>
            </a:r>
            <a:r>
              <a:rPr lang="en-US" altLang="zh-CN" dirty="0"/>
              <a:t>\Protected_mode_-_how_your_OS_can_protect_itself-EBdzWFyKZ0U.mp4"</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125</a:t>
            </a:fld>
            <a:endParaRPr lang="zh-CN" altLang="en-US"/>
          </a:p>
        </p:txBody>
      </p:sp>
    </p:spTree>
    <p:extLst>
      <p:ext uri="{BB962C8B-B14F-4D97-AF65-F5344CB8AC3E}">
        <p14:creationId xmlns:p14="http://schemas.microsoft.com/office/powerpoint/2010/main" val="938452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"F:\MyClasses\01.Operating system\Videos\02 </a:t>
            </a:r>
            <a:r>
              <a:rPr lang="zh-CN" altLang="en-US" dirty="0"/>
              <a:t>落实到设计与实现</a:t>
            </a:r>
            <a:r>
              <a:rPr lang="en-US" altLang="zh-CN" dirty="0"/>
              <a:t>\</a:t>
            </a:r>
            <a:r>
              <a:rPr lang="en-US" altLang="zh-CN" dirty="0" err="1"/>
              <a:t>Building_an_OS</a:t>
            </a:r>
            <a:r>
              <a:rPr lang="en-US" altLang="zh-CN" dirty="0"/>
              <a:t> by </a:t>
            </a:r>
            <a:r>
              <a:rPr lang="en-US" altLang="zh-CN" dirty="0" err="1"/>
              <a:t>Nanobyte</a:t>
            </a:r>
            <a:r>
              <a:rPr lang="en-US" altLang="zh-CN" dirty="0"/>
              <a:t>\Protected_mode_-_how_your_OS_can_protect_itself-EBdzWFyKZ0U.mp4"</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126</a:t>
            </a:fld>
            <a:endParaRPr lang="zh-CN" altLang="en-US"/>
          </a:p>
        </p:txBody>
      </p:sp>
    </p:spTree>
    <p:extLst>
      <p:ext uri="{BB962C8B-B14F-4D97-AF65-F5344CB8AC3E}">
        <p14:creationId xmlns:p14="http://schemas.microsoft.com/office/powerpoint/2010/main" val="1456672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lang="zh-CN" altLang="en-US" dirty="0"/>
              <a:t>换作 </a:t>
            </a:r>
            <a:r>
              <a:rPr lang="en-US" altLang="zh-CN" dirty="0" err="1"/>
              <a:t>bochs</a:t>
            </a:r>
            <a:r>
              <a:rPr lang="zh-CN" altLang="en-US" dirty="0"/>
              <a:t>值了盘，然后使用</a:t>
            </a:r>
            <a:r>
              <a:rPr lang="en-US" altLang="zh-CN" dirty="0"/>
              <a:t>dd </a:t>
            </a:r>
            <a:r>
              <a:rPr lang="zh-CN" altLang="en-US" dirty="0"/>
              <a:t>就成功了 </a:t>
            </a:r>
            <a:r>
              <a:rPr lang="en-US" altLang="zh-CN" dirty="0"/>
              <a:t>[2022</a:t>
            </a:r>
            <a:r>
              <a:rPr lang="zh-CN" altLang="en-US" dirty="0"/>
              <a:t>年</a:t>
            </a:r>
            <a:r>
              <a:rPr lang="en-US" altLang="zh-CN" dirty="0"/>
              <a:t>9</a:t>
            </a:r>
            <a:r>
              <a:rPr lang="zh-CN" altLang="en-US" dirty="0"/>
              <a:t>月</a:t>
            </a:r>
            <a:r>
              <a:rPr lang="en-US" altLang="zh-CN" dirty="0"/>
              <a:t>10</a:t>
            </a:r>
            <a:r>
              <a:rPr lang="zh-CN" altLang="en-US" dirty="0"/>
              <a:t>日</a:t>
            </a:r>
            <a:r>
              <a:rPr lang="en-US" altLang="zh-CN" dirty="0"/>
              <a:t>01:30:12]</a:t>
            </a:r>
          </a:p>
          <a:p>
            <a:endParaRPr lang="en-US" altLang="zh-CN" dirty="0"/>
          </a:p>
          <a:p>
            <a:r>
              <a:rPr lang="en-US" altLang="zh-CN" dirty="0"/>
              <a:t>E:\myOSprojects\bootLoader&gt;bximage -</a:t>
            </a:r>
            <a:r>
              <a:rPr lang="en-US" altLang="zh-CN" dirty="0" err="1"/>
              <a:t>imgmode</a:t>
            </a:r>
            <a:r>
              <a:rPr lang="en-US" altLang="zh-CN" dirty="0"/>
              <a:t>=flat -q </a:t>
            </a:r>
            <a:r>
              <a:rPr lang="en-US" altLang="zh-CN" dirty="0" err="1"/>
              <a:t>ratsos.img</a:t>
            </a:r>
            <a:endParaRPr lang="en-US" altLang="zh-CN" dirty="0"/>
          </a:p>
          <a:p>
            <a:r>
              <a:rPr lang="en-US" altLang="zh-CN" dirty="0"/>
              <a:t>========================================================================</a:t>
            </a:r>
          </a:p>
          <a:p>
            <a:r>
              <a:rPr lang="en-US" altLang="zh-CN" dirty="0"/>
              <a:t>                                </a:t>
            </a:r>
            <a:r>
              <a:rPr lang="en-US" altLang="zh-CN" dirty="0" err="1"/>
              <a:t>bximage</a:t>
            </a:r>
            <a:endParaRPr lang="en-US" altLang="zh-CN" dirty="0"/>
          </a:p>
          <a:p>
            <a:r>
              <a:rPr lang="en-US" altLang="zh-CN" dirty="0"/>
              <a:t>  Disk Image Creation / Conversion / Resize and Commit Tool for </a:t>
            </a:r>
            <a:r>
              <a:rPr lang="en-US" altLang="zh-CN" dirty="0" err="1"/>
              <a:t>Bochs</a:t>
            </a:r>
            <a:endParaRPr lang="en-US" altLang="zh-CN" dirty="0"/>
          </a:p>
          <a:p>
            <a:r>
              <a:rPr lang="en-US" altLang="zh-CN" dirty="0"/>
              <a:t>         $Id: bximage.cc 14091 2021-01-30 17:37:42Z </a:t>
            </a:r>
            <a:r>
              <a:rPr lang="en-US" altLang="zh-CN" dirty="0" err="1"/>
              <a:t>sshwarts</a:t>
            </a:r>
            <a:r>
              <a:rPr lang="en-US" altLang="zh-CN" dirty="0"/>
              <a:t> $</a:t>
            </a:r>
          </a:p>
          <a:p>
            <a:r>
              <a:rPr lang="en-US" altLang="zh-CN" dirty="0"/>
              <a:t>========================================================================</a:t>
            </a:r>
          </a:p>
          <a:p>
            <a:endParaRPr lang="en-US" altLang="zh-CN" dirty="0"/>
          </a:p>
          <a:p>
            <a:r>
              <a:rPr lang="en-US" altLang="zh-CN" dirty="0"/>
              <a:t>1. Create new floppy or hard disk image</a:t>
            </a:r>
          </a:p>
          <a:p>
            <a:r>
              <a:rPr lang="en-US" altLang="zh-CN" dirty="0"/>
              <a:t>2. Convert hard disk image to other format (mode)</a:t>
            </a:r>
          </a:p>
          <a:p>
            <a:r>
              <a:rPr lang="en-US" altLang="zh-CN" dirty="0"/>
              <a:t>3. Resize hard disk image</a:t>
            </a:r>
          </a:p>
          <a:p>
            <a:r>
              <a:rPr lang="en-US" altLang="zh-CN" dirty="0"/>
              <a:t>4. Commit 'undoable' </a:t>
            </a:r>
            <a:r>
              <a:rPr lang="en-US" altLang="zh-CN" dirty="0" err="1"/>
              <a:t>redolog</a:t>
            </a:r>
            <a:r>
              <a:rPr lang="en-US" altLang="zh-CN" dirty="0"/>
              <a:t> to base image</a:t>
            </a:r>
          </a:p>
          <a:p>
            <a:r>
              <a:rPr lang="en-US" altLang="zh-CN" dirty="0"/>
              <a:t>5. Disk image info</a:t>
            </a:r>
          </a:p>
          <a:p>
            <a:endParaRPr lang="en-US" altLang="zh-CN" dirty="0"/>
          </a:p>
          <a:p>
            <a:r>
              <a:rPr lang="en-US" altLang="zh-CN" dirty="0"/>
              <a:t>0. Quit</a:t>
            </a:r>
          </a:p>
          <a:p>
            <a:endParaRPr lang="en-US" altLang="zh-CN" dirty="0"/>
          </a:p>
          <a:p>
            <a:r>
              <a:rPr lang="en-US" altLang="zh-CN" dirty="0"/>
              <a:t>Please choose one [0] 1</a:t>
            </a:r>
          </a:p>
          <a:p>
            <a:endParaRPr lang="en-US" altLang="zh-CN" dirty="0"/>
          </a:p>
          <a:p>
            <a:r>
              <a:rPr lang="en-US" altLang="zh-CN" dirty="0"/>
              <a:t>Create image</a:t>
            </a:r>
          </a:p>
          <a:p>
            <a:endParaRPr lang="en-US" altLang="zh-CN" dirty="0"/>
          </a:p>
          <a:p>
            <a:r>
              <a:rPr lang="en-US" altLang="zh-CN" dirty="0"/>
              <a:t>Do you want to create a floppy disk image or a hard disk image?</a:t>
            </a:r>
          </a:p>
          <a:p>
            <a:r>
              <a:rPr lang="en-US" altLang="zh-CN" dirty="0"/>
              <a:t>Please type </a:t>
            </a:r>
            <a:r>
              <a:rPr lang="en-US" altLang="zh-CN" dirty="0" err="1"/>
              <a:t>hd</a:t>
            </a:r>
            <a:r>
              <a:rPr lang="en-US" altLang="zh-CN" dirty="0"/>
              <a:t> or </a:t>
            </a:r>
            <a:r>
              <a:rPr lang="en-US" altLang="zh-CN" dirty="0" err="1"/>
              <a:t>fd</a:t>
            </a:r>
            <a:r>
              <a:rPr lang="en-US" altLang="zh-CN" dirty="0"/>
              <a:t>. [</a:t>
            </a:r>
            <a:r>
              <a:rPr lang="en-US" altLang="zh-CN" dirty="0" err="1"/>
              <a:t>hd</a:t>
            </a:r>
            <a:r>
              <a:rPr lang="en-US" altLang="zh-CN" dirty="0"/>
              <a:t>]</a:t>
            </a:r>
          </a:p>
          <a:p>
            <a:endParaRPr lang="en-US" altLang="zh-CN" dirty="0"/>
          </a:p>
          <a:p>
            <a:r>
              <a:rPr lang="en-US" altLang="zh-CN" dirty="0"/>
              <a:t>What kind of image should I create?</a:t>
            </a:r>
          </a:p>
          <a:p>
            <a:r>
              <a:rPr lang="en-US" altLang="zh-CN" dirty="0"/>
              <a:t>Please type flat, sparse, growing, </a:t>
            </a:r>
            <a:r>
              <a:rPr lang="en-US" altLang="zh-CN" dirty="0" err="1"/>
              <a:t>vpc</a:t>
            </a:r>
            <a:r>
              <a:rPr lang="en-US" altLang="zh-CN" dirty="0"/>
              <a:t> or vmware4. [flat]</a:t>
            </a:r>
          </a:p>
          <a:p>
            <a:endParaRPr lang="en-US" altLang="zh-CN" dirty="0"/>
          </a:p>
          <a:p>
            <a:r>
              <a:rPr lang="en-US" altLang="zh-CN" dirty="0"/>
              <a:t>Choose the size of hard disk sectors.</a:t>
            </a:r>
          </a:p>
          <a:p>
            <a:r>
              <a:rPr lang="en-US" altLang="zh-CN" dirty="0"/>
              <a:t>Please type 512, 1024 or 4096. [512]</a:t>
            </a:r>
          </a:p>
          <a:p>
            <a:endParaRPr lang="en-US" altLang="zh-CN" dirty="0"/>
          </a:p>
          <a:p>
            <a:r>
              <a:rPr lang="en-US" altLang="zh-CN" dirty="0"/>
              <a:t>Enter the hard disk size in megabytes, between 10 and 8257535</a:t>
            </a:r>
          </a:p>
          <a:p>
            <a:r>
              <a:rPr lang="en-US" altLang="zh-CN" dirty="0"/>
              <a:t>[10]</a:t>
            </a:r>
          </a:p>
          <a:p>
            <a:endParaRPr lang="en-US" altLang="zh-CN" dirty="0"/>
          </a:p>
          <a:p>
            <a:r>
              <a:rPr lang="en-US" altLang="zh-CN" dirty="0"/>
              <a:t>What should be the name of the image?</a:t>
            </a:r>
          </a:p>
          <a:p>
            <a:r>
              <a:rPr lang="en-US" altLang="zh-CN" dirty="0"/>
              <a:t>[</a:t>
            </a:r>
            <a:r>
              <a:rPr lang="en-US" altLang="zh-CN" dirty="0" err="1"/>
              <a:t>ratsos.img</a:t>
            </a:r>
            <a:r>
              <a:rPr lang="en-US" altLang="zh-CN" dirty="0"/>
              <a:t>]</a:t>
            </a:r>
          </a:p>
          <a:p>
            <a:endParaRPr lang="en-US" altLang="zh-CN" dirty="0"/>
          </a:p>
          <a:p>
            <a:r>
              <a:rPr lang="en-US" altLang="zh-CN" dirty="0"/>
              <a:t>Creating hard disk image '</a:t>
            </a:r>
            <a:r>
              <a:rPr lang="en-US" altLang="zh-CN" dirty="0" err="1"/>
              <a:t>ratsos.img</a:t>
            </a:r>
            <a:r>
              <a:rPr lang="en-US" altLang="zh-CN" dirty="0"/>
              <a:t>' with CHS=20/16/63 (sector size = 512)</a:t>
            </a:r>
          </a:p>
          <a:p>
            <a:endParaRPr lang="en-US" altLang="zh-CN" dirty="0"/>
          </a:p>
          <a:p>
            <a:r>
              <a:rPr lang="en-US" altLang="zh-CN" dirty="0"/>
              <a:t>The following line should appear in your </a:t>
            </a:r>
            <a:r>
              <a:rPr lang="en-US" altLang="zh-CN" dirty="0" err="1"/>
              <a:t>bochsrc</a:t>
            </a:r>
            <a:r>
              <a:rPr lang="en-US" altLang="zh-CN" dirty="0"/>
              <a:t>:</a:t>
            </a:r>
          </a:p>
          <a:p>
            <a:r>
              <a:rPr lang="en-US" altLang="zh-CN" dirty="0"/>
              <a:t>  ata0-master: type=disk, path="</a:t>
            </a:r>
            <a:r>
              <a:rPr lang="en-US" altLang="zh-CN" dirty="0" err="1"/>
              <a:t>ratsos.img</a:t>
            </a:r>
            <a:r>
              <a:rPr lang="en-US" altLang="zh-CN" dirty="0"/>
              <a:t>", mode=flat</a:t>
            </a:r>
          </a:p>
          <a:p>
            <a:r>
              <a:rPr lang="en-US" altLang="zh-CN" dirty="0"/>
              <a:t>(The line is stored in your windows clipboard, use CTRL-V to paste)</a:t>
            </a:r>
          </a:p>
          <a:p>
            <a:endParaRPr lang="en-US" altLang="zh-CN" dirty="0"/>
          </a:p>
          <a:p>
            <a:r>
              <a:rPr lang="en-US" altLang="zh-CN" dirty="0"/>
              <a:t>Press any key to continue</a:t>
            </a:r>
          </a:p>
          <a:p>
            <a:endParaRPr lang="en-US" altLang="zh-CN" dirty="0"/>
          </a:p>
          <a:p>
            <a:r>
              <a:rPr lang="en-US" altLang="zh-CN" dirty="0"/>
              <a:t>E:\myOSprojects\bootLoader&gt;dd if=</a:t>
            </a:r>
            <a:r>
              <a:rPr lang="en-US" altLang="zh-CN" dirty="0" err="1"/>
              <a:t>loader.bin</a:t>
            </a:r>
            <a:r>
              <a:rPr lang="en-US" altLang="zh-CN" dirty="0"/>
              <a:t> of=</a:t>
            </a:r>
            <a:r>
              <a:rPr lang="en-US" altLang="zh-CN" dirty="0" err="1"/>
              <a:t>ratsos.img</a:t>
            </a:r>
            <a:r>
              <a:rPr lang="en-US" altLang="zh-CN" dirty="0"/>
              <a:t> bs=512 count=1 seek=1 conv=</a:t>
            </a:r>
            <a:r>
              <a:rPr lang="en-US" altLang="zh-CN" dirty="0" err="1"/>
              <a:t>notrunc</a:t>
            </a:r>
            <a:endParaRPr lang="en-US" altLang="zh-CN" dirty="0"/>
          </a:p>
          <a:p>
            <a:r>
              <a:rPr lang="en-US" altLang="zh-CN" dirty="0"/>
              <a:t>1+0 records in</a:t>
            </a:r>
          </a:p>
          <a:p>
            <a:r>
              <a:rPr lang="en-US" altLang="zh-CN" dirty="0"/>
              <a:t>1+0 records out</a:t>
            </a:r>
          </a:p>
          <a:p>
            <a:r>
              <a:rPr lang="en-US" altLang="zh-CN" dirty="0"/>
              <a:t>512 bytes copied, 0.0023079 s, 222 kB/s</a:t>
            </a:r>
          </a:p>
          <a:p>
            <a:endParaRPr lang="en-US" altLang="zh-CN" dirty="0"/>
          </a:p>
          <a:p>
            <a:r>
              <a:rPr lang="en-US" altLang="zh-CN" dirty="0"/>
              <a:t>E:\myOSprojects\bootLoader&gt;dd if=</a:t>
            </a:r>
            <a:r>
              <a:rPr lang="en-US" altLang="zh-CN" dirty="0" err="1"/>
              <a:t>boot.bin</a:t>
            </a:r>
            <a:r>
              <a:rPr lang="en-US" altLang="zh-CN" dirty="0"/>
              <a:t> of=</a:t>
            </a:r>
            <a:r>
              <a:rPr lang="en-US" altLang="zh-CN" dirty="0" err="1"/>
              <a:t>ratsos.img</a:t>
            </a:r>
            <a:r>
              <a:rPr lang="en-US" altLang="zh-CN" dirty="0"/>
              <a:t> bs=512 count=1  conv=</a:t>
            </a:r>
            <a:r>
              <a:rPr lang="en-US" altLang="zh-CN" dirty="0" err="1"/>
              <a:t>notrunc</a:t>
            </a:r>
            <a:endParaRPr lang="en-US" altLang="zh-CN" dirty="0"/>
          </a:p>
          <a:p>
            <a:r>
              <a:rPr lang="en-US" altLang="zh-CN" dirty="0"/>
              <a:t>1+0 records in</a:t>
            </a:r>
          </a:p>
          <a:p>
            <a:r>
              <a:rPr lang="en-US" altLang="zh-CN" dirty="0"/>
              <a:t>1+0 records out</a:t>
            </a:r>
          </a:p>
          <a:p>
            <a:r>
              <a:rPr lang="en-US" altLang="zh-CN" dirty="0"/>
              <a:t>512 bytes copied, 0.0032654 s, 157 kB/s</a:t>
            </a:r>
          </a:p>
          <a:p>
            <a:endParaRPr lang="en-US" altLang="zh-CN" dirty="0"/>
          </a:p>
          <a:p>
            <a:r>
              <a:rPr lang="en-US" altLang="zh-CN" dirty="0"/>
              <a:t>E:\myOSprojects\bootLoader&gt;qemu-system-x86_64 -drive format=</a:t>
            </a:r>
            <a:r>
              <a:rPr lang="en-US" altLang="zh-CN" dirty="0" err="1"/>
              <a:t>raw,file</a:t>
            </a:r>
            <a:r>
              <a:rPr lang="en-US" altLang="zh-CN" dirty="0"/>
              <a:t>=</a:t>
            </a:r>
            <a:r>
              <a:rPr lang="en-US" altLang="zh-CN" dirty="0" err="1"/>
              <a:t>ratsos.img</a:t>
            </a:r>
            <a:endParaRPr lang="en-US" altLang="zh-CN" dirty="0"/>
          </a:p>
          <a:p>
            <a:endParaRPr lang="en-US" altLang="zh-CN" dirty="0"/>
          </a:p>
          <a:p>
            <a:r>
              <a:rPr lang="en-US" altLang="zh-CN" dirty="0"/>
              <a:t>(qemu:4428): </a:t>
            </a:r>
            <a:r>
              <a:rPr lang="en-US" altLang="zh-CN" dirty="0" err="1"/>
              <a:t>Gtk</a:t>
            </a:r>
            <a:r>
              <a:rPr lang="en-US" altLang="zh-CN" dirty="0"/>
              <a:t>-WARNING **: 01:22:21.346: Could not load a </a:t>
            </a:r>
            <a:r>
              <a:rPr lang="en-US" altLang="zh-CN" dirty="0" err="1"/>
              <a:t>pixbuf</a:t>
            </a:r>
            <a:r>
              <a:rPr lang="en-US" altLang="zh-CN" dirty="0"/>
              <a:t> from icon theme.</a:t>
            </a:r>
          </a:p>
          <a:p>
            <a:r>
              <a:rPr lang="en-US" altLang="zh-CN" dirty="0"/>
              <a:t>This may indicate that </a:t>
            </a:r>
            <a:r>
              <a:rPr lang="en-US" altLang="zh-CN" dirty="0" err="1"/>
              <a:t>pixbuf</a:t>
            </a:r>
            <a:r>
              <a:rPr lang="en-US" altLang="zh-CN" dirty="0"/>
              <a:t> loaders or the mime database could not be found.</a:t>
            </a: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127</a:t>
            </a:fld>
            <a:endParaRPr lang="zh-CN" altLang="en-US"/>
          </a:p>
        </p:txBody>
      </p:sp>
    </p:spTree>
    <p:extLst>
      <p:ext uri="{BB962C8B-B14F-4D97-AF65-F5344CB8AC3E}">
        <p14:creationId xmlns:p14="http://schemas.microsoft.com/office/powerpoint/2010/main" val="1169298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lang="zh-CN" altLang="en-US" dirty="0"/>
              <a:t>换作 </a:t>
            </a:r>
            <a:r>
              <a:rPr lang="en-US" altLang="zh-CN" dirty="0" err="1"/>
              <a:t>bochs</a:t>
            </a:r>
            <a:r>
              <a:rPr lang="zh-CN" altLang="en-US" dirty="0"/>
              <a:t>值了盘，然后使用</a:t>
            </a:r>
            <a:r>
              <a:rPr lang="en-US" altLang="zh-CN" dirty="0"/>
              <a:t>dd </a:t>
            </a:r>
            <a:r>
              <a:rPr lang="zh-CN" altLang="en-US" dirty="0"/>
              <a:t>就成功了 </a:t>
            </a:r>
            <a:r>
              <a:rPr lang="en-US" altLang="zh-CN" dirty="0"/>
              <a:t>[2022</a:t>
            </a:r>
            <a:r>
              <a:rPr lang="zh-CN" altLang="en-US" dirty="0"/>
              <a:t>年</a:t>
            </a:r>
            <a:r>
              <a:rPr lang="en-US" altLang="zh-CN" dirty="0"/>
              <a:t>9</a:t>
            </a:r>
            <a:r>
              <a:rPr lang="zh-CN" altLang="en-US" dirty="0"/>
              <a:t>月</a:t>
            </a:r>
            <a:r>
              <a:rPr lang="en-US" altLang="zh-CN" dirty="0"/>
              <a:t>10</a:t>
            </a:r>
            <a:r>
              <a:rPr lang="zh-CN" altLang="en-US" dirty="0"/>
              <a:t>日</a:t>
            </a:r>
            <a:r>
              <a:rPr lang="en-US" altLang="zh-CN" dirty="0"/>
              <a:t>01:30:12]</a:t>
            </a:r>
          </a:p>
          <a:p>
            <a:endParaRPr lang="en-US" altLang="zh-CN" dirty="0"/>
          </a:p>
          <a:p>
            <a:r>
              <a:rPr lang="en-US" altLang="zh-CN" dirty="0"/>
              <a:t>E:\myOSprojects\bootLoader&gt;bximage -</a:t>
            </a:r>
            <a:r>
              <a:rPr lang="en-US" altLang="zh-CN" dirty="0" err="1"/>
              <a:t>imgmode</a:t>
            </a:r>
            <a:r>
              <a:rPr lang="en-US" altLang="zh-CN" dirty="0"/>
              <a:t>=flat -q </a:t>
            </a:r>
            <a:r>
              <a:rPr lang="en-US" altLang="zh-CN" dirty="0" err="1"/>
              <a:t>ratsos.img</a:t>
            </a:r>
            <a:endParaRPr lang="en-US" altLang="zh-CN" dirty="0"/>
          </a:p>
          <a:p>
            <a:r>
              <a:rPr lang="en-US" altLang="zh-CN" dirty="0"/>
              <a:t>========================================================================</a:t>
            </a:r>
          </a:p>
          <a:p>
            <a:r>
              <a:rPr lang="en-US" altLang="zh-CN" dirty="0"/>
              <a:t>                                </a:t>
            </a:r>
            <a:r>
              <a:rPr lang="en-US" altLang="zh-CN" dirty="0" err="1"/>
              <a:t>bximage</a:t>
            </a:r>
            <a:endParaRPr lang="en-US" altLang="zh-CN" dirty="0"/>
          </a:p>
          <a:p>
            <a:r>
              <a:rPr lang="en-US" altLang="zh-CN" dirty="0"/>
              <a:t>  Disk Image Creation / Conversion / Resize and Commit Tool for </a:t>
            </a:r>
            <a:r>
              <a:rPr lang="en-US" altLang="zh-CN" dirty="0" err="1"/>
              <a:t>Bochs</a:t>
            </a:r>
            <a:endParaRPr lang="en-US" altLang="zh-CN" dirty="0"/>
          </a:p>
          <a:p>
            <a:r>
              <a:rPr lang="en-US" altLang="zh-CN" dirty="0"/>
              <a:t>         $Id: bximage.cc 14091 2021-01-30 17:37:42Z </a:t>
            </a:r>
            <a:r>
              <a:rPr lang="en-US" altLang="zh-CN" dirty="0" err="1"/>
              <a:t>sshwarts</a:t>
            </a:r>
            <a:r>
              <a:rPr lang="en-US" altLang="zh-CN" dirty="0"/>
              <a:t> $</a:t>
            </a:r>
          </a:p>
          <a:p>
            <a:r>
              <a:rPr lang="en-US" altLang="zh-CN" dirty="0"/>
              <a:t>========================================================================</a:t>
            </a:r>
          </a:p>
          <a:p>
            <a:endParaRPr lang="en-US" altLang="zh-CN" dirty="0"/>
          </a:p>
          <a:p>
            <a:r>
              <a:rPr lang="en-US" altLang="zh-CN" dirty="0"/>
              <a:t>1. Create new floppy or hard disk image</a:t>
            </a:r>
          </a:p>
          <a:p>
            <a:r>
              <a:rPr lang="en-US" altLang="zh-CN" dirty="0"/>
              <a:t>2. Convert hard disk image to other format (mode)</a:t>
            </a:r>
          </a:p>
          <a:p>
            <a:r>
              <a:rPr lang="en-US" altLang="zh-CN" dirty="0"/>
              <a:t>3. Resize hard disk image</a:t>
            </a:r>
          </a:p>
          <a:p>
            <a:r>
              <a:rPr lang="en-US" altLang="zh-CN" dirty="0"/>
              <a:t>4. Commit 'undoable' </a:t>
            </a:r>
            <a:r>
              <a:rPr lang="en-US" altLang="zh-CN" dirty="0" err="1"/>
              <a:t>redolog</a:t>
            </a:r>
            <a:r>
              <a:rPr lang="en-US" altLang="zh-CN" dirty="0"/>
              <a:t> to base image</a:t>
            </a:r>
          </a:p>
          <a:p>
            <a:r>
              <a:rPr lang="en-US" altLang="zh-CN" dirty="0"/>
              <a:t>5. Disk image info</a:t>
            </a:r>
          </a:p>
          <a:p>
            <a:endParaRPr lang="en-US" altLang="zh-CN" dirty="0"/>
          </a:p>
          <a:p>
            <a:r>
              <a:rPr lang="en-US" altLang="zh-CN" dirty="0"/>
              <a:t>0. Quit</a:t>
            </a:r>
          </a:p>
          <a:p>
            <a:endParaRPr lang="en-US" altLang="zh-CN" dirty="0"/>
          </a:p>
          <a:p>
            <a:r>
              <a:rPr lang="en-US" altLang="zh-CN" dirty="0"/>
              <a:t>Please choose one [0] 1</a:t>
            </a:r>
          </a:p>
          <a:p>
            <a:endParaRPr lang="en-US" altLang="zh-CN" dirty="0"/>
          </a:p>
          <a:p>
            <a:r>
              <a:rPr lang="en-US" altLang="zh-CN" dirty="0"/>
              <a:t>Create image</a:t>
            </a:r>
          </a:p>
          <a:p>
            <a:endParaRPr lang="en-US" altLang="zh-CN" dirty="0"/>
          </a:p>
          <a:p>
            <a:r>
              <a:rPr lang="en-US" altLang="zh-CN" dirty="0"/>
              <a:t>Do you want to create a floppy disk image or a hard disk image?</a:t>
            </a:r>
          </a:p>
          <a:p>
            <a:r>
              <a:rPr lang="en-US" altLang="zh-CN" dirty="0"/>
              <a:t>Please type </a:t>
            </a:r>
            <a:r>
              <a:rPr lang="en-US" altLang="zh-CN" dirty="0" err="1"/>
              <a:t>hd</a:t>
            </a:r>
            <a:r>
              <a:rPr lang="en-US" altLang="zh-CN" dirty="0"/>
              <a:t> or </a:t>
            </a:r>
            <a:r>
              <a:rPr lang="en-US" altLang="zh-CN" dirty="0" err="1"/>
              <a:t>fd</a:t>
            </a:r>
            <a:r>
              <a:rPr lang="en-US" altLang="zh-CN" dirty="0"/>
              <a:t>. [</a:t>
            </a:r>
            <a:r>
              <a:rPr lang="en-US" altLang="zh-CN" dirty="0" err="1"/>
              <a:t>hd</a:t>
            </a:r>
            <a:r>
              <a:rPr lang="en-US" altLang="zh-CN" dirty="0"/>
              <a:t>]</a:t>
            </a:r>
          </a:p>
          <a:p>
            <a:endParaRPr lang="en-US" altLang="zh-CN" dirty="0"/>
          </a:p>
          <a:p>
            <a:r>
              <a:rPr lang="en-US" altLang="zh-CN" dirty="0"/>
              <a:t>What kind of image should I create?</a:t>
            </a:r>
          </a:p>
          <a:p>
            <a:r>
              <a:rPr lang="en-US" altLang="zh-CN" dirty="0"/>
              <a:t>Please type flat, sparse, growing, </a:t>
            </a:r>
            <a:r>
              <a:rPr lang="en-US" altLang="zh-CN" dirty="0" err="1"/>
              <a:t>vpc</a:t>
            </a:r>
            <a:r>
              <a:rPr lang="en-US" altLang="zh-CN" dirty="0"/>
              <a:t> or vmware4. [flat]</a:t>
            </a:r>
          </a:p>
          <a:p>
            <a:endParaRPr lang="en-US" altLang="zh-CN" dirty="0"/>
          </a:p>
          <a:p>
            <a:r>
              <a:rPr lang="en-US" altLang="zh-CN" dirty="0"/>
              <a:t>Choose the size of hard disk sectors.</a:t>
            </a:r>
          </a:p>
          <a:p>
            <a:r>
              <a:rPr lang="en-US" altLang="zh-CN" dirty="0"/>
              <a:t>Please type 512, 1024 or 4096. [512]</a:t>
            </a:r>
          </a:p>
          <a:p>
            <a:endParaRPr lang="en-US" altLang="zh-CN" dirty="0"/>
          </a:p>
          <a:p>
            <a:r>
              <a:rPr lang="en-US" altLang="zh-CN" dirty="0"/>
              <a:t>Enter the hard disk size in megabytes, between 10 and 8257535</a:t>
            </a:r>
          </a:p>
          <a:p>
            <a:r>
              <a:rPr lang="en-US" altLang="zh-CN" dirty="0"/>
              <a:t>[10]</a:t>
            </a:r>
          </a:p>
          <a:p>
            <a:endParaRPr lang="en-US" altLang="zh-CN" dirty="0"/>
          </a:p>
          <a:p>
            <a:r>
              <a:rPr lang="en-US" altLang="zh-CN" dirty="0"/>
              <a:t>What should be the name of the image?</a:t>
            </a:r>
          </a:p>
          <a:p>
            <a:r>
              <a:rPr lang="en-US" altLang="zh-CN" dirty="0"/>
              <a:t>[</a:t>
            </a:r>
            <a:r>
              <a:rPr lang="en-US" altLang="zh-CN" dirty="0" err="1"/>
              <a:t>ratsos.img</a:t>
            </a:r>
            <a:r>
              <a:rPr lang="en-US" altLang="zh-CN" dirty="0"/>
              <a:t>]</a:t>
            </a:r>
          </a:p>
          <a:p>
            <a:endParaRPr lang="en-US" altLang="zh-CN" dirty="0"/>
          </a:p>
          <a:p>
            <a:r>
              <a:rPr lang="en-US" altLang="zh-CN" dirty="0"/>
              <a:t>Creating hard disk image '</a:t>
            </a:r>
            <a:r>
              <a:rPr lang="en-US" altLang="zh-CN" dirty="0" err="1"/>
              <a:t>ratsos.img</a:t>
            </a:r>
            <a:r>
              <a:rPr lang="en-US" altLang="zh-CN" dirty="0"/>
              <a:t>' with CHS=20/16/63 (sector size = 512)</a:t>
            </a:r>
          </a:p>
          <a:p>
            <a:endParaRPr lang="en-US" altLang="zh-CN" dirty="0"/>
          </a:p>
          <a:p>
            <a:r>
              <a:rPr lang="en-US" altLang="zh-CN" dirty="0"/>
              <a:t>The following line should appear in your </a:t>
            </a:r>
            <a:r>
              <a:rPr lang="en-US" altLang="zh-CN" dirty="0" err="1"/>
              <a:t>bochsrc</a:t>
            </a:r>
            <a:r>
              <a:rPr lang="en-US" altLang="zh-CN" dirty="0"/>
              <a:t>:</a:t>
            </a:r>
          </a:p>
          <a:p>
            <a:r>
              <a:rPr lang="en-US" altLang="zh-CN" dirty="0"/>
              <a:t>  ata0-master: type=disk, path="</a:t>
            </a:r>
            <a:r>
              <a:rPr lang="en-US" altLang="zh-CN" dirty="0" err="1"/>
              <a:t>ratsos.img</a:t>
            </a:r>
            <a:r>
              <a:rPr lang="en-US" altLang="zh-CN" dirty="0"/>
              <a:t>", mode=flat</a:t>
            </a:r>
          </a:p>
          <a:p>
            <a:r>
              <a:rPr lang="en-US" altLang="zh-CN" dirty="0"/>
              <a:t>(The line is stored in your windows clipboard, use CTRL-V to paste)</a:t>
            </a:r>
          </a:p>
          <a:p>
            <a:endParaRPr lang="en-US" altLang="zh-CN" dirty="0"/>
          </a:p>
          <a:p>
            <a:r>
              <a:rPr lang="en-US" altLang="zh-CN" dirty="0"/>
              <a:t>Press any key to continue</a:t>
            </a:r>
          </a:p>
          <a:p>
            <a:endParaRPr lang="en-US" altLang="zh-CN" dirty="0"/>
          </a:p>
          <a:p>
            <a:r>
              <a:rPr lang="en-US" altLang="zh-CN" dirty="0"/>
              <a:t>E:\myOSprojects\bootLoader&gt;dd if=</a:t>
            </a:r>
            <a:r>
              <a:rPr lang="en-US" altLang="zh-CN" dirty="0" err="1"/>
              <a:t>loader.bin</a:t>
            </a:r>
            <a:r>
              <a:rPr lang="en-US" altLang="zh-CN" dirty="0"/>
              <a:t> of=</a:t>
            </a:r>
            <a:r>
              <a:rPr lang="en-US" altLang="zh-CN" dirty="0" err="1"/>
              <a:t>ratsos.img</a:t>
            </a:r>
            <a:r>
              <a:rPr lang="en-US" altLang="zh-CN" dirty="0"/>
              <a:t> bs=512 count=1 seek=1 conv=</a:t>
            </a:r>
            <a:r>
              <a:rPr lang="en-US" altLang="zh-CN" dirty="0" err="1"/>
              <a:t>notrunc</a:t>
            </a:r>
            <a:endParaRPr lang="en-US" altLang="zh-CN" dirty="0"/>
          </a:p>
          <a:p>
            <a:r>
              <a:rPr lang="en-US" altLang="zh-CN" dirty="0"/>
              <a:t>1+0 records in</a:t>
            </a:r>
          </a:p>
          <a:p>
            <a:r>
              <a:rPr lang="en-US" altLang="zh-CN" dirty="0"/>
              <a:t>1+0 records out</a:t>
            </a:r>
          </a:p>
          <a:p>
            <a:r>
              <a:rPr lang="en-US" altLang="zh-CN" dirty="0"/>
              <a:t>512 bytes copied, 0.0023079 s, 222 kB/s</a:t>
            </a:r>
          </a:p>
          <a:p>
            <a:endParaRPr lang="en-US" altLang="zh-CN" dirty="0"/>
          </a:p>
          <a:p>
            <a:r>
              <a:rPr lang="en-US" altLang="zh-CN" dirty="0"/>
              <a:t>E:\myOSprojects\bootLoader&gt;dd if=</a:t>
            </a:r>
            <a:r>
              <a:rPr lang="en-US" altLang="zh-CN" dirty="0" err="1"/>
              <a:t>boot.bin</a:t>
            </a:r>
            <a:r>
              <a:rPr lang="en-US" altLang="zh-CN" dirty="0"/>
              <a:t> of=</a:t>
            </a:r>
            <a:r>
              <a:rPr lang="en-US" altLang="zh-CN" dirty="0" err="1"/>
              <a:t>ratsos.img</a:t>
            </a:r>
            <a:r>
              <a:rPr lang="en-US" altLang="zh-CN" dirty="0"/>
              <a:t> bs=512 count=1  conv=</a:t>
            </a:r>
            <a:r>
              <a:rPr lang="en-US" altLang="zh-CN" dirty="0" err="1"/>
              <a:t>notrunc</a:t>
            </a:r>
            <a:endParaRPr lang="en-US" altLang="zh-CN" dirty="0"/>
          </a:p>
          <a:p>
            <a:r>
              <a:rPr lang="en-US" altLang="zh-CN" dirty="0"/>
              <a:t>1+0 records in</a:t>
            </a:r>
          </a:p>
          <a:p>
            <a:r>
              <a:rPr lang="en-US" altLang="zh-CN" dirty="0"/>
              <a:t>1+0 records out</a:t>
            </a:r>
          </a:p>
          <a:p>
            <a:r>
              <a:rPr lang="en-US" altLang="zh-CN" dirty="0"/>
              <a:t>512 bytes copied, 0.0032654 s, 157 kB/s</a:t>
            </a:r>
          </a:p>
          <a:p>
            <a:endParaRPr lang="en-US" altLang="zh-CN" dirty="0"/>
          </a:p>
          <a:p>
            <a:r>
              <a:rPr lang="en-US" altLang="zh-CN" dirty="0"/>
              <a:t>E:\myOSprojects\bootLoader&gt;qemu-system-x86_64 -drive format=</a:t>
            </a:r>
            <a:r>
              <a:rPr lang="en-US" altLang="zh-CN" dirty="0" err="1"/>
              <a:t>raw,file</a:t>
            </a:r>
            <a:r>
              <a:rPr lang="en-US" altLang="zh-CN" dirty="0"/>
              <a:t>=</a:t>
            </a:r>
            <a:r>
              <a:rPr lang="en-US" altLang="zh-CN" dirty="0" err="1"/>
              <a:t>ratsos.img</a:t>
            </a:r>
            <a:endParaRPr lang="en-US" altLang="zh-CN" dirty="0"/>
          </a:p>
          <a:p>
            <a:endParaRPr lang="en-US" altLang="zh-CN" dirty="0"/>
          </a:p>
          <a:p>
            <a:r>
              <a:rPr lang="en-US" altLang="zh-CN" dirty="0"/>
              <a:t>(qemu:4428): </a:t>
            </a:r>
            <a:r>
              <a:rPr lang="en-US" altLang="zh-CN" dirty="0" err="1"/>
              <a:t>Gtk</a:t>
            </a:r>
            <a:r>
              <a:rPr lang="en-US" altLang="zh-CN" dirty="0"/>
              <a:t>-WARNING **: 01:22:21.346: Could not load a </a:t>
            </a:r>
            <a:r>
              <a:rPr lang="en-US" altLang="zh-CN" dirty="0" err="1"/>
              <a:t>pixbuf</a:t>
            </a:r>
            <a:r>
              <a:rPr lang="en-US" altLang="zh-CN" dirty="0"/>
              <a:t> from icon theme.</a:t>
            </a:r>
          </a:p>
          <a:p>
            <a:r>
              <a:rPr lang="en-US" altLang="zh-CN" dirty="0"/>
              <a:t>This may indicate that </a:t>
            </a:r>
            <a:r>
              <a:rPr lang="en-US" altLang="zh-CN" dirty="0" err="1"/>
              <a:t>pixbuf</a:t>
            </a:r>
            <a:r>
              <a:rPr lang="en-US" altLang="zh-CN" dirty="0"/>
              <a:t> loaders or the mime database could not be found.</a:t>
            </a: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128</a:t>
            </a:fld>
            <a:endParaRPr lang="zh-CN" altLang="en-US"/>
          </a:p>
        </p:txBody>
      </p:sp>
    </p:spTree>
    <p:extLst>
      <p:ext uri="{BB962C8B-B14F-4D97-AF65-F5344CB8AC3E}">
        <p14:creationId xmlns:p14="http://schemas.microsoft.com/office/powerpoint/2010/main" val="369589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 </a:t>
            </a:r>
            <a:r>
              <a:rPr lang="en-US" altLang="zh-CN" dirty="0"/>
              <a:t>kVM_1.vhd  </a:t>
            </a:r>
            <a:r>
              <a:rPr lang="zh-CN" altLang="en-US" dirty="0"/>
              <a:t>拷贝到</a:t>
            </a:r>
            <a:r>
              <a:rPr lang="en-US" altLang="zh-CN" dirty="0" err="1"/>
              <a:t>bootLoader</a:t>
            </a:r>
            <a:r>
              <a:rPr lang="zh-CN" altLang="en-US" dirty="0"/>
              <a:t>目录下</a:t>
            </a:r>
            <a:endParaRPr lang="en-US" altLang="zh-CN" dirty="0"/>
          </a:p>
          <a:p>
            <a:endParaRPr lang="en-US" altLang="zh-CN" dirty="0"/>
          </a:p>
          <a:p>
            <a:r>
              <a:rPr lang="en-US" altLang="zh-CN" b="1" dirty="0">
                <a:highlight>
                  <a:srgbClr val="FF9900"/>
                </a:highlight>
              </a:rPr>
              <a:t>E:\myOSprojects\bootLoader&gt;</a:t>
            </a:r>
            <a:r>
              <a:rPr lang="en-US" altLang="zh-CN" dirty="0"/>
              <a:t>dd if=</a:t>
            </a:r>
            <a:r>
              <a:rPr lang="en-US" altLang="zh-CN" dirty="0" err="1"/>
              <a:t>boot.bin</a:t>
            </a:r>
            <a:r>
              <a:rPr lang="en-US" altLang="zh-CN" dirty="0"/>
              <a:t> of=kVM_1.vhd bs=512 count=1  conv=</a:t>
            </a:r>
            <a:r>
              <a:rPr lang="en-US" altLang="zh-CN" dirty="0" err="1"/>
              <a:t>notrunc</a:t>
            </a:r>
            <a:endParaRPr lang="en-US" altLang="zh-CN" dirty="0"/>
          </a:p>
          <a:p>
            <a:r>
              <a:rPr lang="en-US" altLang="zh-CN" dirty="0"/>
              <a:t>1+0 records in</a:t>
            </a:r>
          </a:p>
          <a:p>
            <a:r>
              <a:rPr lang="en-US" altLang="zh-CN" dirty="0"/>
              <a:t>1+0 records out</a:t>
            </a:r>
          </a:p>
          <a:p>
            <a:r>
              <a:rPr lang="en-US" altLang="zh-CN" dirty="0"/>
              <a:t>512 bytes copied, 0.001977 s, 259 kB/s</a:t>
            </a:r>
          </a:p>
          <a:p>
            <a:endParaRPr lang="en-US" altLang="zh-CN" dirty="0"/>
          </a:p>
          <a:p>
            <a:r>
              <a:rPr lang="en-US" altLang="zh-CN" dirty="0"/>
              <a:t>E:\myOSprojects\bootLoader&gt;dd if=</a:t>
            </a:r>
            <a:r>
              <a:rPr lang="en-US" altLang="zh-CN" dirty="0" err="1"/>
              <a:t>loader.bin</a:t>
            </a:r>
            <a:r>
              <a:rPr lang="en-US" altLang="zh-CN" dirty="0"/>
              <a:t> of=kVM_1.vhd bs=512 count=1 seek=1 conv=</a:t>
            </a:r>
            <a:r>
              <a:rPr lang="en-US" altLang="zh-CN" dirty="0" err="1"/>
              <a:t>notrunc</a:t>
            </a:r>
            <a:endParaRPr lang="en-US" altLang="zh-CN" dirty="0"/>
          </a:p>
          <a:p>
            <a:r>
              <a:rPr lang="en-US" altLang="zh-CN" dirty="0"/>
              <a:t>1+0 records in</a:t>
            </a:r>
          </a:p>
          <a:p>
            <a:r>
              <a:rPr lang="en-US" altLang="zh-CN" dirty="0"/>
              <a:t>1+0 records out</a:t>
            </a:r>
          </a:p>
          <a:p>
            <a:r>
              <a:rPr lang="en-US" altLang="zh-CN" dirty="0"/>
              <a:t>512 bytes copied, 0.0022273 s, 230 kB/s</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132</a:t>
            </a:fld>
            <a:endParaRPr lang="zh-CN" altLang="en-US"/>
          </a:p>
        </p:txBody>
      </p:sp>
    </p:spTree>
    <p:extLst>
      <p:ext uri="{BB962C8B-B14F-4D97-AF65-F5344CB8AC3E}">
        <p14:creationId xmlns:p14="http://schemas.microsoft.com/office/powerpoint/2010/main" val="2265073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25000" lnSpcReduction="20000"/>
          </a:bodyPr>
          <a:lstStyle/>
          <a:p>
            <a:r>
              <a:rPr lang="en-US" altLang="zh-CN" dirty="0"/>
              <a:t>kernel.asm</a:t>
            </a:r>
            <a:r>
              <a:rPr lang="zh-CN" altLang="en-US" dirty="0"/>
              <a:t>完整代码及注释如下：</a:t>
            </a:r>
          </a:p>
          <a:p>
            <a:endParaRPr lang="zh-CN" altLang="en-US" dirty="0"/>
          </a:p>
          <a:p>
            <a:r>
              <a:rPr lang="zh-CN" altLang="en-US" dirty="0"/>
              <a:t>     </a:t>
            </a:r>
            <a:r>
              <a:rPr lang="en-US" altLang="zh-CN" dirty="0"/>
              <a:t>;;;;;;;;;;;;;;;;;;;;;;;;;;;;;;;;;;;;;;;;;;;;;;;;;;;;;;;;;;</a:t>
            </a:r>
          </a:p>
          <a:p>
            <a:r>
              <a:rPr lang="en-US" altLang="zh-CN" dirty="0"/>
              <a:t>; </a:t>
            </a:r>
            <a:r>
              <a:rPr lang="zh-CN" altLang="en-US" dirty="0"/>
              <a:t>内核程序</a:t>
            </a:r>
            <a:r>
              <a:rPr lang="en-US" altLang="zh-CN" dirty="0"/>
              <a:t>kernel.asm</a:t>
            </a:r>
          </a:p>
          <a:p>
            <a:r>
              <a:rPr lang="en-US" altLang="zh-CN" dirty="0"/>
              <a:t>; </a:t>
            </a:r>
            <a:r>
              <a:rPr lang="zh-CN" altLang="en-US" dirty="0"/>
              <a:t>在系统时钟中断的驱动下</a:t>
            </a:r>
            <a:r>
              <a:rPr lang="en-US" altLang="zh-CN" dirty="0"/>
              <a:t>,</a:t>
            </a:r>
            <a:r>
              <a:rPr lang="zh-CN" altLang="en-US" dirty="0"/>
              <a:t>依次使系统内的</a:t>
            </a:r>
            <a:r>
              <a:rPr lang="en-US" altLang="zh-CN" dirty="0"/>
              <a:t>3</a:t>
            </a:r>
            <a:r>
              <a:rPr lang="zh-CN" altLang="en-US" dirty="0"/>
              <a:t>个进程轮流占用</a:t>
            </a:r>
            <a:r>
              <a:rPr lang="en-US" altLang="zh-CN" dirty="0"/>
              <a:t>CPU</a:t>
            </a:r>
            <a:r>
              <a:rPr lang="zh-CN" altLang="en-US" dirty="0"/>
              <a:t>完成各</a:t>
            </a:r>
          </a:p>
          <a:p>
            <a:r>
              <a:rPr lang="en-US" altLang="zh-CN" dirty="0"/>
              <a:t>; </a:t>
            </a:r>
            <a:r>
              <a:rPr lang="zh-CN" altLang="en-US" dirty="0"/>
              <a:t>自的工作</a:t>
            </a:r>
            <a:r>
              <a:rPr lang="en-US" altLang="zh-CN" dirty="0"/>
              <a:t>:</a:t>
            </a:r>
            <a:r>
              <a:rPr lang="zh-CN" altLang="en-US" dirty="0"/>
              <a:t>在屏幕上指定位置循环显示自己的计数器。具有内核级键盘中</a:t>
            </a:r>
          </a:p>
          <a:p>
            <a:r>
              <a:rPr lang="en-US" altLang="zh-CN" dirty="0"/>
              <a:t>; </a:t>
            </a:r>
            <a:r>
              <a:rPr lang="zh-CN" altLang="en-US" dirty="0"/>
              <a:t>断</a:t>
            </a:r>
            <a:r>
              <a:rPr lang="en-US" altLang="zh-CN" dirty="0"/>
              <a:t>,</a:t>
            </a:r>
            <a:r>
              <a:rPr lang="zh-CN" altLang="en-US" dirty="0"/>
              <a:t>显示出键盘</a:t>
            </a:r>
            <a:r>
              <a:rPr lang="en-US" altLang="zh-CN" dirty="0"/>
              <a:t>ASCII</a:t>
            </a:r>
            <a:r>
              <a:rPr lang="zh-CN" altLang="en-US" dirty="0"/>
              <a:t>码</a:t>
            </a:r>
          </a:p>
          <a:p>
            <a:r>
              <a:rPr lang="en-US" altLang="zh-CN" dirty="0"/>
              <a:t>;;;;;;;;;;;;;;;;;;;;;;;;;;;;;;;;;;;;;;;;;;;;;;;;;;;;;;;;;;;</a:t>
            </a:r>
          </a:p>
          <a:p>
            <a:r>
              <a:rPr lang="en-US" altLang="zh-CN" dirty="0"/>
              <a:t>[BITS 16]</a:t>
            </a:r>
          </a:p>
          <a:p>
            <a:r>
              <a:rPr lang="en-US" altLang="zh-CN" dirty="0"/>
              <a:t>[ORG 0x00]		</a:t>
            </a:r>
          </a:p>
          <a:p>
            <a:r>
              <a:rPr lang="en-US" altLang="zh-CN" dirty="0"/>
              <a:t>STACKSIZE  </a:t>
            </a:r>
            <a:r>
              <a:rPr lang="en-US" altLang="zh-CN" dirty="0" err="1"/>
              <a:t>equ</a:t>
            </a:r>
            <a:r>
              <a:rPr lang="en-US" altLang="zh-CN" dirty="0"/>
              <a:t> 0x400      ; </a:t>
            </a:r>
            <a:r>
              <a:rPr lang="zh-CN" altLang="en-US" dirty="0"/>
              <a:t>各进程的堆栈空间大小为</a:t>
            </a:r>
            <a:r>
              <a:rPr lang="en-US" altLang="zh-CN" dirty="0"/>
              <a:t>1k</a:t>
            </a:r>
            <a:r>
              <a:rPr lang="zh-CN" altLang="en-US" dirty="0"/>
              <a:t>个字节</a:t>
            </a:r>
          </a:p>
          <a:p>
            <a:r>
              <a:rPr lang="en-US" altLang="zh-CN" dirty="0"/>
              <a:t>MAXTASKS   </a:t>
            </a:r>
            <a:r>
              <a:rPr lang="en-US" altLang="zh-CN" dirty="0" err="1"/>
              <a:t>equ</a:t>
            </a:r>
            <a:r>
              <a:rPr lang="en-US" altLang="zh-CN" dirty="0"/>
              <a:t> 3           ; </a:t>
            </a:r>
            <a:r>
              <a:rPr lang="zh-CN" altLang="en-US" dirty="0"/>
              <a:t>最大进程数 </a:t>
            </a:r>
          </a:p>
          <a:p>
            <a:r>
              <a:rPr lang="en-US" altLang="zh-CN" dirty="0"/>
              <a:t>VIDEORAM   </a:t>
            </a:r>
            <a:r>
              <a:rPr lang="en-US" altLang="zh-CN" dirty="0" err="1"/>
              <a:t>equ</a:t>
            </a:r>
            <a:r>
              <a:rPr lang="en-US" altLang="zh-CN" dirty="0"/>
              <a:t> 0xb800     ; </a:t>
            </a:r>
            <a:r>
              <a:rPr lang="zh-CN" altLang="en-US" dirty="0"/>
              <a:t>显示缓存段地址 </a:t>
            </a:r>
          </a:p>
          <a:p>
            <a:r>
              <a:rPr lang="en-US" altLang="zh-CN" dirty="0"/>
              <a:t>KERNELSEG  </a:t>
            </a:r>
            <a:r>
              <a:rPr lang="en-US" altLang="zh-CN" dirty="0" err="1"/>
              <a:t>equ</a:t>
            </a:r>
            <a:r>
              <a:rPr lang="en-US" altLang="zh-CN" dirty="0"/>
              <a:t> 0x8000     ; kernel </a:t>
            </a:r>
            <a:r>
              <a:rPr lang="zh-CN" altLang="en-US" dirty="0"/>
              <a:t>程序段地址 </a:t>
            </a:r>
          </a:p>
          <a:p>
            <a:r>
              <a:rPr lang="en-US" altLang="zh-CN" dirty="0"/>
              <a:t>;------------------------------------------------------------------</a:t>
            </a:r>
          </a:p>
          <a:p>
            <a:r>
              <a:rPr lang="en-US" altLang="zh-CN" dirty="0"/>
              <a:t>start:	</a:t>
            </a:r>
          </a:p>
          <a:p>
            <a:r>
              <a:rPr lang="en-US" altLang="zh-CN" dirty="0"/>
              <a:t>     	mov </a:t>
            </a:r>
            <a:r>
              <a:rPr lang="en-US" altLang="zh-CN" dirty="0" err="1"/>
              <a:t>ax,KERNELSEG</a:t>
            </a:r>
            <a:endParaRPr lang="en-US" altLang="zh-CN" dirty="0"/>
          </a:p>
          <a:p>
            <a:r>
              <a:rPr lang="en-US" altLang="zh-CN" dirty="0"/>
              <a:t>	mov ds, ax	          ; </a:t>
            </a:r>
            <a:r>
              <a:rPr lang="zh-CN" altLang="en-US" dirty="0"/>
              <a:t>数据段</a:t>
            </a:r>
            <a:r>
              <a:rPr lang="en-US" altLang="zh-CN" dirty="0"/>
              <a:t>,</a:t>
            </a:r>
            <a:r>
              <a:rPr lang="zh-CN" altLang="en-US" dirty="0"/>
              <a:t>堆栈段寄存器的</a:t>
            </a:r>
          </a:p>
          <a:p>
            <a:r>
              <a:rPr lang="zh-CN" altLang="en-US" dirty="0"/>
              <a:t>	</a:t>
            </a:r>
            <a:r>
              <a:rPr lang="en-US" altLang="zh-CN" dirty="0"/>
              <a:t>mov ss, ax	          ; </a:t>
            </a:r>
            <a:r>
              <a:rPr lang="zh-CN" altLang="en-US" dirty="0"/>
              <a:t>值均设为 </a:t>
            </a:r>
            <a:r>
              <a:rPr lang="en-US" altLang="zh-CN" dirty="0"/>
              <a:t>KERNELSEG</a:t>
            </a:r>
          </a:p>
          <a:p>
            <a:r>
              <a:rPr lang="en-US" altLang="zh-CN" dirty="0"/>
              <a:t>	mov </a:t>
            </a:r>
            <a:r>
              <a:rPr lang="en-US" altLang="zh-CN" dirty="0" err="1"/>
              <a:t>sp</a:t>
            </a:r>
            <a:r>
              <a:rPr lang="en-US" altLang="zh-CN" dirty="0"/>
              <a:t>, 0xFFFF	     	  ; kernel </a:t>
            </a:r>
            <a:r>
              <a:rPr lang="zh-CN" altLang="en-US" dirty="0"/>
              <a:t>堆栈指针</a:t>
            </a:r>
            <a:r>
              <a:rPr lang="en-US" altLang="zh-CN" dirty="0"/>
              <a:t>=0xFFFF </a:t>
            </a:r>
          </a:p>
          <a:p>
            <a:r>
              <a:rPr lang="en-US" altLang="zh-CN" dirty="0"/>
              <a:t>	mov dx,0x3f2	</a:t>
            </a:r>
          </a:p>
          <a:p>
            <a:r>
              <a:rPr lang="en-US" altLang="zh-CN" dirty="0"/>
              <a:t>	mov al,0x0c</a:t>
            </a:r>
          </a:p>
          <a:p>
            <a:r>
              <a:rPr lang="en-US" altLang="zh-CN" dirty="0"/>
              <a:t>	out </a:t>
            </a:r>
            <a:r>
              <a:rPr lang="en-US" altLang="zh-CN" dirty="0" err="1"/>
              <a:t>dx,al</a:t>
            </a:r>
            <a:r>
              <a:rPr lang="en-US" altLang="zh-CN" dirty="0"/>
              <a:t>             	  ;</a:t>
            </a:r>
            <a:r>
              <a:rPr lang="zh-CN" altLang="en-US" dirty="0"/>
              <a:t>关闭软驱马达</a:t>
            </a:r>
          </a:p>
          <a:p>
            <a:r>
              <a:rPr lang="zh-CN" altLang="en-US" dirty="0"/>
              <a:t>	</a:t>
            </a:r>
            <a:r>
              <a:rPr lang="en-US" altLang="zh-CN" dirty="0"/>
              <a:t>mov ax, 0x0003  </a:t>
            </a:r>
          </a:p>
          <a:p>
            <a:r>
              <a:rPr lang="en-US" altLang="zh-CN" dirty="0"/>
              <a:t>	int 0x10                  ; </a:t>
            </a:r>
            <a:r>
              <a:rPr lang="zh-CN" altLang="en-US" dirty="0"/>
              <a:t>清屏 </a:t>
            </a:r>
          </a:p>
          <a:p>
            <a:r>
              <a:rPr lang="zh-CN" altLang="en-US" dirty="0"/>
              <a:t>	</a:t>
            </a:r>
            <a:r>
              <a:rPr lang="en-US" altLang="zh-CN" dirty="0"/>
              <a:t>mov dx, 0x0600	  	  ; </a:t>
            </a:r>
            <a:r>
              <a:rPr lang="zh-CN" altLang="en-US" dirty="0"/>
              <a:t>进程的堆栈基地址 </a:t>
            </a:r>
          </a:p>
          <a:p>
            <a:r>
              <a:rPr lang="zh-CN" altLang="en-US" dirty="0"/>
              <a:t>	</a:t>
            </a:r>
            <a:r>
              <a:rPr lang="en-US" altLang="zh-CN" dirty="0"/>
              <a:t>add dx, STACKSIZE	  ; </a:t>
            </a:r>
            <a:r>
              <a:rPr lang="zh-CN" altLang="en-US" dirty="0"/>
              <a:t>进程</a:t>
            </a:r>
            <a:r>
              <a:rPr lang="en-US" altLang="zh-CN" dirty="0"/>
              <a:t>1</a:t>
            </a:r>
            <a:r>
              <a:rPr lang="zh-CN" altLang="en-US" dirty="0"/>
              <a:t>的堆栈指针</a:t>
            </a:r>
            <a:r>
              <a:rPr lang="en-US" altLang="zh-CN" dirty="0"/>
              <a:t>= 0xA00</a:t>
            </a:r>
          </a:p>
          <a:p>
            <a:r>
              <a:rPr lang="en-US" altLang="zh-CN" dirty="0"/>
              <a:t>	mov ax, task1     	  ; </a:t>
            </a:r>
            <a:r>
              <a:rPr lang="zh-CN" altLang="en-US" dirty="0"/>
              <a:t>进程</a:t>
            </a:r>
            <a:r>
              <a:rPr lang="en-US" altLang="zh-CN" dirty="0"/>
              <a:t>1</a:t>
            </a:r>
            <a:r>
              <a:rPr lang="zh-CN" altLang="en-US" dirty="0"/>
              <a:t>入口地址 </a:t>
            </a:r>
          </a:p>
          <a:p>
            <a:r>
              <a:rPr lang="zh-CN" altLang="en-US" dirty="0"/>
              <a:t>	</a:t>
            </a:r>
            <a:r>
              <a:rPr lang="en-US" altLang="zh-CN" dirty="0"/>
              <a:t>call </a:t>
            </a:r>
            <a:r>
              <a:rPr lang="en-US" altLang="zh-CN" dirty="0" err="1"/>
              <a:t>taskinit</a:t>
            </a:r>
            <a:r>
              <a:rPr lang="en-US" altLang="zh-CN" dirty="0"/>
              <a:t>     	  ; </a:t>
            </a:r>
            <a:r>
              <a:rPr lang="zh-CN" altLang="en-US" dirty="0"/>
              <a:t>初始化进程</a:t>
            </a:r>
            <a:r>
              <a:rPr lang="en-US" altLang="zh-CN" dirty="0"/>
              <a:t>1</a:t>
            </a:r>
          </a:p>
          <a:p>
            <a:r>
              <a:rPr lang="en-US" altLang="zh-CN" dirty="0"/>
              <a:t>	add dx, STACKSIZE  	  ; </a:t>
            </a:r>
            <a:r>
              <a:rPr lang="zh-CN" altLang="en-US" dirty="0"/>
              <a:t>进程</a:t>
            </a:r>
            <a:r>
              <a:rPr lang="en-US" altLang="zh-CN" dirty="0"/>
              <a:t>2</a:t>
            </a:r>
            <a:r>
              <a:rPr lang="zh-CN" altLang="en-US" dirty="0"/>
              <a:t>的堆栈指针</a:t>
            </a:r>
            <a:r>
              <a:rPr lang="en-US" altLang="zh-CN" dirty="0"/>
              <a:t>= 0xD00</a:t>
            </a:r>
          </a:p>
          <a:p>
            <a:r>
              <a:rPr lang="en-US" altLang="zh-CN" dirty="0"/>
              <a:t>	mov ax, task2       	  ; </a:t>
            </a:r>
            <a:r>
              <a:rPr lang="zh-CN" altLang="en-US" dirty="0"/>
              <a:t>进程</a:t>
            </a:r>
            <a:r>
              <a:rPr lang="en-US" altLang="zh-CN" dirty="0"/>
              <a:t>2</a:t>
            </a:r>
            <a:r>
              <a:rPr lang="zh-CN" altLang="en-US" dirty="0"/>
              <a:t>入口地址 </a:t>
            </a:r>
          </a:p>
          <a:p>
            <a:r>
              <a:rPr lang="zh-CN" altLang="en-US" dirty="0"/>
              <a:t>	</a:t>
            </a:r>
            <a:r>
              <a:rPr lang="en-US" altLang="zh-CN" dirty="0"/>
              <a:t>call </a:t>
            </a:r>
            <a:r>
              <a:rPr lang="en-US" altLang="zh-CN" dirty="0" err="1"/>
              <a:t>taskinit</a:t>
            </a:r>
            <a:r>
              <a:rPr lang="en-US" altLang="zh-CN" dirty="0"/>
              <a:t>      	  ; </a:t>
            </a:r>
            <a:r>
              <a:rPr lang="zh-CN" altLang="en-US" dirty="0"/>
              <a:t>初始化进程</a:t>
            </a:r>
            <a:r>
              <a:rPr lang="en-US" altLang="zh-CN" dirty="0"/>
              <a:t>2</a:t>
            </a:r>
          </a:p>
          <a:p>
            <a:r>
              <a:rPr lang="en-US" altLang="zh-CN" dirty="0"/>
              <a:t>	add dx, STACKSIZE  	  ; </a:t>
            </a:r>
            <a:r>
              <a:rPr lang="zh-CN" altLang="en-US" dirty="0"/>
              <a:t>进程</a:t>
            </a:r>
            <a:r>
              <a:rPr lang="en-US" altLang="zh-CN" dirty="0"/>
              <a:t>3</a:t>
            </a:r>
            <a:r>
              <a:rPr lang="zh-CN" altLang="en-US" dirty="0"/>
              <a:t>的堆栈指针</a:t>
            </a:r>
            <a:r>
              <a:rPr lang="en-US" altLang="zh-CN" dirty="0"/>
              <a:t>= 0x1000</a:t>
            </a:r>
          </a:p>
          <a:p>
            <a:r>
              <a:rPr lang="en-US" altLang="zh-CN" dirty="0"/>
              <a:t>	mov ax, task3      	  ; </a:t>
            </a:r>
            <a:r>
              <a:rPr lang="zh-CN" altLang="en-US" dirty="0"/>
              <a:t>进程</a:t>
            </a:r>
            <a:r>
              <a:rPr lang="en-US" altLang="zh-CN" dirty="0"/>
              <a:t>3</a:t>
            </a:r>
            <a:r>
              <a:rPr lang="zh-CN" altLang="en-US" dirty="0"/>
              <a:t>入口地址 </a:t>
            </a:r>
          </a:p>
          <a:p>
            <a:r>
              <a:rPr lang="zh-CN" altLang="en-US" dirty="0"/>
              <a:t>	</a:t>
            </a:r>
            <a:r>
              <a:rPr lang="en-US" altLang="zh-CN" dirty="0"/>
              <a:t>call </a:t>
            </a:r>
            <a:r>
              <a:rPr lang="en-US" altLang="zh-CN" dirty="0" err="1"/>
              <a:t>taskinit</a:t>
            </a:r>
            <a:r>
              <a:rPr lang="en-US" altLang="zh-CN" dirty="0"/>
              <a:t>     	  ; </a:t>
            </a:r>
            <a:r>
              <a:rPr lang="zh-CN" altLang="en-US" dirty="0"/>
              <a:t>初始化进程</a:t>
            </a:r>
            <a:r>
              <a:rPr lang="en-US" altLang="zh-CN" dirty="0"/>
              <a:t>3</a:t>
            </a:r>
          </a:p>
          <a:p>
            <a:r>
              <a:rPr lang="en-US" altLang="zh-CN" dirty="0"/>
              <a:t>	; </a:t>
            </a:r>
            <a:r>
              <a:rPr lang="zh-CN" altLang="en-US" dirty="0"/>
              <a:t>重新设置系统定时器的中断向量</a:t>
            </a:r>
          </a:p>
          <a:p>
            <a:r>
              <a:rPr lang="zh-CN" altLang="en-US" dirty="0"/>
              <a:t>	</a:t>
            </a:r>
            <a:r>
              <a:rPr lang="en-US" altLang="zh-CN" dirty="0"/>
              <a:t>cli                 	  ;</a:t>
            </a:r>
            <a:r>
              <a:rPr lang="zh-CN" altLang="en-US" dirty="0"/>
              <a:t>关中断</a:t>
            </a:r>
            <a:r>
              <a:rPr lang="en-US" altLang="zh-CN" dirty="0"/>
              <a:t>,</a:t>
            </a:r>
            <a:r>
              <a:rPr lang="zh-CN" altLang="en-US" dirty="0"/>
              <a:t>以免在设置中断向量发生意外</a:t>
            </a:r>
          </a:p>
          <a:p>
            <a:r>
              <a:rPr lang="zh-CN" altLang="en-US" dirty="0"/>
              <a:t>        </a:t>
            </a:r>
            <a:r>
              <a:rPr lang="en-US" altLang="zh-CN" dirty="0"/>
              <a:t>mov ax, KERNELSEG</a:t>
            </a:r>
          </a:p>
          <a:p>
            <a:r>
              <a:rPr lang="en-US" altLang="zh-CN" dirty="0"/>
              <a:t>        push ds 	          ;</a:t>
            </a:r>
            <a:r>
              <a:rPr lang="zh-CN" altLang="en-US" dirty="0"/>
              <a:t>保存</a:t>
            </a:r>
            <a:r>
              <a:rPr lang="en-US" altLang="zh-CN" dirty="0"/>
              <a:t>ds</a:t>
            </a:r>
            <a:r>
              <a:rPr lang="zh-CN" altLang="en-US" dirty="0"/>
              <a:t>值</a:t>
            </a:r>
          </a:p>
          <a:p>
            <a:r>
              <a:rPr lang="zh-CN" altLang="en-US" dirty="0"/>
              <a:t>        </a:t>
            </a:r>
            <a:r>
              <a:rPr lang="en-US" altLang="zh-CN" dirty="0"/>
              <a:t>mov bx,0</a:t>
            </a:r>
          </a:p>
          <a:p>
            <a:r>
              <a:rPr lang="en-US" altLang="zh-CN" dirty="0"/>
              <a:t>        mov </a:t>
            </a:r>
            <a:r>
              <a:rPr lang="en-US" altLang="zh-CN" dirty="0" err="1"/>
              <a:t>ds,bx</a:t>
            </a:r>
            <a:r>
              <a:rPr lang="en-US" altLang="zh-CN" dirty="0"/>
              <a:t>       	  ;ds=0</a:t>
            </a:r>
          </a:p>
          <a:p>
            <a:r>
              <a:rPr lang="en-US" altLang="zh-CN" dirty="0"/>
              <a:t>	mov word [ds:0x08*4], scheduler  ; </a:t>
            </a:r>
            <a:r>
              <a:rPr lang="zh-CN" altLang="en-US" dirty="0"/>
              <a:t>定时器中断向量偏移送到</a:t>
            </a:r>
            <a:r>
              <a:rPr lang="en-US" altLang="zh-CN" dirty="0"/>
              <a:t>0:20~0:21</a:t>
            </a:r>
          </a:p>
          <a:p>
            <a:r>
              <a:rPr lang="en-US" altLang="zh-CN" dirty="0"/>
              <a:t>	mov word [ds:0x08*4+2], ax       ; </a:t>
            </a:r>
            <a:r>
              <a:rPr lang="zh-CN" altLang="en-US" dirty="0"/>
              <a:t>定时器中断向量段地址送到</a:t>
            </a:r>
            <a:r>
              <a:rPr lang="en-US" altLang="zh-CN" dirty="0"/>
              <a:t>0:22~0:23</a:t>
            </a:r>
          </a:p>
          <a:p>
            <a:r>
              <a:rPr lang="en-US" altLang="zh-CN" dirty="0"/>
              <a:t>        ; </a:t>
            </a:r>
            <a:r>
              <a:rPr lang="zh-CN" altLang="en-US" dirty="0"/>
              <a:t>重新设置键盘的中断向量 </a:t>
            </a:r>
          </a:p>
          <a:p>
            <a:r>
              <a:rPr lang="zh-CN" altLang="en-US" dirty="0"/>
              <a:t>	</a:t>
            </a:r>
            <a:r>
              <a:rPr lang="en-US" altLang="zh-CN" dirty="0"/>
              <a:t>mov word [ds:0x09*4], </a:t>
            </a:r>
            <a:r>
              <a:rPr lang="en-US" altLang="zh-CN" dirty="0" err="1"/>
              <a:t>keybd</a:t>
            </a:r>
            <a:r>
              <a:rPr lang="en-US" altLang="zh-CN" dirty="0"/>
              <a:t>      ; </a:t>
            </a:r>
            <a:r>
              <a:rPr lang="zh-CN" altLang="en-US" dirty="0"/>
              <a:t>键盘的中断向量偏移送到</a:t>
            </a:r>
            <a:r>
              <a:rPr lang="en-US" altLang="zh-CN" dirty="0"/>
              <a:t>0:24~0:25</a:t>
            </a:r>
          </a:p>
          <a:p>
            <a:r>
              <a:rPr lang="en-US" altLang="zh-CN" dirty="0"/>
              <a:t>	mov word [ds:0x09*4+2], ax       ; </a:t>
            </a:r>
            <a:r>
              <a:rPr lang="zh-CN" altLang="en-US" dirty="0"/>
              <a:t>键盘的中断向量段地址 </a:t>
            </a:r>
            <a:r>
              <a:rPr lang="en-US" altLang="zh-CN" dirty="0"/>
              <a:t>0:26~0:27</a:t>
            </a:r>
          </a:p>
          <a:p>
            <a:r>
              <a:rPr lang="en-US" altLang="zh-CN" dirty="0"/>
              <a:t>	pop ds 				 ; </a:t>
            </a:r>
            <a:r>
              <a:rPr lang="zh-CN" altLang="en-US" dirty="0"/>
              <a:t>恢复</a:t>
            </a:r>
            <a:r>
              <a:rPr lang="en-US" altLang="zh-CN" dirty="0"/>
              <a:t>ds</a:t>
            </a:r>
            <a:r>
              <a:rPr lang="zh-CN" altLang="en-US" dirty="0"/>
              <a:t>值</a:t>
            </a:r>
          </a:p>
          <a:p>
            <a:r>
              <a:rPr lang="zh-CN" altLang="en-US" dirty="0"/>
              <a:t>	</a:t>
            </a:r>
            <a:r>
              <a:rPr lang="en-US" altLang="zh-CN" dirty="0" err="1"/>
              <a:t>sti</a:t>
            </a:r>
            <a:r>
              <a:rPr lang="en-US" altLang="zh-CN" dirty="0"/>
              <a:t>	  			 ; </a:t>
            </a:r>
            <a:r>
              <a:rPr lang="zh-CN" altLang="en-US" dirty="0"/>
              <a:t>开中断</a:t>
            </a:r>
            <a:r>
              <a:rPr lang="en-US" altLang="zh-CN" dirty="0"/>
              <a:t>,</a:t>
            </a:r>
            <a:r>
              <a:rPr lang="zh-CN" altLang="en-US" dirty="0"/>
              <a:t>允许中断进入</a:t>
            </a:r>
          </a:p>
          <a:p>
            <a:r>
              <a:rPr lang="zh-CN" altLang="en-US" dirty="0"/>
              <a:t>	</a:t>
            </a:r>
            <a:r>
              <a:rPr lang="en-US" altLang="zh-CN" dirty="0" err="1"/>
              <a:t>jmp</a:t>
            </a:r>
            <a:r>
              <a:rPr lang="en-US" altLang="zh-CN" dirty="0"/>
              <a:t> $       			 ; kernel</a:t>
            </a:r>
            <a:r>
              <a:rPr lang="zh-CN" altLang="en-US" dirty="0"/>
              <a:t>在此等待时钟中断的到来 </a:t>
            </a:r>
          </a:p>
          <a:p>
            <a:r>
              <a:rPr lang="en-US" altLang="zh-CN" dirty="0"/>
              <a:t>;;;;;;;;;;;;;;;;;;;;;;;;;;;;;;;;;;;;;;;;;;;;;;;;;;;;;;;;;</a:t>
            </a:r>
          </a:p>
          <a:p>
            <a:r>
              <a:rPr lang="en-US" altLang="zh-CN" dirty="0"/>
              <a:t>; </a:t>
            </a:r>
            <a:r>
              <a:rPr lang="zh-CN" altLang="en-US" dirty="0"/>
              <a:t>被调度进程</a:t>
            </a:r>
            <a:r>
              <a:rPr lang="en-US" altLang="zh-CN" dirty="0"/>
              <a:t>task1 </a:t>
            </a:r>
          </a:p>
          <a:p>
            <a:r>
              <a:rPr lang="en-US" altLang="zh-CN" dirty="0"/>
              <a:t>; </a:t>
            </a:r>
            <a:r>
              <a:rPr lang="zh-CN" altLang="en-US" dirty="0"/>
              <a:t>功能：对于自身的计数器进行计数</a:t>
            </a:r>
            <a:r>
              <a:rPr lang="en-US" altLang="zh-CN" dirty="0"/>
              <a:t>,</a:t>
            </a:r>
            <a:r>
              <a:rPr lang="zh-CN" altLang="en-US" dirty="0"/>
              <a:t>而后在屏幕的</a:t>
            </a:r>
            <a:r>
              <a:rPr lang="en-US" altLang="zh-CN" dirty="0"/>
              <a:t>3</a:t>
            </a:r>
            <a:r>
              <a:rPr lang="zh-CN" altLang="en-US" dirty="0"/>
              <a:t>行</a:t>
            </a:r>
            <a:r>
              <a:rPr lang="en-US" altLang="zh-CN" dirty="0"/>
              <a:t>1</a:t>
            </a:r>
            <a:r>
              <a:rPr lang="zh-CN" altLang="en-US" dirty="0"/>
              <a:t>显示输出</a:t>
            </a:r>
          </a:p>
          <a:p>
            <a:r>
              <a:rPr lang="en-US" altLang="zh-CN" dirty="0"/>
              <a:t>;;;;;;;;;;;;;;;;;;;;;;;;;;;;;;;;;;;;;;;;;;;;;;;;;;;;;;;;;</a:t>
            </a:r>
          </a:p>
          <a:p>
            <a:r>
              <a:rPr lang="en-US" altLang="zh-CN" dirty="0"/>
              <a:t>task1:</a:t>
            </a:r>
          </a:p>
          <a:p>
            <a:r>
              <a:rPr lang="en-US" altLang="zh-CN" dirty="0"/>
              <a:t>.l1     dec word [task1ctra]       ; </a:t>
            </a:r>
            <a:r>
              <a:rPr lang="zh-CN" altLang="en-US" dirty="0"/>
              <a:t>产生短时间延迟</a:t>
            </a:r>
            <a:r>
              <a:rPr lang="en-US" altLang="zh-CN" dirty="0"/>
              <a:t>,</a:t>
            </a:r>
            <a:r>
              <a:rPr lang="zh-CN" altLang="en-US" dirty="0"/>
              <a:t>以免计数显示过快</a:t>
            </a:r>
          </a:p>
          <a:p>
            <a:r>
              <a:rPr lang="zh-CN" altLang="en-US" dirty="0"/>
              <a:t>        </a:t>
            </a:r>
            <a:r>
              <a:rPr lang="en-US" altLang="zh-CN" dirty="0" err="1"/>
              <a:t>jnz</a:t>
            </a:r>
            <a:r>
              <a:rPr lang="en-US" altLang="zh-CN" dirty="0"/>
              <a:t> .l1 </a:t>
            </a:r>
          </a:p>
          <a:p>
            <a:r>
              <a:rPr lang="en-US" altLang="zh-CN" dirty="0"/>
              <a:t>        </a:t>
            </a:r>
            <a:r>
              <a:rPr lang="en-US" altLang="zh-CN" dirty="0" err="1"/>
              <a:t>inc</a:t>
            </a:r>
            <a:r>
              <a:rPr lang="en-US" altLang="zh-CN" dirty="0"/>
              <a:t> word [task1ctr]        ; </a:t>
            </a:r>
            <a:r>
              <a:rPr lang="zh-CN" altLang="en-US" dirty="0"/>
              <a:t>计数器增</a:t>
            </a:r>
            <a:r>
              <a:rPr lang="en-US" altLang="zh-CN" dirty="0"/>
              <a:t>1</a:t>
            </a:r>
          </a:p>
          <a:p>
            <a:r>
              <a:rPr lang="en-US" altLang="zh-CN" dirty="0"/>
              <a:t>        push word 3                ; </a:t>
            </a:r>
            <a:r>
              <a:rPr lang="zh-CN" altLang="en-US" dirty="0"/>
              <a:t>输出行号</a:t>
            </a:r>
          </a:p>
          <a:p>
            <a:r>
              <a:rPr lang="zh-CN" altLang="en-US" dirty="0"/>
              <a:t>        </a:t>
            </a:r>
            <a:r>
              <a:rPr lang="en-US" altLang="zh-CN" dirty="0"/>
              <a:t>push word 0                ; </a:t>
            </a:r>
            <a:r>
              <a:rPr lang="zh-CN" altLang="en-US" dirty="0"/>
              <a:t>输出列号</a:t>
            </a:r>
          </a:p>
          <a:p>
            <a:r>
              <a:rPr lang="zh-CN" altLang="en-US" dirty="0"/>
              <a:t>        </a:t>
            </a:r>
            <a:r>
              <a:rPr lang="en-US" altLang="zh-CN" dirty="0"/>
              <a:t>push word [task1ctr]       ; </a:t>
            </a:r>
            <a:r>
              <a:rPr lang="zh-CN" altLang="en-US" dirty="0"/>
              <a:t>将参数通过堆栈进行传递</a:t>
            </a:r>
          </a:p>
          <a:p>
            <a:r>
              <a:rPr lang="zh-CN" altLang="en-US" dirty="0"/>
              <a:t>        </a:t>
            </a:r>
            <a:r>
              <a:rPr lang="en-US" altLang="zh-CN" dirty="0"/>
              <a:t>call </a:t>
            </a:r>
            <a:r>
              <a:rPr lang="en-US" altLang="zh-CN" dirty="0" err="1"/>
              <a:t>printhex</a:t>
            </a:r>
            <a:r>
              <a:rPr lang="en-US" altLang="zh-CN" dirty="0"/>
              <a:t>	           ; </a:t>
            </a:r>
            <a:r>
              <a:rPr lang="zh-CN" altLang="en-US" dirty="0"/>
              <a:t>调用</a:t>
            </a:r>
            <a:r>
              <a:rPr lang="en-US" altLang="zh-CN" dirty="0"/>
              <a:t>16</a:t>
            </a:r>
            <a:r>
              <a:rPr lang="zh-CN" altLang="en-US" dirty="0"/>
              <a:t>进制显示子程序</a:t>
            </a:r>
          </a:p>
          <a:p>
            <a:r>
              <a:rPr lang="zh-CN" altLang="en-US" dirty="0"/>
              <a:t>	</a:t>
            </a:r>
            <a:r>
              <a:rPr lang="en-US" altLang="zh-CN" dirty="0" err="1"/>
              <a:t>jmp</a:t>
            </a:r>
            <a:r>
              <a:rPr lang="en-US" altLang="zh-CN" dirty="0"/>
              <a:t> task1                  ; </a:t>
            </a:r>
            <a:r>
              <a:rPr lang="zh-CN" altLang="en-US" dirty="0"/>
              <a:t>循环显示</a:t>
            </a:r>
          </a:p>
          <a:p>
            <a:r>
              <a:rPr lang="en-US" altLang="zh-CN" dirty="0"/>
              <a:t>;;;;;;;;;;;;;;;;;;;;;;;;;;;;;;;;;;;;;;;;;;;;;;;;;;;;;;;;;</a:t>
            </a:r>
          </a:p>
          <a:p>
            <a:r>
              <a:rPr lang="en-US" altLang="zh-CN" dirty="0"/>
              <a:t>; </a:t>
            </a:r>
            <a:r>
              <a:rPr lang="zh-CN" altLang="en-US" dirty="0"/>
              <a:t>被调度进程</a:t>
            </a:r>
            <a:r>
              <a:rPr lang="en-US" altLang="zh-CN" dirty="0"/>
              <a:t>task2 </a:t>
            </a:r>
          </a:p>
          <a:p>
            <a:r>
              <a:rPr lang="en-US" altLang="zh-CN" dirty="0"/>
              <a:t>; </a:t>
            </a:r>
            <a:r>
              <a:rPr lang="zh-CN" altLang="en-US" dirty="0"/>
              <a:t>功能：对于自身的计数器进行计数</a:t>
            </a:r>
            <a:r>
              <a:rPr lang="en-US" altLang="zh-CN" dirty="0"/>
              <a:t>,</a:t>
            </a:r>
            <a:r>
              <a:rPr lang="zh-CN" altLang="en-US" dirty="0"/>
              <a:t>而后在屏幕的</a:t>
            </a:r>
            <a:r>
              <a:rPr lang="en-US" altLang="zh-CN" dirty="0"/>
              <a:t>6</a:t>
            </a:r>
            <a:r>
              <a:rPr lang="zh-CN" altLang="en-US" dirty="0"/>
              <a:t>行</a:t>
            </a:r>
            <a:r>
              <a:rPr lang="en-US" altLang="zh-CN" dirty="0"/>
              <a:t>1</a:t>
            </a:r>
            <a:r>
              <a:rPr lang="zh-CN" altLang="en-US" dirty="0"/>
              <a:t>显示输出</a:t>
            </a:r>
          </a:p>
          <a:p>
            <a:r>
              <a:rPr lang="en-US" altLang="zh-CN" dirty="0"/>
              <a:t>;;;;;;;;;;;;;;;;;;;;;;;;;;;;;;;;;;;;;;;;;;;;;;;;;;;;;;;;;</a:t>
            </a:r>
          </a:p>
          <a:p>
            <a:r>
              <a:rPr lang="en-US" altLang="zh-CN" dirty="0"/>
              <a:t>task2:                  </a:t>
            </a:r>
          </a:p>
          <a:p>
            <a:r>
              <a:rPr lang="en-US" altLang="zh-CN" dirty="0"/>
              <a:t>.l1     dec word [task2ctra]</a:t>
            </a:r>
          </a:p>
          <a:p>
            <a:r>
              <a:rPr lang="en-US" altLang="zh-CN" dirty="0"/>
              <a:t>        </a:t>
            </a:r>
            <a:r>
              <a:rPr lang="en-US" altLang="zh-CN" dirty="0" err="1"/>
              <a:t>jnz</a:t>
            </a:r>
            <a:r>
              <a:rPr lang="en-US" altLang="zh-CN" dirty="0"/>
              <a:t> .l1 </a:t>
            </a:r>
          </a:p>
          <a:p>
            <a:r>
              <a:rPr lang="en-US" altLang="zh-CN" dirty="0"/>
              <a:t>        </a:t>
            </a:r>
            <a:r>
              <a:rPr lang="en-US" altLang="zh-CN" dirty="0" err="1"/>
              <a:t>inc</a:t>
            </a:r>
            <a:r>
              <a:rPr lang="en-US" altLang="zh-CN" dirty="0"/>
              <a:t> word [task2ctr]</a:t>
            </a:r>
          </a:p>
          <a:p>
            <a:r>
              <a:rPr lang="en-US" altLang="zh-CN" dirty="0"/>
              <a:t>        push word 6 </a:t>
            </a:r>
          </a:p>
          <a:p>
            <a:r>
              <a:rPr lang="en-US" altLang="zh-CN" dirty="0"/>
              <a:t>        push word 0 </a:t>
            </a:r>
          </a:p>
          <a:p>
            <a:r>
              <a:rPr lang="en-US" altLang="zh-CN" dirty="0"/>
              <a:t>        push word [task2ctr]</a:t>
            </a:r>
          </a:p>
          <a:p>
            <a:r>
              <a:rPr lang="en-US" altLang="zh-CN" dirty="0"/>
              <a:t>        call </a:t>
            </a:r>
            <a:r>
              <a:rPr lang="en-US" altLang="zh-CN" dirty="0" err="1"/>
              <a:t>printhex</a:t>
            </a:r>
            <a:r>
              <a:rPr lang="en-US" altLang="zh-CN" dirty="0"/>
              <a:t>	</a:t>
            </a:r>
          </a:p>
          <a:p>
            <a:r>
              <a:rPr lang="en-US" altLang="zh-CN" dirty="0"/>
              <a:t>	</a:t>
            </a:r>
            <a:r>
              <a:rPr lang="en-US" altLang="zh-CN" dirty="0" err="1"/>
              <a:t>jmp</a:t>
            </a:r>
            <a:r>
              <a:rPr lang="en-US" altLang="zh-CN" dirty="0"/>
              <a:t> task2 </a:t>
            </a:r>
          </a:p>
          <a:p>
            <a:r>
              <a:rPr lang="en-US" altLang="zh-CN" dirty="0"/>
              <a:t>;;;;;;;;;;;;;;;;;;;;;;;;;;;;;;;;;;;;;;;;;;;;;;;;;;;;;;;;;</a:t>
            </a:r>
          </a:p>
          <a:p>
            <a:r>
              <a:rPr lang="en-US" altLang="zh-CN" dirty="0"/>
              <a:t>; </a:t>
            </a:r>
            <a:r>
              <a:rPr lang="zh-CN" altLang="en-US" dirty="0"/>
              <a:t>被调度进程</a:t>
            </a:r>
            <a:r>
              <a:rPr lang="en-US" altLang="zh-CN" dirty="0"/>
              <a:t>task3</a:t>
            </a:r>
          </a:p>
          <a:p>
            <a:r>
              <a:rPr lang="en-US" altLang="zh-CN" dirty="0"/>
              <a:t>; </a:t>
            </a:r>
            <a:r>
              <a:rPr lang="zh-CN" altLang="en-US" dirty="0"/>
              <a:t>功能：对于自身的计数器进行计数</a:t>
            </a:r>
            <a:r>
              <a:rPr lang="en-US" altLang="zh-CN" dirty="0"/>
              <a:t>,</a:t>
            </a:r>
            <a:r>
              <a:rPr lang="zh-CN" altLang="en-US" dirty="0"/>
              <a:t>而后在屏幕的</a:t>
            </a:r>
            <a:r>
              <a:rPr lang="en-US" altLang="zh-CN" dirty="0"/>
              <a:t>9</a:t>
            </a:r>
            <a:r>
              <a:rPr lang="zh-CN" altLang="en-US" dirty="0"/>
              <a:t>行</a:t>
            </a:r>
            <a:r>
              <a:rPr lang="en-US" altLang="zh-CN" dirty="0"/>
              <a:t>1</a:t>
            </a:r>
            <a:r>
              <a:rPr lang="zh-CN" altLang="en-US" dirty="0"/>
              <a:t>显示输出</a:t>
            </a:r>
          </a:p>
          <a:p>
            <a:r>
              <a:rPr lang="en-US" altLang="zh-CN" dirty="0"/>
              <a:t>;;;;;;;;;;;;;;;;;;;;;;;;;;;;;;;;;;;;;;;;;;;;;;;;;;;;;;;;;</a:t>
            </a:r>
          </a:p>
          <a:p>
            <a:r>
              <a:rPr lang="en-US" altLang="zh-CN" dirty="0"/>
              <a:t>task3:                  </a:t>
            </a:r>
          </a:p>
          <a:p>
            <a:r>
              <a:rPr lang="en-US" altLang="zh-CN" dirty="0"/>
              <a:t>.l1     dec word [task3ctra]</a:t>
            </a:r>
          </a:p>
          <a:p>
            <a:r>
              <a:rPr lang="en-US" altLang="zh-CN" dirty="0"/>
              <a:t>        </a:t>
            </a:r>
            <a:r>
              <a:rPr lang="en-US" altLang="zh-CN" dirty="0" err="1"/>
              <a:t>jnz</a:t>
            </a:r>
            <a:r>
              <a:rPr lang="en-US" altLang="zh-CN" dirty="0"/>
              <a:t> .l1 </a:t>
            </a:r>
          </a:p>
          <a:p>
            <a:r>
              <a:rPr lang="en-US" altLang="zh-CN" dirty="0"/>
              <a:t>        </a:t>
            </a:r>
            <a:r>
              <a:rPr lang="en-US" altLang="zh-CN" dirty="0" err="1"/>
              <a:t>inc</a:t>
            </a:r>
            <a:r>
              <a:rPr lang="en-US" altLang="zh-CN" dirty="0"/>
              <a:t> word [task3ctr]</a:t>
            </a:r>
          </a:p>
          <a:p>
            <a:r>
              <a:rPr lang="en-US" altLang="zh-CN" dirty="0"/>
              <a:t>        push word 9 </a:t>
            </a:r>
          </a:p>
          <a:p>
            <a:r>
              <a:rPr lang="en-US" altLang="zh-CN" dirty="0"/>
              <a:t>        push word 0 </a:t>
            </a:r>
          </a:p>
          <a:p>
            <a:r>
              <a:rPr lang="en-US" altLang="zh-CN" dirty="0"/>
              <a:t>        push word [task3ctr]</a:t>
            </a:r>
          </a:p>
          <a:p>
            <a:r>
              <a:rPr lang="en-US" altLang="zh-CN" dirty="0"/>
              <a:t>        call </a:t>
            </a:r>
            <a:r>
              <a:rPr lang="en-US" altLang="zh-CN" dirty="0" err="1"/>
              <a:t>printhex</a:t>
            </a:r>
            <a:r>
              <a:rPr lang="en-US" altLang="zh-CN" dirty="0"/>
              <a:t>	</a:t>
            </a:r>
          </a:p>
          <a:p>
            <a:r>
              <a:rPr lang="en-US" altLang="zh-CN" dirty="0"/>
              <a:t>	</a:t>
            </a:r>
            <a:r>
              <a:rPr lang="en-US" altLang="zh-CN" dirty="0" err="1"/>
              <a:t>jmp</a:t>
            </a:r>
            <a:r>
              <a:rPr lang="en-US" altLang="zh-CN" dirty="0"/>
              <a:t> task3 </a:t>
            </a:r>
          </a:p>
          <a:p>
            <a:r>
              <a:rPr lang="en-US" altLang="zh-CN" dirty="0"/>
              <a:t>;;;;;;;;;;;;;;;;;;;;;;;;;;;;;;;;;;;;;;;;;;;;;;;;;;;;;;;;;</a:t>
            </a:r>
          </a:p>
          <a:p>
            <a:r>
              <a:rPr lang="en-US" altLang="zh-CN" dirty="0"/>
              <a:t>;</a:t>
            </a:r>
            <a:r>
              <a:rPr lang="zh-CN" altLang="en-US" dirty="0"/>
              <a:t>任务初始化子程序</a:t>
            </a:r>
            <a:r>
              <a:rPr lang="en-US" altLang="zh-CN" dirty="0" err="1"/>
              <a:t>taskinit</a:t>
            </a:r>
            <a:endParaRPr lang="en-US" altLang="zh-CN" dirty="0"/>
          </a:p>
          <a:p>
            <a:r>
              <a:rPr lang="en-US" altLang="zh-CN" dirty="0"/>
              <a:t>;</a:t>
            </a:r>
            <a:r>
              <a:rPr lang="zh-CN" altLang="en-US" dirty="0"/>
              <a:t>功能</a:t>
            </a:r>
            <a:r>
              <a:rPr lang="en-US" altLang="zh-CN" dirty="0"/>
              <a:t>:     </a:t>
            </a:r>
            <a:r>
              <a:rPr lang="zh-CN" altLang="en-US" dirty="0"/>
              <a:t>在被初始化进程的堆栈空间中压入</a:t>
            </a:r>
            <a:r>
              <a:rPr lang="en-US" altLang="zh-CN" dirty="0"/>
              <a:t>Flag</a:t>
            </a:r>
            <a:r>
              <a:rPr lang="zh-CN" altLang="en-US" dirty="0"/>
              <a:t>寄存器</a:t>
            </a:r>
            <a:r>
              <a:rPr lang="en-US" altLang="zh-CN" dirty="0"/>
              <a:t>,</a:t>
            </a:r>
            <a:r>
              <a:rPr lang="zh-CN" altLang="en-US" dirty="0"/>
              <a:t>进程的入口</a:t>
            </a:r>
          </a:p>
          <a:p>
            <a:r>
              <a:rPr lang="en-US" altLang="zh-CN" dirty="0"/>
              <a:t>;          </a:t>
            </a:r>
            <a:r>
              <a:rPr lang="zh-CN" altLang="en-US" dirty="0"/>
              <a:t>地址</a:t>
            </a:r>
            <a:r>
              <a:rPr lang="en-US" altLang="zh-CN" dirty="0"/>
              <a:t>,</a:t>
            </a:r>
            <a:r>
              <a:rPr lang="zh-CN" altLang="en-US" dirty="0"/>
              <a:t>及要被保护的</a:t>
            </a:r>
            <a:r>
              <a:rPr lang="en-US" altLang="zh-CN" dirty="0"/>
              <a:t>CPU</a:t>
            </a:r>
            <a:r>
              <a:rPr lang="zh-CN" altLang="en-US" dirty="0"/>
              <a:t>寄存器值</a:t>
            </a:r>
            <a:r>
              <a:rPr lang="en-US" altLang="zh-CN" dirty="0"/>
              <a:t>,</a:t>
            </a:r>
            <a:r>
              <a:rPr lang="zh-CN" altLang="en-US" dirty="0"/>
              <a:t>同时将进程的栈顶地址</a:t>
            </a:r>
          </a:p>
          <a:p>
            <a:r>
              <a:rPr lang="en-US" altLang="zh-CN" dirty="0"/>
              <a:t>;          </a:t>
            </a:r>
            <a:r>
              <a:rPr lang="zh-CN" altLang="en-US" dirty="0"/>
              <a:t>写入</a:t>
            </a:r>
            <a:r>
              <a:rPr lang="en-US" altLang="zh-CN" dirty="0" err="1"/>
              <a:t>sptable</a:t>
            </a:r>
            <a:r>
              <a:rPr lang="zh-CN" altLang="en-US" dirty="0"/>
              <a:t>数组中。</a:t>
            </a:r>
          </a:p>
          <a:p>
            <a:r>
              <a:rPr lang="en-US" altLang="zh-CN" dirty="0"/>
              <a:t>;</a:t>
            </a:r>
            <a:r>
              <a:rPr lang="zh-CN" altLang="en-US" dirty="0"/>
              <a:t>参数</a:t>
            </a:r>
            <a:r>
              <a:rPr lang="en-US" altLang="zh-CN" dirty="0"/>
              <a:t>:    bx= </a:t>
            </a:r>
            <a:r>
              <a:rPr lang="zh-CN" altLang="en-US" dirty="0"/>
              <a:t>进程的堆栈指针</a:t>
            </a:r>
          </a:p>
          <a:p>
            <a:r>
              <a:rPr lang="en-US" altLang="zh-CN" dirty="0"/>
              <a:t>;         ax= </a:t>
            </a:r>
            <a:r>
              <a:rPr lang="zh-CN" altLang="en-US" dirty="0"/>
              <a:t>进程的入口地址偏移</a:t>
            </a:r>
          </a:p>
          <a:p>
            <a:r>
              <a:rPr lang="en-US" altLang="zh-CN" dirty="0"/>
              <a:t>;;;;;;;;;;;;;;;;;;;;;;;;;;;;;;;;;;;;;;;;;;;;;;;;;;;;;;;;;</a:t>
            </a:r>
          </a:p>
          <a:p>
            <a:r>
              <a:rPr lang="en-US" altLang="zh-CN" dirty="0" err="1"/>
              <a:t>taskinit</a:t>
            </a:r>
            <a:r>
              <a:rPr lang="en-US" altLang="zh-CN" dirty="0"/>
              <a:t>:             </a:t>
            </a:r>
          </a:p>
          <a:p>
            <a:r>
              <a:rPr lang="en-US" altLang="zh-CN" dirty="0"/>
              <a:t>	</a:t>
            </a:r>
            <a:r>
              <a:rPr lang="en-US" altLang="zh-CN" dirty="0" err="1"/>
              <a:t>pusha</a:t>
            </a:r>
            <a:endParaRPr lang="en-US" altLang="zh-CN" dirty="0"/>
          </a:p>
          <a:p>
            <a:r>
              <a:rPr lang="en-US" altLang="zh-CN" dirty="0"/>
              <a:t> 	push es</a:t>
            </a:r>
          </a:p>
          <a:p>
            <a:r>
              <a:rPr lang="en-US" altLang="zh-CN" dirty="0"/>
              <a:t>	push ds      	   ; </a:t>
            </a:r>
            <a:r>
              <a:rPr lang="zh-CN" altLang="en-US" dirty="0"/>
              <a:t>将现场保护到在</a:t>
            </a:r>
            <a:r>
              <a:rPr lang="en-US" altLang="zh-CN" dirty="0"/>
              <a:t>kernel</a:t>
            </a:r>
            <a:r>
              <a:rPr lang="zh-CN" altLang="en-US" dirty="0"/>
              <a:t>的的堆栈空间中。</a:t>
            </a:r>
          </a:p>
          <a:p>
            <a:r>
              <a:rPr lang="zh-CN" altLang="en-US" dirty="0"/>
              <a:t> 	</a:t>
            </a:r>
            <a:r>
              <a:rPr lang="en-US" altLang="zh-CN" dirty="0"/>
              <a:t>mov bp, </a:t>
            </a:r>
            <a:r>
              <a:rPr lang="en-US" altLang="zh-CN" dirty="0" err="1"/>
              <a:t>sp</a:t>
            </a:r>
            <a:r>
              <a:rPr lang="en-US" altLang="zh-CN" dirty="0"/>
              <a:t>	   ; </a:t>
            </a:r>
            <a:r>
              <a:rPr lang="zh-CN" altLang="en-US" dirty="0"/>
              <a:t>保存</a:t>
            </a:r>
            <a:r>
              <a:rPr lang="en-US" altLang="zh-CN" dirty="0"/>
              <a:t>kernel</a:t>
            </a:r>
            <a:r>
              <a:rPr lang="zh-CN" altLang="en-US" dirty="0"/>
              <a:t>的堆栈指针。</a:t>
            </a:r>
          </a:p>
          <a:p>
            <a:r>
              <a:rPr lang="zh-CN" altLang="en-US" dirty="0"/>
              <a:t> 	</a:t>
            </a:r>
            <a:r>
              <a:rPr lang="en-US" altLang="zh-CN" dirty="0"/>
              <a:t>mov </a:t>
            </a:r>
            <a:r>
              <a:rPr lang="en-US" altLang="zh-CN" dirty="0" err="1"/>
              <a:t>sp</a:t>
            </a:r>
            <a:r>
              <a:rPr lang="en-US" altLang="zh-CN" dirty="0"/>
              <a:t>, dx	   ; </a:t>
            </a:r>
            <a:r>
              <a:rPr lang="zh-CN" altLang="en-US" dirty="0"/>
              <a:t>切换到进程的堆栈空间中</a:t>
            </a:r>
          </a:p>
          <a:p>
            <a:r>
              <a:rPr lang="zh-CN" altLang="en-US" dirty="0"/>
              <a:t> 	</a:t>
            </a:r>
            <a:r>
              <a:rPr lang="en-US" altLang="zh-CN" dirty="0" err="1"/>
              <a:t>pushf</a:t>
            </a:r>
            <a:r>
              <a:rPr lang="en-US" altLang="zh-CN" dirty="0"/>
              <a:t>	     	   ; </a:t>
            </a:r>
            <a:r>
              <a:rPr lang="zh-CN" altLang="en-US" dirty="0"/>
              <a:t>在进程的堆栈空间中压入标志寄存器</a:t>
            </a:r>
            <a:r>
              <a:rPr lang="en-US" altLang="zh-CN" dirty="0"/>
              <a:t>Flag</a:t>
            </a:r>
          </a:p>
          <a:p>
            <a:r>
              <a:rPr lang="en-US" altLang="zh-CN" dirty="0"/>
              <a:t> 	push cs      	   ; </a:t>
            </a:r>
            <a:r>
              <a:rPr lang="zh-CN" altLang="en-US" dirty="0"/>
              <a:t>在进程的堆栈空间中压入代码段值</a:t>
            </a:r>
          </a:p>
          <a:p>
            <a:r>
              <a:rPr lang="zh-CN" altLang="en-US" dirty="0"/>
              <a:t> 	</a:t>
            </a:r>
            <a:r>
              <a:rPr lang="en-US" altLang="zh-CN" dirty="0"/>
              <a:t>push ax		   ; </a:t>
            </a:r>
            <a:r>
              <a:rPr lang="zh-CN" altLang="en-US" dirty="0"/>
              <a:t>在进程的堆栈空间中压入进程的入口地址偏移</a:t>
            </a:r>
          </a:p>
          <a:p>
            <a:r>
              <a:rPr lang="zh-CN" altLang="en-US" dirty="0"/>
              <a:t>     </a:t>
            </a:r>
            <a:r>
              <a:rPr lang="en-US" altLang="zh-CN" dirty="0" err="1"/>
              <a:t>pusha</a:t>
            </a:r>
            <a:r>
              <a:rPr lang="en-US" altLang="zh-CN" dirty="0"/>
              <a:t> </a:t>
            </a:r>
          </a:p>
          <a:p>
            <a:r>
              <a:rPr lang="en-US" altLang="zh-CN" dirty="0"/>
              <a:t> 	push es</a:t>
            </a:r>
          </a:p>
          <a:p>
            <a:r>
              <a:rPr lang="en-US" altLang="zh-CN" dirty="0"/>
              <a:t> 	push ds		   ; </a:t>
            </a:r>
            <a:r>
              <a:rPr lang="zh-CN" altLang="en-US" dirty="0"/>
              <a:t>在进程的堆栈空间中保护</a:t>
            </a:r>
            <a:r>
              <a:rPr lang="en-US" altLang="zh-CN" dirty="0"/>
              <a:t>CPU</a:t>
            </a:r>
            <a:r>
              <a:rPr lang="zh-CN" altLang="en-US" dirty="0"/>
              <a:t>寄存器值</a:t>
            </a:r>
          </a:p>
          <a:p>
            <a:r>
              <a:rPr lang="zh-CN" altLang="en-US" dirty="0"/>
              <a:t>        </a:t>
            </a:r>
            <a:r>
              <a:rPr lang="en-US" altLang="zh-CN" dirty="0"/>
              <a:t>; </a:t>
            </a:r>
            <a:r>
              <a:rPr lang="zh-CN" altLang="en-US" dirty="0"/>
              <a:t>按公式：进程堆栈指针的存放地址</a:t>
            </a:r>
            <a:r>
              <a:rPr lang="en-US" altLang="zh-CN" dirty="0"/>
              <a:t>=sptable+2*</a:t>
            </a:r>
            <a:r>
              <a:rPr lang="zh-CN" altLang="en-US" dirty="0"/>
              <a:t>进程号</a:t>
            </a:r>
          </a:p>
          <a:p>
            <a:r>
              <a:rPr lang="zh-CN" altLang="en-US" dirty="0"/>
              <a:t>        </a:t>
            </a:r>
            <a:r>
              <a:rPr lang="en-US" altLang="zh-CN" dirty="0"/>
              <a:t>; </a:t>
            </a:r>
            <a:r>
              <a:rPr lang="zh-CN" altLang="en-US" dirty="0"/>
              <a:t>得到进程堆栈指针的存放地址</a:t>
            </a:r>
            <a:r>
              <a:rPr lang="en-US" altLang="zh-CN" dirty="0"/>
              <a:t>,</a:t>
            </a:r>
            <a:r>
              <a:rPr lang="zh-CN" altLang="en-US" dirty="0"/>
              <a:t>将进程堆栈指针的值存</a:t>
            </a:r>
          </a:p>
          <a:p>
            <a:r>
              <a:rPr lang="zh-CN" altLang="en-US" dirty="0"/>
              <a:t>        </a:t>
            </a:r>
            <a:r>
              <a:rPr lang="en-US" altLang="zh-CN" dirty="0"/>
              <a:t>; </a:t>
            </a:r>
            <a:r>
              <a:rPr lang="zh-CN" altLang="en-US" dirty="0"/>
              <a:t>到该内存单元中</a:t>
            </a:r>
            <a:r>
              <a:rPr lang="en-US" altLang="zh-CN" dirty="0"/>
              <a:t>,</a:t>
            </a:r>
          </a:p>
          <a:p>
            <a:r>
              <a:rPr lang="en-US" altLang="zh-CN" dirty="0"/>
              <a:t> 	mov dx, </a:t>
            </a:r>
            <a:r>
              <a:rPr lang="en-US" altLang="zh-CN" dirty="0" err="1"/>
              <a:t>sp</a:t>
            </a:r>
            <a:r>
              <a:rPr lang="en-US" altLang="zh-CN" dirty="0"/>
              <a:t>	</a:t>
            </a:r>
          </a:p>
          <a:p>
            <a:r>
              <a:rPr lang="en-US" altLang="zh-CN" dirty="0"/>
              <a:t> 	mov bx, [</a:t>
            </a:r>
            <a:r>
              <a:rPr lang="en-US" altLang="zh-CN" dirty="0" err="1"/>
              <a:t>taskcount</a:t>
            </a:r>
            <a:r>
              <a:rPr lang="en-US" altLang="zh-CN" dirty="0"/>
              <a:t>]</a:t>
            </a:r>
          </a:p>
          <a:p>
            <a:r>
              <a:rPr lang="en-US" altLang="zh-CN" dirty="0"/>
              <a:t> 	</a:t>
            </a:r>
            <a:r>
              <a:rPr lang="en-US" altLang="zh-CN" dirty="0" err="1"/>
              <a:t>shl</a:t>
            </a:r>
            <a:r>
              <a:rPr lang="en-US" altLang="zh-CN" dirty="0"/>
              <a:t> bx, 1	</a:t>
            </a:r>
          </a:p>
          <a:p>
            <a:r>
              <a:rPr lang="en-US" altLang="zh-CN" dirty="0"/>
              <a:t> 	lea </a:t>
            </a:r>
            <a:r>
              <a:rPr lang="en-US" altLang="zh-CN" dirty="0" err="1"/>
              <a:t>si</a:t>
            </a:r>
            <a:r>
              <a:rPr lang="en-US" altLang="zh-CN" dirty="0"/>
              <a:t>, [</a:t>
            </a:r>
            <a:r>
              <a:rPr lang="en-US" altLang="zh-CN" dirty="0" err="1"/>
              <a:t>sptable</a:t>
            </a:r>
            <a:r>
              <a:rPr lang="en-US" altLang="zh-CN" dirty="0"/>
              <a:t>]</a:t>
            </a:r>
          </a:p>
          <a:p>
            <a:r>
              <a:rPr lang="en-US" altLang="zh-CN" dirty="0"/>
              <a:t> 	mov [</a:t>
            </a:r>
            <a:r>
              <a:rPr lang="en-US" altLang="zh-CN" dirty="0" err="1"/>
              <a:t>ds:si</a:t>
            </a:r>
            <a:r>
              <a:rPr lang="en-US" altLang="zh-CN" dirty="0"/>
              <a:t> + bx], dx</a:t>
            </a:r>
          </a:p>
          <a:p>
            <a:r>
              <a:rPr lang="en-US" altLang="zh-CN" dirty="0"/>
              <a:t> 	</a:t>
            </a:r>
            <a:r>
              <a:rPr lang="en-US" altLang="zh-CN" dirty="0" err="1"/>
              <a:t>inc</a:t>
            </a:r>
            <a:r>
              <a:rPr lang="en-US" altLang="zh-CN" dirty="0"/>
              <a:t> word [</a:t>
            </a:r>
            <a:r>
              <a:rPr lang="en-US" altLang="zh-CN" dirty="0" err="1"/>
              <a:t>taskcount</a:t>
            </a:r>
            <a:r>
              <a:rPr lang="en-US" altLang="zh-CN" dirty="0"/>
              <a:t>]  	      ; </a:t>
            </a:r>
            <a:r>
              <a:rPr lang="zh-CN" altLang="en-US" dirty="0"/>
              <a:t>将进程号增</a:t>
            </a:r>
            <a:r>
              <a:rPr lang="en-US" altLang="zh-CN" dirty="0"/>
              <a:t>1,</a:t>
            </a:r>
            <a:r>
              <a:rPr lang="zh-CN" altLang="en-US" dirty="0"/>
              <a:t>指向下一个将被初始化的进程</a:t>
            </a:r>
          </a:p>
          <a:p>
            <a:r>
              <a:rPr lang="zh-CN" altLang="en-US" dirty="0"/>
              <a:t> 	</a:t>
            </a:r>
            <a:r>
              <a:rPr lang="en-US" altLang="zh-CN" dirty="0"/>
              <a:t>mov </a:t>
            </a:r>
            <a:r>
              <a:rPr lang="en-US" altLang="zh-CN" dirty="0" err="1"/>
              <a:t>sp</a:t>
            </a:r>
            <a:r>
              <a:rPr lang="en-US" altLang="zh-CN" dirty="0"/>
              <a:t>, bp	              ; SP</a:t>
            </a:r>
            <a:r>
              <a:rPr lang="zh-CN" altLang="en-US" dirty="0"/>
              <a:t>恢复为</a:t>
            </a:r>
            <a:r>
              <a:rPr lang="en-US" altLang="zh-CN" dirty="0"/>
              <a:t>kernel</a:t>
            </a:r>
            <a:r>
              <a:rPr lang="zh-CN" altLang="en-US" dirty="0"/>
              <a:t>的堆栈指针</a:t>
            </a:r>
          </a:p>
          <a:p>
            <a:r>
              <a:rPr lang="zh-CN" altLang="en-US" dirty="0"/>
              <a:t> 	</a:t>
            </a:r>
            <a:r>
              <a:rPr lang="en-US" altLang="zh-CN" dirty="0"/>
              <a:t>pop ds</a:t>
            </a:r>
          </a:p>
          <a:p>
            <a:r>
              <a:rPr lang="en-US" altLang="zh-CN" dirty="0"/>
              <a:t> 	pop es</a:t>
            </a:r>
          </a:p>
          <a:p>
            <a:r>
              <a:rPr lang="en-US" altLang="zh-CN" dirty="0"/>
              <a:t>     	</a:t>
            </a:r>
            <a:r>
              <a:rPr lang="en-US" altLang="zh-CN" dirty="0" err="1"/>
              <a:t>popa</a:t>
            </a:r>
            <a:r>
              <a:rPr lang="en-US" altLang="zh-CN" dirty="0"/>
              <a:t>                   	      ; </a:t>
            </a:r>
            <a:r>
              <a:rPr lang="zh-CN" altLang="en-US" dirty="0"/>
              <a:t>恢复现场</a:t>
            </a:r>
          </a:p>
          <a:p>
            <a:r>
              <a:rPr lang="zh-CN" altLang="en-US" dirty="0"/>
              <a:t> 	</a:t>
            </a:r>
            <a:r>
              <a:rPr lang="en-US" altLang="zh-CN" dirty="0"/>
              <a:t>ret                   	      ; </a:t>
            </a:r>
            <a:r>
              <a:rPr lang="zh-CN" altLang="en-US" dirty="0"/>
              <a:t>返回到</a:t>
            </a:r>
            <a:r>
              <a:rPr lang="en-US" altLang="zh-CN" dirty="0"/>
              <a:t>kernel</a:t>
            </a:r>
          </a:p>
          <a:p>
            <a:r>
              <a:rPr lang="en-US" altLang="zh-CN" dirty="0"/>
              <a:t> ;;;;;;;;;;;;;;;;;;;;;;;;;;;;;;;;;;;;;;;;;;;;;;;;;;;;;;;;;</a:t>
            </a:r>
          </a:p>
          <a:p>
            <a:r>
              <a:rPr lang="en-US" altLang="zh-CN" dirty="0"/>
              <a:t> ;</a:t>
            </a:r>
            <a:r>
              <a:rPr lang="zh-CN" altLang="en-US" dirty="0"/>
              <a:t>进程调度子程序</a:t>
            </a:r>
            <a:r>
              <a:rPr lang="en-US" altLang="zh-CN" dirty="0"/>
              <a:t>scheduler</a:t>
            </a:r>
          </a:p>
          <a:p>
            <a:r>
              <a:rPr lang="en-US" altLang="zh-CN" dirty="0"/>
              <a:t> ;</a:t>
            </a:r>
            <a:r>
              <a:rPr lang="zh-CN" altLang="en-US" dirty="0"/>
              <a:t>功能：</a:t>
            </a:r>
            <a:r>
              <a:rPr lang="en-US" altLang="zh-CN" dirty="0"/>
              <a:t>1</a:t>
            </a:r>
            <a:r>
              <a:rPr lang="zh-CN" altLang="en-US" dirty="0"/>
              <a:t>。保存被剥夺运行权的进程的堆栈指针</a:t>
            </a:r>
          </a:p>
          <a:p>
            <a:r>
              <a:rPr lang="zh-CN" altLang="en-US" dirty="0"/>
              <a:t> </a:t>
            </a:r>
            <a:r>
              <a:rPr lang="en-US" altLang="zh-CN" dirty="0"/>
              <a:t>;      2</a:t>
            </a:r>
            <a:r>
              <a:rPr lang="zh-CN" altLang="en-US" dirty="0"/>
              <a:t>。恢复下一个将被调度运行的进程的堆栈指针</a:t>
            </a:r>
          </a:p>
          <a:p>
            <a:r>
              <a:rPr lang="zh-CN" altLang="en-US" dirty="0"/>
              <a:t> </a:t>
            </a:r>
            <a:r>
              <a:rPr lang="en-US" altLang="zh-CN" dirty="0"/>
              <a:t>;      3</a:t>
            </a:r>
            <a:r>
              <a:rPr lang="zh-CN" altLang="en-US" dirty="0"/>
              <a:t>。从将被调度运行的进程的堆栈中恢复断点信息</a:t>
            </a:r>
            <a:r>
              <a:rPr lang="en-US" altLang="zh-CN" dirty="0"/>
              <a:t>,</a:t>
            </a:r>
          </a:p>
          <a:p>
            <a:r>
              <a:rPr lang="en-US" altLang="zh-CN" dirty="0"/>
              <a:t> ;         </a:t>
            </a:r>
            <a:r>
              <a:rPr lang="zh-CN" altLang="en-US" dirty="0"/>
              <a:t>使</a:t>
            </a:r>
            <a:r>
              <a:rPr lang="en-US" altLang="zh-CN" dirty="0"/>
              <a:t>CPU</a:t>
            </a:r>
            <a:r>
              <a:rPr lang="zh-CN" altLang="en-US" dirty="0"/>
              <a:t>转到该进程去执行</a:t>
            </a:r>
          </a:p>
          <a:p>
            <a:r>
              <a:rPr lang="zh-CN" altLang="en-US" dirty="0"/>
              <a:t> </a:t>
            </a:r>
            <a:r>
              <a:rPr lang="en-US" altLang="zh-CN" dirty="0"/>
              <a:t>;;;;;;;;;;;;;;;;;;;;;;;;;;;;;;;;;;;;;;;;;;;;;;;;;;;;;;;;;</a:t>
            </a:r>
          </a:p>
          <a:p>
            <a:r>
              <a:rPr lang="en-US" altLang="zh-CN" dirty="0"/>
              <a:t> scheduler:</a:t>
            </a:r>
          </a:p>
          <a:p>
            <a:r>
              <a:rPr lang="en-US" altLang="zh-CN" dirty="0"/>
              <a:t>        </a:t>
            </a:r>
            <a:r>
              <a:rPr lang="en-US" altLang="zh-CN" dirty="0" err="1"/>
              <a:t>pusha</a:t>
            </a:r>
            <a:endParaRPr lang="en-US" altLang="zh-CN" dirty="0"/>
          </a:p>
          <a:p>
            <a:r>
              <a:rPr lang="en-US" altLang="zh-CN" dirty="0"/>
              <a:t> 	push es</a:t>
            </a:r>
          </a:p>
          <a:p>
            <a:r>
              <a:rPr lang="en-US" altLang="zh-CN" dirty="0"/>
              <a:t> 	push ds                   ; </a:t>
            </a:r>
            <a:r>
              <a:rPr lang="zh-CN" altLang="en-US" dirty="0"/>
              <a:t>在当前进程的堆栈中保存断点处的</a:t>
            </a:r>
            <a:r>
              <a:rPr lang="en-US" altLang="zh-CN" dirty="0"/>
              <a:t>CPU</a:t>
            </a:r>
            <a:r>
              <a:rPr lang="zh-CN" altLang="en-US" dirty="0"/>
              <a:t>寄存器值</a:t>
            </a:r>
          </a:p>
          <a:p>
            <a:r>
              <a:rPr lang="zh-CN" altLang="en-US" dirty="0"/>
              <a:t> 	</a:t>
            </a:r>
            <a:r>
              <a:rPr lang="en-US" altLang="zh-CN" dirty="0"/>
              <a:t>mov al, 0x20	</a:t>
            </a:r>
          </a:p>
          <a:p>
            <a:r>
              <a:rPr lang="en-US" altLang="zh-CN" dirty="0"/>
              <a:t>	out 0x20, al	          ; </a:t>
            </a:r>
            <a:r>
              <a:rPr lang="zh-CN" altLang="en-US" dirty="0"/>
              <a:t>给中断控制器</a:t>
            </a:r>
            <a:r>
              <a:rPr lang="en-US" altLang="zh-CN" dirty="0"/>
              <a:t>8259</a:t>
            </a:r>
            <a:r>
              <a:rPr lang="zh-CN" altLang="en-US" dirty="0"/>
              <a:t>送</a:t>
            </a:r>
            <a:r>
              <a:rPr lang="en-US" altLang="zh-CN" dirty="0"/>
              <a:t>EOI</a:t>
            </a:r>
            <a:r>
              <a:rPr lang="zh-CN" altLang="en-US" dirty="0"/>
              <a:t>指令</a:t>
            </a:r>
          </a:p>
          <a:p>
            <a:r>
              <a:rPr lang="zh-CN" altLang="en-US" dirty="0"/>
              <a:t>	</a:t>
            </a:r>
            <a:r>
              <a:rPr lang="en-US" altLang="zh-CN" dirty="0" err="1"/>
              <a:t>pushf</a:t>
            </a:r>
            <a:r>
              <a:rPr lang="en-US" altLang="zh-CN" dirty="0"/>
              <a:t>		</a:t>
            </a:r>
          </a:p>
          <a:p>
            <a:r>
              <a:rPr lang="en-US" altLang="zh-CN" dirty="0"/>
              <a:t>	call 0xF000:0xFEA5        ; </a:t>
            </a:r>
            <a:r>
              <a:rPr lang="zh-CN" altLang="en-US" dirty="0"/>
              <a:t>使原系统时钟中断处理运行</a:t>
            </a:r>
          </a:p>
          <a:p>
            <a:r>
              <a:rPr lang="zh-CN" altLang="en-US" dirty="0"/>
              <a:t>	</a:t>
            </a:r>
            <a:r>
              <a:rPr lang="en-US" altLang="zh-CN" dirty="0"/>
              <a:t>mov ax, [</a:t>
            </a:r>
            <a:r>
              <a:rPr lang="en-US" altLang="zh-CN" dirty="0" err="1"/>
              <a:t>current_task</a:t>
            </a:r>
            <a:r>
              <a:rPr lang="en-US" altLang="zh-CN" dirty="0"/>
              <a:t>]</a:t>
            </a:r>
          </a:p>
          <a:p>
            <a:r>
              <a:rPr lang="en-US" altLang="zh-CN" dirty="0"/>
              <a:t>	mov bx, ax</a:t>
            </a:r>
          </a:p>
          <a:p>
            <a:r>
              <a:rPr lang="en-US" altLang="zh-CN" dirty="0"/>
              <a:t>	</a:t>
            </a:r>
            <a:r>
              <a:rPr lang="en-US" altLang="zh-CN" dirty="0" err="1"/>
              <a:t>shl</a:t>
            </a:r>
            <a:r>
              <a:rPr lang="en-US" altLang="zh-CN" dirty="0"/>
              <a:t> bx, 1	</a:t>
            </a:r>
          </a:p>
          <a:p>
            <a:r>
              <a:rPr lang="en-US" altLang="zh-CN" dirty="0"/>
              <a:t>	lea </a:t>
            </a:r>
            <a:r>
              <a:rPr lang="en-US" altLang="zh-CN" dirty="0" err="1"/>
              <a:t>si</a:t>
            </a:r>
            <a:r>
              <a:rPr lang="en-US" altLang="zh-CN" dirty="0"/>
              <a:t>, [</a:t>
            </a:r>
            <a:r>
              <a:rPr lang="en-US" altLang="zh-CN" dirty="0" err="1"/>
              <a:t>sptable</a:t>
            </a:r>
            <a:r>
              <a:rPr lang="en-US" altLang="zh-CN" dirty="0"/>
              <a:t>]</a:t>
            </a:r>
          </a:p>
          <a:p>
            <a:r>
              <a:rPr lang="en-US" altLang="zh-CN" dirty="0"/>
              <a:t>	mov [</a:t>
            </a:r>
            <a:r>
              <a:rPr lang="en-US" altLang="zh-CN" dirty="0" err="1"/>
              <a:t>ds:si</a:t>
            </a:r>
            <a:r>
              <a:rPr lang="en-US" altLang="zh-CN" dirty="0"/>
              <a:t> + bx], </a:t>
            </a:r>
            <a:r>
              <a:rPr lang="en-US" altLang="zh-CN" dirty="0" err="1"/>
              <a:t>sp</a:t>
            </a:r>
            <a:r>
              <a:rPr lang="en-US" altLang="zh-CN" dirty="0"/>
              <a:t>      ; </a:t>
            </a:r>
            <a:r>
              <a:rPr lang="zh-CN" altLang="en-US" dirty="0"/>
              <a:t>保存将被剥夺执行权的进程的堆栈指针</a:t>
            </a:r>
          </a:p>
          <a:p>
            <a:r>
              <a:rPr lang="zh-CN" altLang="en-US" dirty="0"/>
              <a:t>	</a:t>
            </a:r>
            <a:r>
              <a:rPr lang="en-US" altLang="zh-CN" dirty="0" err="1"/>
              <a:t>inc</a:t>
            </a:r>
            <a:r>
              <a:rPr lang="en-US" altLang="zh-CN" dirty="0"/>
              <a:t> ax                    ; </a:t>
            </a:r>
            <a:r>
              <a:rPr lang="zh-CN" altLang="en-US" dirty="0"/>
              <a:t>取得下一将被调度的进程的进程号</a:t>
            </a:r>
          </a:p>
          <a:p>
            <a:r>
              <a:rPr lang="zh-CN" altLang="en-US" dirty="0"/>
              <a:t>	</a:t>
            </a:r>
            <a:r>
              <a:rPr lang="en-US" altLang="zh-CN" dirty="0" err="1"/>
              <a:t>cmp</a:t>
            </a:r>
            <a:r>
              <a:rPr lang="en-US" altLang="zh-CN" dirty="0"/>
              <a:t> ax, MAXTASKS          ; </a:t>
            </a:r>
            <a:r>
              <a:rPr lang="zh-CN" altLang="en-US" dirty="0"/>
              <a:t>该进程号是否超过最大进程数	</a:t>
            </a:r>
          </a:p>
          <a:p>
            <a:r>
              <a:rPr lang="zh-CN" altLang="en-US" dirty="0"/>
              <a:t>	</a:t>
            </a:r>
            <a:r>
              <a:rPr lang="en-US" altLang="zh-CN" dirty="0" err="1"/>
              <a:t>jb</a:t>
            </a:r>
            <a:r>
              <a:rPr lang="en-US" altLang="zh-CN" dirty="0"/>
              <a:t> </a:t>
            </a:r>
            <a:r>
              <a:rPr lang="en-US" altLang="zh-CN" dirty="0" err="1"/>
              <a:t>move_on</a:t>
            </a:r>
            <a:r>
              <a:rPr lang="en-US" altLang="zh-CN" dirty="0"/>
              <a:t>                ; </a:t>
            </a:r>
            <a:r>
              <a:rPr lang="zh-CN" altLang="en-US" dirty="0"/>
              <a:t>若没超过</a:t>
            </a:r>
            <a:r>
              <a:rPr lang="en-US" altLang="zh-CN" dirty="0"/>
              <a:t>,</a:t>
            </a:r>
            <a:r>
              <a:rPr lang="zh-CN" altLang="en-US" dirty="0"/>
              <a:t>跳到 </a:t>
            </a:r>
            <a:r>
              <a:rPr lang="en-US" altLang="zh-CN" dirty="0" err="1"/>
              <a:t>move_on</a:t>
            </a:r>
            <a:r>
              <a:rPr lang="en-US" altLang="zh-CN" dirty="0"/>
              <a:t> </a:t>
            </a:r>
            <a:r>
              <a:rPr lang="zh-CN" altLang="en-US" dirty="0"/>
              <a:t>继续</a:t>
            </a:r>
          </a:p>
          <a:p>
            <a:r>
              <a:rPr lang="zh-CN" altLang="en-US" dirty="0"/>
              <a:t>	</a:t>
            </a:r>
            <a:r>
              <a:rPr lang="en-US" altLang="zh-CN" dirty="0" err="1"/>
              <a:t>xor</a:t>
            </a:r>
            <a:r>
              <a:rPr lang="en-US" altLang="zh-CN" dirty="0"/>
              <a:t> ax, ax	          ; </a:t>
            </a:r>
            <a:r>
              <a:rPr lang="zh-CN" altLang="en-US" dirty="0"/>
              <a:t>超过最大进程数</a:t>
            </a:r>
            <a:r>
              <a:rPr lang="en-US" altLang="zh-CN" dirty="0"/>
              <a:t>,</a:t>
            </a:r>
            <a:r>
              <a:rPr lang="zh-CN" altLang="en-US" dirty="0"/>
              <a:t>清</a:t>
            </a:r>
            <a:r>
              <a:rPr lang="en-US" altLang="zh-CN" dirty="0"/>
              <a:t>0,</a:t>
            </a:r>
            <a:r>
              <a:rPr lang="zh-CN" altLang="en-US" dirty="0"/>
              <a:t>从第一个进程开始调度</a:t>
            </a:r>
          </a:p>
          <a:p>
            <a:r>
              <a:rPr lang="en-US" altLang="zh-CN" dirty="0" err="1"/>
              <a:t>move_on</a:t>
            </a:r>
            <a:r>
              <a:rPr lang="en-US" altLang="zh-CN" dirty="0"/>
              <a:t>:</a:t>
            </a:r>
          </a:p>
          <a:p>
            <a:r>
              <a:rPr lang="en-US" altLang="zh-CN" dirty="0"/>
              <a:t>	mov [</a:t>
            </a:r>
            <a:r>
              <a:rPr lang="en-US" altLang="zh-CN" dirty="0" err="1"/>
              <a:t>current_task</a:t>
            </a:r>
            <a:r>
              <a:rPr lang="en-US" altLang="zh-CN" dirty="0"/>
              <a:t>], ax	  ; </a:t>
            </a:r>
            <a:r>
              <a:rPr lang="zh-CN" altLang="en-US" dirty="0"/>
              <a:t>将更改后进程号的送入</a:t>
            </a:r>
            <a:r>
              <a:rPr lang="en-US" altLang="zh-CN" dirty="0" err="1"/>
              <a:t>current_task</a:t>
            </a:r>
            <a:r>
              <a:rPr lang="zh-CN" altLang="en-US" dirty="0"/>
              <a:t>单元保存</a:t>
            </a:r>
          </a:p>
          <a:p>
            <a:r>
              <a:rPr lang="zh-CN" altLang="en-US" dirty="0"/>
              <a:t>   	</a:t>
            </a:r>
            <a:r>
              <a:rPr lang="en-US" altLang="zh-CN" dirty="0"/>
              <a:t>;</a:t>
            </a:r>
            <a:r>
              <a:rPr lang="zh-CN" altLang="en-US" dirty="0"/>
              <a:t>按公式 进程堆栈指针的存放地址</a:t>
            </a:r>
            <a:r>
              <a:rPr lang="en-US" altLang="zh-CN" dirty="0"/>
              <a:t>=sptable+2*</a:t>
            </a:r>
            <a:r>
              <a:rPr lang="zh-CN" altLang="en-US" dirty="0"/>
              <a:t>进程号 取得进程堆栈指针</a:t>
            </a:r>
          </a:p>
          <a:p>
            <a:r>
              <a:rPr lang="zh-CN" altLang="en-US" dirty="0"/>
              <a:t>   	</a:t>
            </a:r>
            <a:r>
              <a:rPr lang="en-US" altLang="zh-CN" dirty="0"/>
              <a:t>mov bx, ax</a:t>
            </a:r>
          </a:p>
          <a:p>
            <a:r>
              <a:rPr lang="en-US" altLang="zh-CN" dirty="0"/>
              <a:t>    	</a:t>
            </a:r>
            <a:r>
              <a:rPr lang="en-US" altLang="zh-CN" dirty="0" err="1"/>
              <a:t>shl</a:t>
            </a:r>
            <a:r>
              <a:rPr lang="en-US" altLang="zh-CN" dirty="0"/>
              <a:t> bx, 1    	</a:t>
            </a:r>
          </a:p>
          <a:p>
            <a:r>
              <a:rPr lang="en-US" altLang="zh-CN" dirty="0"/>
              <a:t>  	lea </a:t>
            </a:r>
            <a:r>
              <a:rPr lang="en-US" altLang="zh-CN" dirty="0" err="1"/>
              <a:t>si</a:t>
            </a:r>
            <a:r>
              <a:rPr lang="en-US" altLang="zh-CN" dirty="0"/>
              <a:t>, [</a:t>
            </a:r>
            <a:r>
              <a:rPr lang="en-US" altLang="zh-CN" dirty="0" err="1"/>
              <a:t>sptable</a:t>
            </a:r>
            <a:r>
              <a:rPr lang="en-US" altLang="zh-CN" dirty="0"/>
              <a:t>]</a:t>
            </a:r>
          </a:p>
          <a:p>
            <a:r>
              <a:rPr lang="en-US" altLang="zh-CN" dirty="0"/>
              <a:t>  	mov </a:t>
            </a:r>
            <a:r>
              <a:rPr lang="en-US" altLang="zh-CN" dirty="0" err="1"/>
              <a:t>sp</a:t>
            </a:r>
            <a:r>
              <a:rPr lang="en-US" altLang="zh-CN" dirty="0"/>
              <a:t>, [</a:t>
            </a:r>
            <a:r>
              <a:rPr lang="en-US" altLang="zh-CN" dirty="0" err="1"/>
              <a:t>ds:si</a:t>
            </a:r>
            <a:r>
              <a:rPr lang="en-US" altLang="zh-CN" dirty="0"/>
              <a:t> + bx]      ; </a:t>
            </a:r>
            <a:r>
              <a:rPr lang="zh-CN" altLang="en-US" dirty="0"/>
              <a:t>将进程堆栈指针送到</a:t>
            </a:r>
            <a:r>
              <a:rPr lang="en-US" altLang="zh-CN" dirty="0"/>
              <a:t>SP,</a:t>
            </a:r>
            <a:r>
              <a:rPr lang="zh-CN" altLang="en-US" dirty="0"/>
              <a:t>切换到进程的堆栈空间 </a:t>
            </a:r>
          </a:p>
          <a:p>
            <a:r>
              <a:rPr lang="zh-CN" altLang="en-US" dirty="0"/>
              <a:t> 	</a:t>
            </a:r>
            <a:r>
              <a:rPr lang="en-US" altLang="zh-CN" dirty="0"/>
              <a:t>pop ds</a:t>
            </a:r>
          </a:p>
          <a:p>
            <a:r>
              <a:rPr lang="en-US" altLang="zh-CN" dirty="0"/>
              <a:t> 	pop es</a:t>
            </a:r>
          </a:p>
          <a:p>
            <a:r>
              <a:rPr lang="en-US" altLang="zh-CN" dirty="0"/>
              <a:t>        </a:t>
            </a:r>
            <a:r>
              <a:rPr lang="en-US" altLang="zh-CN" dirty="0" err="1"/>
              <a:t>popa</a:t>
            </a:r>
            <a:r>
              <a:rPr lang="en-US" altLang="zh-CN" dirty="0"/>
              <a:t>                     ; </a:t>
            </a:r>
            <a:r>
              <a:rPr lang="zh-CN" altLang="en-US" dirty="0"/>
              <a:t>进程的堆栈空间从恢复上次进程被中断时</a:t>
            </a:r>
          </a:p>
          <a:p>
            <a:r>
              <a:rPr lang="zh-CN" altLang="en-US" dirty="0"/>
              <a:t>                                 </a:t>
            </a:r>
            <a:r>
              <a:rPr lang="en-US" altLang="zh-CN" dirty="0"/>
              <a:t>; </a:t>
            </a:r>
            <a:r>
              <a:rPr lang="zh-CN" altLang="en-US" dirty="0"/>
              <a:t>所有被保存的</a:t>
            </a:r>
            <a:r>
              <a:rPr lang="en-US" altLang="zh-CN" dirty="0"/>
              <a:t>CPU</a:t>
            </a:r>
            <a:r>
              <a:rPr lang="zh-CN" altLang="en-US" dirty="0"/>
              <a:t>寄存器</a:t>
            </a:r>
          </a:p>
          <a:p>
            <a:r>
              <a:rPr lang="zh-CN" altLang="en-US" dirty="0"/>
              <a:t> 	</a:t>
            </a:r>
            <a:r>
              <a:rPr lang="en-US" altLang="zh-CN" dirty="0" err="1"/>
              <a:t>iret</a:t>
            </a:r>
            <a:r>
              <a:rPr lang="en-US" altLang="zh-CN" dirty="0"/>
              <a:t>                     ; </a:t>
            </a:r>
            <a:r>
              <a:rPr lang="zh-CN" altLang="en-US" dirty="0"/>
              <a:t>激活被调度进程运行</a:t>
            </a:r>
          </a:p>
          <a:p>
            <a:r>
              <a:rPr lang="en-US" altLang="zh-CN" dirty="0"/>
              <a:t>;;;;;;;;;;;;;;;;;;;;;;;;;;;;;;;;;;;;;;;;;;;;;;;;;;;;;;;;;</a:t>
            </a:r>
          </a:p>
          <a:p>
            <a:r>
              <a:rPr lang="en-US" altLang="zh-CN" dirty="0"/>
              <a:t>;</a:t>
            </a:r>
            <a:r>
              <a:rPr lang="zh-CN" altLang="en-US" dirty="0"/>
              <a:t>键盘中断子程序</a:t>
            </a:r>
            <a:r>
              <a:rPr lang="en-US" altLang="zh-CN" dirty="0" err="1"/>
              <a:t>keybd</a:t>
            </a:r>
            <a:endParaRPr lang="en-US" altLang="zh-CN" dirty="0"/>
          </a:p>
          <a:p>
            <a:r>
              <a:rPr lang="en-US" altLang="zh-CN" dirty="0"/>
              <a:t>;</a:t>
            </a:r>
            <a:r>
              <a:rPr lang="zh-CN" altLang="en-US" dirty="0"/>
              <a:t>功能：读入键盘扫描码</a:t>
            </a:r>
            <a:r>
              <a:rPr lang="en-US" altLang="zh-CN" dirty="0"/>
              <a:t>,</a:t>
            </a:r>
            <a:r>
              <a:rPr lang="zh-CN" altLang="en-US" dirty="0"/>
              <a:t>转换为</a:t>
            </a:r>
            <a:r>
              <a:rPr lang="en-US" altLang="zh-CN" dirty="0"/>
              <a:t>ASCII</a:t>
            </a:r>
            <a:r>
              <a:rPr lang="zh-CN" altLang="en-US" dirty="0"/>
              <a:t>码后在显示器上输出</a:t>
            </a:r>
          </a:p>
          <a:p>
            <a:r>
              <a:rPr lang="en-US" altLang="zh-CN" dirty="0"/>
              <a:t>;;;;;;;;;;;;;;;;;;;;;;;;;;;;;;;;;;;;;;;;;;;;;;;;;;;;;;;;;</a:t>
            </a:r>
          </a:p>
          <a:p>
            <a:r>
              <a:rPr lang="en-US" altLang="zh-CN" dirty="0" err="1"/>
              <a:t>keybd</a:t>
            </a:r>
            <a:r>
              <a:rPr lang="en-US" altLang="zh-CN" dirty="0"/>
              <a:t>:</a:t>
            </a:r>
          </a:p>
          <a:p>
            <a:r>
              <a:rPr lang="en-US" altLang="zh-CN" dirty="0"/>
              <a:t>        </a:t>
            </a:r>
            <a:r>
              <a:rPr lang="en-US" altLang="zh-CN" dirty="0" err="1"/>
              <a:t>sti</a:t>
            </a:r>
            <a:endParaRPr lang="en-US" altLang="zh-CN" dirty="0"/>
          </a:p>
          <a:p>
            <a:r>
              <a:rPr lang="en-US" altLang="zh-CN" dirty="0"/>
              <a:t>	push ax</a:t>
            </a:r>
          </a:p>
          <a:p>
            <a:r>
              <a:rPr lang="en-US" altLang="zh-CN" dirty="0"/>
              <a:t>	push bx</a:t>
            </a:r>
          </a:p>
          <a:p>
            <a:r>
              <a:rPr lang="en-US" altLang="zh-CN" dirty="0"/>
              <a:t>	push cx</a:t>
            </a:r>
          </a:p>
          <a:p>
            <a:r>
              <a:rPr lang="en-US" altLang="zh-CN" dirty="0"/>
              <a:t>	push di</a:t>
            </a:r>
          </a:p>
          <a:p>
            <a:r>
              <a:rPr lang="en-US" altLang="zh-CN" dirty="0"/>
              <a:t>	push es</a:t>
            </a:r>
          </a:p>
          <a:p>
            <a:r>
              <a:rPr lang="en-US" altLang="zh-CN" dirty="0"/>
              <a:t>	mov ax,0</a:t>
            </a:r>
          </a:p>
          <a:p>
            <a:r>
              <a:rPr lang="en-US" altLang="zh-CN" dirty="0"/>
              <a:t>	in al,60h           ; </a:t>
            </a:r>
            <a:r>
              <a:rPr lang="zh-CN" altLang="en-US" dirty="0"/>
              <a:t>读入键盘扫描码</a:t>
            </a:r>
          </a:p>
          <a:p>
            <a:r>
              <a:rPr lang="zh-CN" altLang="en-US" dirty="0"/>
              <a:t>	</a:t>
            </a:r>
            <a:r>
              <a:rPr lang="en-US" altLang="zh-CN" dirty="0" err="1"/>
              <a:t>cmp</a:t>
            </a:r>
            <a:r>
              <a:rPr lang="en-US" altLang="zh-CN" dirty="0"/>
              <a:t> al,80h          ; </a:t>
            </a:r>
            <a:r>
              <a:rPr lang="zh-CN" altLang="en-US" dirty="0"/>
              <a:t>是按键压入码还是释放码？</a:t>
            </a:r>
          </a:p>
          <a:p>
            <a:r>
              <a:rPr lang="zh-CN" altLang="en-US" dirty="0"/>
              <a:t>	</a:t>
            </a:r>
            <a:r>
              <a:rPr lang="en-US" altLang="zh-CN" dirty="0" err="1"/>
              <a:t>jb</a:t>
            </a:r>
            <a:r>
              <a:rPr lang="en-US" altLang="zh-CN" dirty="0"/>
              <a:t> .l1              ; </a:t>
            </a:r>
            <a:r>
              <a:rPr lang="zh-CN" altLang="en-US" dirty="0"/>
              <a:t>是按键压入码则转 </a:t>
            </a:r>
            <a:r>
              <a:rPr lang="en-US" altLang="zh-CN" dirty="0"/>
              <a:t>.l1</a:t>
            </a:r>
            <a:r>
              <a:rPr lang="zh-CN" altLang="en-US" dirty="0"/>
              <a:t>处理</a:t>
            </a:r>
          </a:p>
          <a:p>
            <a:r>
              <a:rPr lang="zh-CN" altLang="en-US" dirty="0"/>
              <a:t>	</a:t>
            </a:r>
            <a:r>
              <a:rPr lang="en-US" altLang="zh-CN" dirty="0" err="1"/>
              <a:t>jmp</a:t>
            </a:r>
            <a:r>
              <a:rPr lang="en-US" altLang="zh-CN" dirty="0"/>
              <a:t> .l2             ; </a:t>
            </a:r>
            <a:r>
              <a:rPr lang="zh-CN" altLang="en-US" dirty="0"/>
              <a:t>否则结束中断</a:t>
            </a:r>
          </a:p>
          <a:p>
            <a:r>
              <a:rPr lang="en-US" altLang="zh-CN" dirty="0"/>
              <a:t>.l1: </a:t>
            </a:r>
          </a:p>
          <a:p>
            <a:r>
              <a:rPr lang="en-US" altLang="zh-CN" dirty="0"/>
              <a:t>	mov ah,0</a:t>
            </a:r>
          </a:p>
          <a:p>
            <a:r>
              <a:rPr lang="en-US" altLang="zh-CN" dirty="0"/>
              <a:t>	mov </a:t>
            </a:r>
            <a:r>
              <a:rPr lang="en-US" altLang="zh-CN" dirty="0" err="1"/>
              <a:t>si,ax</a:t>
            </a:r>
            <a:endParaRPr lang="en-US" altLang="zh-CN" dirty="0"/>
          </a:p>
          <a:p>
            <a:r>
              <a:rPr lang="en-US" altLang="zh-CN" dirty="0"/>
              <a:t>	mov al,[</a:t>
            </a:r>
            <a:r>
              <a:rPr lang="en-US" altLang="zh-CN" dirty="0" err="1"/>
              <a:t>si+asctab</a:t>
            </a:r>
            <a:r>
              <a:rPr lang="en-US" altLang="zh-CN" dirty="0"/>
              <a:t>]  ; </a:t>
            </a:r>
            <a:r>
              <a:rPr lang="zh-CN" altLang="en-US" dirty="0"/>
              <a:t>查表</a:t>
            </a:r>
            <a:r>
              <a:rPr lang="en-US" altLang="zh-CN" dirty="0"/>
              <a:t>,</a:t>
            </a:r>
            <a:r>
              <a:rPr lang="zh-CN" altLang="en-US" dirty="0"/>
              <a:t>转换为</a:t>
            </a:r>
            <a:r>
              <a:rPr lang="en-US" altLang="zh-CN" dirty="0"/>
              <a:t>ASCII</a:t>
            </a:r>
            <a:r>
              <a:rPr lang="zh-CN" altLang="en-US" dirty="0"/>
              <a:t>码</a:t>
            </a:r>
          </a:p>
          <a:p>
            <a:r>
              <a:rPr lang="zh-CN" altLang="en-US" dirty="0"/>
              <a:t>	</a:t>
            </a:r>
            <a:r>
              <a:rPr lang="en-US" altLang="zh-CN" dirty="0"/>
              <a:t>mov ah,0eh</a:t>
            </a:r>
          </a:p>
          <a:p>
            <a:r>
              <a:rPr lang="en-US" altLang="zh-CN" dirty="0"/>
              <a:t>	int 10h             ; </a:t>
            </a:r>
            <a:r>
              <a:rPr lang="zh-CN" altLang="en-US" dirty="0"/>
              <a:t>在显示器上输出转换后的</a:t>
            </a:r>
            <a:r>
              <a:rPr lang="en-US" altLang="zh-CN" dirty="0"/>
              <a:t>ASCII</a:t>
            </a:r>
            <a:r>
              <a:rPr lang="zh-CN" altLang="en-US" dirty="0"/>
              <a:t>码</a:t>
            </a:r>
          </a:p>
          <a:p>
            <a:r>
              <a:rPr lang="zh-CN" altLang="en-US" dirty="0"/>
              <a:t>	</a:t>
            </a:r>
            <a:r>
              <a:rPr lang="en-US" altLang="zh-CN" dirty="0" err="1"/>
              <a:t>cmp</a:t>
            </a:r>
            <a:r>
              <a:rPr lang="en-US" altLang="zh-CN" dirty="0"/>
              <a:t> al,0dh          ; </a:t>
            </a:r>
            <a:r>
              <a:rPr lang="zh-CN" altLang="en-US" dirty="0"/>
              <a:t>是否为回车键？</a:t>
            </a:r>
          </a:p>
          <a:p>
            <a:r>
              <a:rPr lang="zh-CN" altLang="en-US" dirty="0"/>
              <a:t>	</a:t>
            </a:r>
            <a:r>
              <a:rPr lang="en-US" altLang="zh-CN" dirty="0" err="1"/>
              <a:t>jnz</a:t>
            </a:r>
            <a:r>
              <a:rPr lang="en-US" altLang="zh-CN" dirty="0"/>
              <a:t> .l2             ; </a:t>
            </a:r>
            <a:r>
              <a:rPr lang="zh-CN" altLang="en-US" dirty="0"/>
              <a:t>否</a:t>
            </a:r>
            <a:r>
              <a:rPr lang="en-US" altLang="zh-CN" dirty="0"/>
              <a:t>,</a:t>
            </a:r>
            <a:r>
              <a:rPr lang="zh-CN" altLang="en-US" dirty="0"/>
              <a:t>则结束中断</a:t>
            </a:r>
          </a:p>
          <a:p>
            <a:r>
              <a:rPr lang="zh-CN" altLang="en-US" dirty="0"/>
              <a:t>	</a:t>
            </a:r>
            <a:r>
              <a:rPr lang="en-US" altLang="zh-CN" dirty="0"/>
              <a:t>mov ax,0e0ah</a:t>
            </a:r>
          </a:p>
          <a:p>
            <a:r>
              <a:rPr lang="en-US" altLang="zh-CN" dirty="0"/>
              <a:t>	mov bh,07h</a:t>
            </a:r>
          </a:p>
          <a:p>
            <a:r>
              <a:rPr lang="en-US" altLang="zh-CN" dirty="0"/>
              <a:t>	int 10h             ; </a:t>
            </a:r>
            <a:r>
              <a:rPr lang="zh-CN" altLang="en-US" dirty="0"/>
              <a:t>是回车键</a:t>
            </a:r>
            <a:r>
              <a:rPr lang="en-US" altLang="zh-CN" dirty="0"/>
              <a:t>,</a:t>
            </a:r>
            <a:r>
              <a:rPr lang="zh-CN" altLang="en-US" dirty="0"/>
              <a:t>则产生换行动作。</a:t>
            </a:r>
          </a:p>
          <a:p>
            <a:r>
              <a:rPr lang="zh-CN" altLang="en-US" dirty="0"/>
              <a:t>	</a:t>
            </a:r>
            <a:r>
              <a:rPr lang="en-US" altLang="zh-CN" dirty="0"/>
              <a:t>in al,61h</a:t>
            </a:r>
          </a:p>
          <a:p>
            <a:r>
              <a:rPr lang="en-US" altLang="zh-CN" dirty="0"/>
              <a:t>.l2</a:t>
            </a:r>
          </a:p>
          <a:p>
            <a:r>
              <a:rPr lang="en-US" altLang="zh-CN" dirty="0"/>
              <a:t>	or al,80h</a:t>
            </a:r>
          </a:p>
          <a:p>
            <a:r>
              <a:rPr lang="en-US" altLang="zh-CN" dirty="0"/>
              <a:t>	out 61h,al</a:t>
            </a:r>
          </a:p>
          <a:p>
            <a:r>
              <a:rPr lang="en-US" altLang="zh-CN" dirty="0"/>
              <a:t>	and al,0x7f</a:t>
            </a:r>
          </a:p>
          <a:p>
            <a:r>
              <a:rPr lang="en-US" altLang="zh-CN" dirty="0"/>
              <a:t>	out 61h,al         ; </a:t>
            </a:r>
            <a:r>
              <a:rPr lang="zh-CN" altLang="en-US" dirty="0"/>
              <a:t>给键盘内的单片机发复位信号</a:t>
            </a:r>
          </a:p>
          <a:p>
            <a:r>
              <a:rPr lang="zh-CN" altLang="en-US" dirty="0"/>
              <a:t>	</a:t>
            </a:r>
            <a:r>
              <a:rPr lang="en-US" altLang="zh-CN" dirty="0"/>
              <a:t>pop es</a:t>
            </a:r>
          </a:p>
          <a:p>
            <a:r>
              <a:rPr lang="en-US" altLang="zh-CN" dirty="0"/>
              <a:t>	pop di</a:t>
            </a:r>
          </a:p>
          <a:p>
            <a:r>
              <a:rPr lang="en-US" altLang="zh-CN" dirty="0"/>
              <a:t>	pop cx</a:t>
            </a:r>
          </a:p>
          <a:p>
            <a:r>
              <a:rPr lang="en-US" altLang="zh-CN" dirty="0"/>
              <a:t>	pop bx</a:t>
            </a:r>
          </a:p>
          <a:p>
            <a:r>
              <a:rPr lang="en-US" altLang="zh-CN" dirty="0"/>
              <a:t>	pop ax</a:t>
            </a:r>
          </a:p>
          <a:p>
            <a:r>
              <a:rPr lang="en-US" altLang="zh-CN" dirty="0"/>
              <a:t>	mov al,20h</a:t>
            </a:r>
          </a:p>
          <a:p>
            <a:r>
              <a:rPr lang="en-US" altLang="zh-CN" dirty="0"/>
              <a:t>	out 20h,al         ; </a:t>
            </a:r>
            <a:r>
              <a:rPr lang="zh-CN" altLang="en-US" dirty="0"/>
              <a:t>给中断控制器</a:t>
            </a:r>
            <a:r>
              <a:rPr lang="en-US" altLang="zh-CN" dirty="0"/>
              <a:t>8259</a:t>
            </a:r>
            <a:r>
              <a:rPr lang="zh-CN" altLang="en-US" dirty="0"/>
              <a:t>送</a:t>
            </a:r>
            <a:r>
              <a:rPr lang="en-US" altLang="zh-CN" dirty="0"/>
              <a:t>EOI</a:t>
            </a:r>
            <a:r>
              <a:rPr lang="zh-CN" altLang="en-US" dirty="0"/>
              <a:t>信号</a:t>
            </a:r>
          </a:p>
          <a:p>
            <a:r>
              <a:rPr lang="zh-CN" altLang="en-US" dirty="0"/>
              <a:t>	</a:t>
            </a:r>
            <a:r>
              <a:rPr lang="en-US" altLang="zh-CN" dirty="0" err="1"/>
              <a:t>iret</a:t>
            </a:r>
            <a:r>
              <a:rPr lang="en-US" altLang="zh-CN" dirty="0"/>
              <a:t>               ; </a:t>
            </a:r>
            <a:r>
              <a:rPr lang="zh-CN" altLang="en-US" dirty="0"/>
              <a:t>键盘中断结束</a:t>
            </a:r>
          </a:p>
          <a:p>
            <a:r>
              <a:rPr lang="en-US" altLang="zh-CN" dirty="0"/>
              <a:t>;;;;;;;;;;;;;;;;;;;;;;;;;;;;;;;;;;;;;;;;;;;;;;;;;;;;;;;;;</a:t>
            </a:r>
          </a:p>
          <a:p>
            <a:r>
              <a:rPr lang="en-US" altLang="zh-CN" dirty="0"/>
              <a:t>;;printhex:16 </a:t>
            </a:r>
            <a:r>
              <a:rPr lang="zh-CN" altLang="en-US" dirty="0"/>
              <a:t>进制数显示子程序 </a:t>
            </a:r>
          </a:p>
          <a:p>
            <a:r>
              <a:rPr lang="en-US" altLang="zh-CN" dirty="0"/>
              <a:t>;; </a:t>
            </a:r>
            <a:r>
              <a:rPr lang="zh-CN" altLang="en-US" dirty="0"/>
              <a:t>参数</a:t>
            </a:r>
            <a:r>
              <a:rPr lang="en-US" altLang="zh-CN" dirty="0"/>
              <a:t>:   </a:t>
            </a:r>
            <a:r>
              <a:rPr lang="zh-CN" altLang="en-US" dirty="0"/>
              <a:t>参数</a:t>
            </a:r>
            <a:r>
              <a:rPr lang="en-US" altLang="zh-CN" dirty="0"/>
              <a:t>1=</a:t>
            </a:r>
            <a:r>
              <a:rPr lang="zh-CN" altLang="en-US" dirty="0"/>
              <a:t>显示行坐标</a:t>
            </a:r>
          </a:p>
          <a:p>
            <a:r>
              <a:rPr lang="en-US" altLang="zh-CN" dirty="0"/>
              <a:t>;;         </a:t>
            </a:r>
            <a:r>
              <a:rPr lang="zh-CN" altLang="en-US" dirty="0"/>
              <a:t>参数</a:t>
            </a:r>
            <a:r>
              <a:rPr lang="en-US" altLang="zh-CN" dirty="0"/>
              <a:t>2=</a:t>
            </a:r>
            <a:r>
              <a:rPr lang="zh-CN" altLang="en-US" dirty="0"/>
              <a:t>显示列坐标</a:t>
            </a:r>
          </a:p>
          <a:p>
            <a:r>
              <a:rPr lang="en-US" altLang="zh-CN" dirty="0"/>
              <a:t>;;         </a:t>
            </a:r>
            <a:r>
              <a:rPr lang="zh-CN" altLang="en-US" dirty="0"/>
              <a:t>参数</a:t>
            </a:r>
            <a:r>
              <a:rPr lang="en-US" altLang="zh-CN" dirty="0"/>
              <a:t>3=</a:t>
            </a:r>
            <a:r>
              <a:rPr lang="zh-CN" altLang="en-US" dirty="0"/>
              <a:t>显示的一个字数值</a:t>
            </a:r>
          </a:p>
          <a:p>
            <a:r>
              <a:rPr lang="en-US" altLang="zh-CN" dirty="0"/>
              <a:t>;;         </a:t>
            </a:r>
            <a:r>
              <a:rPr lang="zh-CN" altLang="en-US" dirty="0"/>
              <a:t>参数通过堆栈进行传递</a:t>
            </a:r>
          </a:p>
          <a:p>
            <a:r>
              <a:rPr lang="en-US" altLang="zh-CN" dirty="0"/>
              <a:t>;;;;;;;;;;;;;;;;;;;;;;;;;;;;;;;;;;;;;;;;;;;;;;;;;;;;;;;;;</a:t>
            </a:r>
          </a:p>
          <a:p>
            <a:r>
              <a:rPr lang="en-US" altLang="zh-CN" dirty="0" err="1"/>
              <a:t>printhex</a:t>
            </a:r>
            <a:r>
              <a:rPr lang="en-US" altLang="zh-CN" dirty="0"/>
              <a:t>:</a:t>
            </a:r>
          </a:p>
          <a:p>
            <a:r>
              <a:rPr lang="en-US" altLang="zh-CN" dirty="0"/>
              <a:t>     	push bp</a:t>
            </a:r>
          </a:p>
          <a:p>
            <a:r>
              <a:rPr lang="en-US" altLang="zh-CN" dirty="0"/>
              <a:t>     	mov </a:t>
            </a:r>
            <a:r>
              <a:rPr lang="en-US" altLang="zh-CN" dirty="0" err="1"/>
              <a:t>bp,sp</a:t>
            </a:r>
            <a:endParaRPr lang="en-US" altLang="zh-CN" dirty="0"/>
          </a:p>
          <a:p>
            <a:r>
              <a:rPr lang="en-US" altLang="zh-CN" dirty="0"/>
              <a:t>	push ax</a:t>
            </a:r>
          </a:p>
          <a:p>
            <a:r>
              <a:rPr lang="en-US" altLang="zh-CN" dirty="0"/>
              <a:t>	push bx</a:t>
            </a:r>
          </a:p>
          <a:p>
            <a:r>
              <a:rPr lang="en-US" altLang="zh-CN" dirty="0"/>
              <a:t>	push cx</a:t>
            </a:r>
          </a:p>
          <a:p>
            <a:r>
              <a:rPr lang="en-US" altLang="zh-CN" dirty="0"/>
              <a:t>	push dx</a:t>
            </a:r>
          </a:p>
          <a:p>
            <a:r>
              <a:rPr lang="en-US" altLang="zh-CN" dirty="0"/>
              <a:t>     	push di</a:t>
            </a:r>
          </a:p>
          <a:p>
            <a:r>
              <a:rPr lang="en-US" altLang="zh-CN" dirty="0"/>
              <a:t>     	push es                 ;</a:t>
            </a:r>
            <a:r>
              <a:rPr lang="zh-CN" altLang="en-US" dirty="0"/>
              <a:t>保存现场</a:t>
            </a:r>
          </a:p>
          <a:p>
            <a:r>
              <a:rPr lang="zh-CN" altLang="en-US" dirty="0"/>
              <a:t>     	</a:t>
            </a:r>
            <a:r>
              <a:rPr lang="en-US" altLang="zh-CN" dirty="0"/>
              <a:t>mov </a:t>
            </a:r>
            <a:r>
              <a:rPr lang="en-US" altLang="zh-CN" dirty="0" err="1"/>
              <a:t>ax,VIDEORAM</a:t>
            </a:r>
            <a:endParaRPr lang="en-US" altLang="zh-CN" dirty="0"/>
          </a:p>
          <a:p>
            <a:r>
              <a:rPr lang="en-US" altLang="zh-CN" dirty="0"/>
              <a:t>     	mov </a:t>
            </a:r>
            <a:r>
              <a:rPr lang="en-US" altLang="zh-CN" dirty="0" err="1"/>
              <a:t>es,ax</a:t>
            </a:r>
            <a:r>
              <a:rPr lang="en-US" altLang="zh-CN" dirty="0"/>
              <a:t>               ;</a:t>
            </a:r>
            <a:r>
              <a:rPr lang="zh-CN" altLang="en-US" dirty="0"/>
              <a:t>显示缓存段地址 </a:t>
            </a:r>
            <a:r>
              <a:rPr lang="en-US" altLang="zh-CN" dirty="0"/>
              <a:t>0xb800 -&gt; es</a:t>
            </a:r>
          </a:p>
          <a:p>
            <a:r>
              <a:rPr lang="en-US" altLang="zh-CN" dirty="0"/>
              <a:t>	;</a:t>
            </a:r>
            <a:r>
              <a:rPr lang="zh-CN" altLang="en-US" dirty="0"/>
              <a:t>按公式 （行号*</a:t>
            </a:r>
            <a:r>
              <a:rPr lang="en-US" altLang="zh-CN" dirty="0"/>
              <a:t>80+</a:t>
            </a:r>
            <a:r>
              <a:rPr lang="zh-CN" altLang="en-US" dirty="0"/>
              <a:t>列号）*</a:t>
            </a:r>
            <a:r>
              <a:rPr lang="en-US" altLang="zh-CN" dirty="0"/>
              <a:t>2 </a:t>
            </a:r>
            <a:r>
              <a:rPr lang="zh-CN" altLang="en-US" dirty="0"/>
              <a:t>将行列值转换为显示缓存的绝对地址</a:t>
            </a:r>
          </a:p>
          <a:p>
            <a:r>
              <a:rPr lang="zh-CN" altLang="en-US" dirty="0"/>
              <a:t>     	</a:t>
            </a:r>
            <a:r>
              <a:rPr lang="en-US" altLang="zh-CN" dirty="0" err="1"/>
              <a:t>xor</a:t>
            </a:r>
            <a:r>
              <a:rPr lang="en-US" altLang="zh-CN" dirty="0"/>
              <a:t> ax, ax</a:t>
            </a:r>
          </a:p>
          <a:p>
            <a:r>
              <a:rPr lang="en-US" altLang="zh-CN" dirty="0"/>
              <a:t>	mov ax, word [bp+8]   ; </a:t>
            </a:r>
            <a:r>
              <a:rPr lang="zh-CN" altLang="en-US" dirty="0"/>
              <a:t>从堆栈中取得行号</a:t>
            </a:r>
          </a:p>
          <a:p>
            <a:r>
              <a:rPr lang="zh-CN" altLang="en-US" dirty="0"/>
              <a:t>     	</a:t>
            </a:r>
            <a:r>
              <a:rPr lang="en-US" altLang="zh-CN" dirty="0" err="1"/>
              <a:t>xor</a:t>
            </a:r>
            <a:r>
              <a:rPr lang="en-US" altLang="zh-CN" dirty="0"/>
              <a:t> </a:t>
            </a:r>
            <a:r>
              <a:rPr lang="en-US" altLang="zh-CN" dirty="0" err="1"/>
              <a:t>cx,cx</a:t>
            </a:r>
            <a:endParaRPr lang="en-US" altLang="zh-CN" dirty="0"/>
          </a:p>
          <a:p>
            <a:r>
              <a:rPr lang="en-US" altLang="zh-CN" dirty="0"/>
              <a:t>     	mov cl,80</a:t>
            </a:r>
          </a:p>
          <a:p>
            <a:r>
              <a:rPr lang="en-US" altLang="zh-CN" dirty="0"/>
              <a:t>     	</a:t>
            </a:r>
            <a:r>
              <a:rPr lang="en-US" altLang="zh-CN" dirty="0" err="1"/>
              <a:t>mul</a:t>
            </a:r>
            <a:r>
              <a:rPr lang="en-US" altLang="zh-CN" dirty="0"/>
              <a:t> cl                  ;</a:t>
            </a:r>
            <a:r>
              <a:rPr lang="zh-CN" altLang="en-US" dirty="0"/>
              <a:t>行号*</a:t>
            </a:r>
            <a:r>
              <a:rPr lang="en-US" altLang="zh-CN" dirty="0"/>
              <a:t>80 -&gt; ax</a:t>
            </a:r>
          </a:p>
          <a:p>
            <a:r>
              <a:rPr lang="en-US" altLang="zh-CN" dirty="0"/>
              <a:t>     	add ax,[bp+6]         ;</a:t>
            </a:r>
            <a:r>
              <a:rPr lang="zh-CN" altLang="en-US" dirty="0"/>
              <a:t>从堆栈中取得列号</a:t>
            </a:r>
            <a:r>
              <a:rPr lang="en-US" altLang="zh-CN" dirty="0"/>
              <a:t>,</a:t>
            </a:r>
            <a:r>
              <a:rPr lang="zh-CN" altLang="en-US" dirty="0"/>
              <a:t>将列号</a:t>
            </a:r>
            <a:r>
              <a:rPr lang="en-US" altLang="zh-CN" dirty="0"/>
              <a:t>+</a:t>
            </a:r>
            <a:r>
              <a:rPr lang="zh-CN" altLang="en-US" dirty="0"/>
              <a:t>行号*</a:t>
            </a:r>
            <a:r>
              <a:rPr lang="en-US" altLang="zh-CN" dirty="0"/>
              <a:t>80 -&gt; ax</a:t>
            </a:r>
          </a:p>
          <a:p>
            <a:r>
              <a:rPr lang="en-US" altLang="zh-CN" dirty="0"/>
              <a:t>     	add </a:t>
            </a:r>
            <a:r>
              <a:rPr lang="en-US" altLang="zh-CN" dirty="0" err="1"/>
              <a:t>ax,ax</a:t>
            </a:r>
            <a:r>
              <a:rPr lang="en-US" altLang="zh-CN" dirty="0"/>
              <a:t>              ;</a:t>
            </a:r>
            <a:r>
              <a:rPr lang="zh-CN" altLang="en-US" dirty="0"/>
              <a:t>（行号*</a:t>
            </a:r>
            <a:r>
              <a:rPr lang="en-US" altLang="zh-CN" dirty="0"/>
              <a:t>80+</a:t>
            </a:r>
            <a:r>
              <a:rPr lang="zh-CN" altLang="en-US" dirty="0"/>
              <a:t>列号）*</a:t>
            </a:r>
            <a:r>
              <a:rPr lang="en-US" altLang="zh-CN" dirty="0"/>
              <a:t>2</a:t>
            </a:r>
          </a:p>
          <a:p>
            <a:r>
              <a:rPr lang="en-US" altLang="zh-CN" dirty="0"/>
              <a:t>     	sub ax,2               ;</a:t>
            </a:r>
            <a:r>
              <a:rPr lang="zh-CN" altLang="en-US" dirty="0"/>
              <a:t>显示缓存从</a:t>
            </a:r>
            <a:r>
              <a:rPr lang="en-US" altLang="zh-CN" dirty="0"/>
              <a:t>0</a:t>
            </a:r>
            <a:r>
              <a:rPr lang="zh-CN" altLang="en-US" dirty="0"/>
              <a:t>编址</a:t>
            </a:r>
            <a:r>
              <a:rPr lang="en-US" altLang="zh-CN" dirty="0"/>
              <a:t>,</a:t>
            </a:r>
            <a:r>
              <a:rPr lang="zh-CN" altLang="en-US" dirty="0"/>
              <a:t>调整为实际地址。</a:t>
            </a:r>
          </a:p>
          <a:p>
            <a:r>
              <a:rPr lang="zh-CN" altLang="en-US" dirty="0"/>
              <a:t>     	</a:t>
            </a:r>
            <a:r>
              <a:rPr lang="en-US" altLang="zh-CN" dirty="0"/>
              <a:t>mov di, ax             ;</a:t>
            </a:r>
            <a:r>
              <a:rPr lang="zh-CN" altLang="en-US" dirty="0"/>
              <a:t>实际地址送</a:t>
            </a:r>
            <a:r>
              <a:rPr lang="en-US" altLang="zh-CN" dirty="0"/>
              <a:t>di</a:t>
            </a:r>
            <a:r>
              <a:rPr lang="zh-CN" altLang="en-US" dirty="0"/>
              <a:t>保存</a:t>
            </a:r>
          </a:p>
          <a:p>
            <a:r>
              <a:rPr lang="zh-CN" altLang="en-US" dirty="0"/>
              <a:t>	</a:t>
            </a:r>
            <a:r>
              <a:rPr lang="en-US" altLang="zh-CN" dirty="0"/>
              <a:t>mov ax, word [ss:bp+4] ; </a:t>
            </a:r>
            <a:r>
              <a:rPr lang="zh-CN" altLang="en-US" dirty="0"/>
              <a:t>从堆栈中取得要输出的</a:t>
            </a:r>
            <a:r>
              <a:rPr lang="en-US" altLang="zh-CN" dirty="0"/>
              <a:t>16</a:t>
            </a:r>
            <a:r>
              <a:rPr lang="zh-CN" altLang="en-US" dirty="0"/>
              <a:t>位数据</a:t>
            </a:r>
          </a:p>
          <a:p>
            <a:r>
              <a:rPr lang="zh-CN" altLang="en-US" dirty="0"/>
              <a:t>	</a:t>
            </a:r>
            <a:r>
              <a:rPr lang="en-US" altLang="zh-CN" dirty="0"/>
              <a:t>;</a:t>
            </a:r>
            <a:r>
              <a:rPr lang="zh-CN" altLang="en-US" dirty="0"/>
              <a:t>将要输出的数据从低到高每</a:t>
            </a:r>
            <a:r>
              <a:rPr lang="en-US" altLang="zh-CN" dirty="0"/>
              <a:t>4</a:t>
            </a:r>
            <a:r>
              <a:rPr lang="zh-CN" altLang="en-US" dirty="0"/>
              <a:t>位一组转换为</a:t>
            </a:r>
            <a:r>
              <a:rPr lang="en-US" altLang="zh-CN" dirty="0"/>
              <a:t>16</a:t>
            </a:r>
            <a:r>
              <a:rPr lang="zh-CN" altLang="en-US" dirty="0"/>
              <a:t>进制数</a:t>
            </a:r>
            <a:r>
              <a:rPr lang="en-US" altLang="zh-CN" dirty="0"/>
              <a:t>,</a:t>
            </a:r>
            <a:r>
              <a:rPr lang="zh-CN" altLang="en-US" dirty="0"/>
              <a:t>转换规则为</a:t>
            </a:r>
          </a:p>
          <a:p>
            <a:r>
              <a:rPr lang="zh-CN" altLang="en-US" dirty="0"/>
              <a:t>	</a:t>
            </a:r>
            <a:r>
              <a:rPr lang="en-US" altLang="zh-CN" dirty="0"/>
              <a:t>;</a:t>
            </a:r>
            <a:r>
              <a:rPr lang="zh-CN" altLang="en-US" dirty="0"/>
              <a:t>若数值</a:t>
            </a:r>
            <a:r>
              <a:rPr lang="en-US" altLang="zh-CN" dirty="0"/>
              <a:t>&lt;=9,</a:t>
            </a:r>
            <a:r>
              <a:rPr lang="zh-CN" altLang="en-US" dirty="0"/>
              <a:t>则加</a:t>
            </a:r>
            <a:r>
              <a:rPr lang="en-US" altLang="zh-CN" dirty="0"/>
              <a:t>0x30,</a:t>
            </a:r>
            <a:r>
              <a:rPr lang="zh-CN" altLang="en-US" dirty="0"/>
              <a:t>否则加</a:t>
            </a:r>
            <a:r>
              <a:rPr lang="en-US" altLang="zh-CN" dirty="0"/>
              <a:t>0x37.</a:t>
            </a:r>
          </a:p>
          <a:p>
            <a:r>
              <a:rPr lang="en-US" altLang="zh-CN" dirty="0"/>
              <a:t>	;</a:t>
            </a:r>
            <a:r>
              <a:rPr lang="zh-CN" altLang="en-US" dirty="0"/>
              <a:t>写到指定的显存中输出</a:t>
            </a:r>
            <a:r>
              <a:rPr lang="en-US" altLang="zh-CN" dirty="0"/>
              <a:t>;</a:t>
            </a:r>
          </a:p>
          <a:p>
            <a:r>
              <a:rPr lang="en-US" altLang="zh-CN" dirty="0"/>
              <a:t>	mov cx, 0x08			</a:t>
            </a:r>
          </a:p>
          <a:p>
            <a:r>
              <a:rPr lang="en-US" altLang="zh-CN" dirty="0"/>
              <a:t>     	add </a:t>
            </a:r>
            <a:r>
              <a:rPr lang="en-US" altLang="zh-CN" dirty="0" err="1"/>
              <a:t>di,cx</a:t>
            </a:r>
            <a:endParaRPr lang="en-US" altLang="zh-CN" dirty="0"/>
          </a:p>
          <a:p>
            <a:r>
              <a:rPr lang="en-US" altLang="zh-CN" dirty="0"/>
              <a:t>     	std</a:t>
            </a:r>
          </a:p>
          <a:p>
            <a:r>
              <a:rPr lang="en-US" altLang="zh-CN" dirty="0"/>
              <a:t>.continue</a:t>
            </a:r>
          </a:p>
          <a:p>
            <a:r>
              <a:rPr lang="en-US" altLang="zh-CN" dirty="0"/>
              <a:t>	mov bx, ax</a:t>
            </a:r>
          </a:p>
          <a:p>
            <a:r>
              <a:rPr lang="en-US" altLang="zh-CN" dirty="0"/>
              <a:t>	and bl, 0x0F</a:t>
            </a:r>
          </a:p>
          <a:p>
            <a:r>
              <a:rPr lang="en-US" altLang="zh-CN" dirty="0"/>
              <a:t>	</a:t>
            </a:r>
            <a:r>
              <a:rPr lang="en-US" altLang="zh-CN" dirty="0" err="1"/>
              <a:t>cmp</a:t>
            </a:r>
            <a:r>
              <a:rPr lang="en-US" altLang="zh-CN" dirty="0"/>
              <a:t> bl, 0x9</a:t>
            </a:r>
          </a:p>
          <a:p>
            <a:r>
              <a:rPr lang="en-US" altLang="zh-CN" dirty="0"/>
              <a:t>	ja .hex</a:t>
            </a:r>
          </a:p>
          <a:p>
            <a:r>
              <a:rPr lang="en-US" altLang="zh-CN" dirty="0"/>
              <a:t>	add bl, 0x30</a:t>
            </a:r>
          </a:p>
          <a:p>
            <a:r>
              <a:rPr lang="en-US" altLang="zh-CN" dirty="0"/>
              <a:t>	</a:t>
            </a:r>
            <a:r>
              <a:rPr lang="en-US" altLang="zh-CN" dirty="0" err="1"/>
              <a:t>jmp</a:t>
            </a:r>
            <a:r>
              <a:rPr lang="en-US" altLang="zh-CN" dirty="0"/>
              <a:t> .print</a:t>
            </a:r>
          </a:p>
          <a:p>
            <a:r>
              <a:rPr lang="en-US" altLang="zh-CN" dirty="0"/>
              <a:t>.hex:</a:t>
            </a:r>
          </a:p>
          <a:p>
            <a:r>
              <a:rPr lang="en-US" altLang="zh-CN" dirty="0"/>
              <a:t>	add bl, 0x37</a:t>
            </a:r>
          </a:p>
          <a:p>
            <a:r>
              <a:rPr lang="en-US" altLang="zh-CN" dirty="0"/>
              <a:t>.print:	</a:t>
            </a:r>
          </a:p>
          <a:p>
            <a:r>
              <a:rPr lang="en-US" altLang="zh-CN" dirty="0"/>
              <a:t>     	push ax</a:t>
            </a:r>
          </a:p>
          <a:p>
            <a:r>
              <a:rPr lang="en-US" altLang="zh-CN" dirty="0"/>
              <a:t>     	mov </a:t>
            </a:r>
            <a:r>
              <a:rPr lang="en-US" altLang="zh-CN" dirty="0" err="1"/>
              <a:t>al,bl</a:t>
            </a:r>
            <a:endParaRPr lang="en-US" altLang="zh-CN" dirty="0"/>
          </a:p>
          <a:p>
            <a:r>
              <a:rPr lang="en-US" altLang="zh-CN" dirty="0"/>
              <a:t>     	mov ah,7 </a:t>
            </a:r>
          </a:p>
          <a:p>
            <a:r>
              <a:rPr lang="en-US" altLang="zh-CN" dirty="0"/>
              <a:t>     	</a:t>
            </a:r>
            <a:r>
              <a:rPr lang="en-US" altLang="zh-CN" dirty="0" err="1"/>
              <a:t>stosw</a:t>
            </a:r>
            <a:endParaRPr lang="en-US" altLang="zh-CN" dirty="0"/>
          </a:p>
          <a:p>
            <a:r>
              <a:rPr lang="en-US" altLang="zh-CN" dirty="0"/>
              <a:t>     	pop ax </a:t>
            </a:r>
          </a:p>
          <a:p>
            <a:r>
              <a:rPr lang="en-US" altLang="zh-CN" dirty="0"/>
              <a:t>	sub cx, 2</a:t>
            </a:r>
          </a:p>
          <a:p>
            <a:r>
              <a:rPr lang="en-US" altLang="zh-CN" dirty="0"/>
              <a:t>	</a:t>
            </a:r>
            <a:r>
              <a:rPr lang="en-US" altLang="zh-CN" dirty="0" err="1"/>
              <a:t>shr</a:t>
            </a:r>
            <a:r>
              <a:rPr lang="en-US" altLang="zh-CN" dirty="0"/>
              <a:t> ax, 4</a:t>
            </a:r>
          </a:p>
          <a:p>
            <a:r>
              <a:rPr lang="en-US" altLang="zh-CN" dirty="0"/>
              <a:t>	</a:t>
            </a:r>
            <a:r>
              <a:rPr lang="en-US" altLang="zh-CN" dirty="0" err="1"/>
              <a:t>cmp</a:t>
            </a:r>
            <a:r>
              <a:rPr lang="en-US" altLang="zh-CN" dirty="0"/>
              <a:t> cx, 0</a:t>
            </a:r>
          </a:p>
          <a:p>
            <a:r>
              <a:rPr lang="en-US" altLang="zh-CN" dirty="0"/>
              <a:t>	</a:t>
            </a:r>
            <a:r>
              <a:rPr lang="en-US" altLang="zh-CN" dirty="0" err="1"/>
              <a:t>jnz</a:t>
            </a:r>
            <a:r>
              <a:rPr lang="en-US" altLang="zh-CN" dirty="0"/>
              <a:t> .continue</a:t>
            </a:r>
          </a:p>
          <a:p>
            <a:r>
              <a:rPr lang="en-US" altLang="zh-CN" dirty="0"/>
              <a:t>     	pop es	</a:t>
            </a:r>
          </a:p>
          <a:p>
            <a:r>
              <a:rPr lang="en-US" altLang="zh-CN" dirty="0"/>
              <a:t>     	pop di</a:t>
            </a:r>
          </a:p>
          <a:p>
            <a:r>
              <a:rPr lang="en-US" altLang="zh-CN" dirty="0"/>
              <a:t>	pop dx</a:t>
            </a:r>
          </a:p>
          <a:p>
            <a:r>
              <a:rPr lang="en-US" altLang="zh-CN" dirty="0"/>
              <a:t>	pop cx</a:t>
            </a:r>
          </a:p>
          <a:p>
            <a:r>
              <a:rPr lang="en-US" altLang="zh-CN" dirty="0"/>
              <a:t>	pop bx</a:t>
            </a:r>
          </a:p>
          <a:p>
            <a:r>
              <a:rPr lang="en-US" altLang="zh-CN" dirty="0"/>
              <a:t>	pop ax</a:t>
            </a:r>
          </a:p>
          <a:p>
            <a:r>
              <a:rPr lang="en-US" altLang="zh-CN" dirty="0"/>
              <a:t>     	pop bp   	; </a:t>
            </a:r>
            <a:r>
              <a:rPr lang="zh-CN" altLang="en-US" dirty="0"/>
              <a:t>恢复现场</a:t>
            </a:r>
          </a:p>
          <a:p>
            <a:r>
              <a:rPr lang="zh-CN" altLang="en-US" dirty="0"/>
              <a:t>	</a:t>
            </a:r>
            <a:r>
              <a:rPr lang="en-US" altLang="zh-CN" dirty="0"/>
              <a:t>ret 6   	; </a:t>
            </a:r>
            <a:r>
              <a:rPr lang="zh-CN" altLang="en-US" dirty="0"/>
              <a:t>返回</a:t>
            </a:r>
            <a:r>
              <a:rPr lang="en-US" altLang="zh-CN" dirty="0"/>
              <a:t>,</a:t>
            </a:r>
            <a:r>
              <a:rPr lang="zh-CN" altLang="en-US" dirty="0"/>
              <a:t>清除参数</a:t>
            </a:r>
            <a:r>
              <a:rPr lang="en-US" altLang="zh-CN" dirty="0"/>
              <a:t>,</a:t>
            </a:r>
            <a:r>
              <a:rPr lang="zh-CN" altLang="en-US" dirty="0"/>
              <a:t>平衡堆栈</a:t>
            </a:r>
          </a:p>
          <a:p>
            <a:r>
              <a:rPr lang="en-US" altLang="zh-CN" dirty="0"/>
              <a:t>; End of </a:t>
            </a:r>
            <a:r>
              <a:rPr lang="en-US" altLang="zh-CN" dirty="0" err="1"/>
              <a:t>printhex</a:t>
            </a:r>
            <a:endParaRPr lang="en-US" altLang="zh-CN" dirty="0"/>
          </a:p>
          <a:p>
            <a:r>
              <a:rPr lang="en-US" altLang="zh-CN" dirty="0"/>
              <a:t>;;;;;;;;;;;;;;;;;;;;;;;;;;;;;;;;;;;;;;;;;;;;;</a:t>
            </a:r>
          </a:p>
          <a:p>
            <a:r>
              <a:rPr lang="en-US" altLang="zh-CN" dirty="0"/>
              <a:t>; </a:t>
            </a:r>
            <a:r>
              <a:rPr lang="zh-CN" altLang="en-US" dirty="0"/>
              <a:t>数据区</a:t>
            </a:r>
          </a:p>
          <a:p>
            <a:r>
              <a:rPr lang="en-US" altLang="zh-CN" dirty="0"/>
              <a:t>;;;;;;;;;;;;;;;;;;;;;;;;;;;;;;;;;;;;;;;;;;;;;</a:t>
            </a:r>
          </a:p>
          <a:p>
            <a:r>
              <a:rPr lang="en-US" altLang="zh-CN" dirty="0"/>
              <a:t>task1ctr  </a:t>
            </a:r>
            <a:r>
              <a:rPr lang="en-US" altLang="zh-CN" dirty="0" err="1"/>
              <a:t>dw</a:t>
            </a:r>
            <a:r>
              <a:rPr lang="en-US" altLang="zh-CN" dirty="0"/>
              <a:t> 0   	;task1</a:t>
            </a:r>
            <a:r>
              <a:rPr lang="zh-CN" altLang="en-US" dirty="0"/>
              <a:t>计数器</a:t>
            </a:r>
          </a:p>
          <a:p>
            <a:r>
              <a:rPr lang="en-US" altLang="zh-CN" dirty="0"/>
              <a:t>task1ctra </a:t>
            </a:r>
            <a:r>
              <a:rPr lang="en-US" altLang="zh-CN" dirty="0" err="1"/>
              <a:t>dw</a:t>
            </a:r>
            <a:r>
              <a:rPr lang="en-US" altLang="zh-CN" dirty="0"/>
              <a:t> 0  	;task1</a:t>
            </a:r>
            <a:r>
              <a:rPr lang="zh-CN" altLang="en-US" dirty="0"/>
              <a:t>时间延迟计数器</a:t>
            </a:r>
          </a:p>
          <a:p>
            <a:r>
              <a:rPr lang="en-US" altLang="zh-CN" dirty="0"/>
              <a:t>task2ctr  </a:t>
            </a:r>
            <a:r>
              <a:rPr lang="en-US" altLang="zh-CN" dirty="0" err="1"/>
              <a:t>dw</a:t>
            </a:r>
            <a:r>
              <a:rPr lang="en-US" altLang="zh-CN" dirty="0"/>
              <a:t> 0 		;task2</a:t>
            </a:r>
            <a:r>
              <a:rPr lang="zh-CN" altLang="en-US" dirty="0"/>
              <a:t>计数器</a:t>
            </a:r>
          </a:p>
          <a:p>
            <a:r>
              <a:rPr lang="en-US" altLang="zh-CN" dirty="0"/>
              <a:t>task2ctra </a:t>
            </a:r>
            <a:r>
              <a:rPr lang="en-US" altLang="zh-CN" dirty="0" err="1"/>
              <a:t>dw</a:t>
            </a:r>
            <a:r>
              <a:rPr lang="en-US" altLang="zh-CN" dirty="0"/>
              <a:t> 0 		;task2</a:t>
            </a:r>
            <a:r>
              <a:rPr lang="zh-CN" altLang="en-US" dirty="0"/>
              <a:t>时间延迟计数器</a:t>
            </a:r>
          </a:p>
          <a:p>
            <a:r>
              <a:rPr lang="en-US" altLang="zh-CN" dirty="0"/>
              <a:t>task3ctr  </a:t>
            </a:r>
            <a:r>
              <a:rPr lang="en-US" altLang="zh-CN" dirty="0" err="1"/>
              <a:t>dw</a:t>
            </a:r>
            <a:r>
              <a:rPr lang="en-US" altLang="zh-CN" dirty="0"/>
              <a:t> 0 		;task3</a:t>
            </a:r>
            <a:r>
              <a:rPr lang="zh-CN" altLang="en-US" dirty="0"/>
              <a:t>计数器</a:t>
            </a:r>
          </a:p>
          <a:p>
            <a:r>
              <a:rPr lang="en-US" altLang="zh-CN" dirty="0"/>
              <a:t>task3ctra </a:t>
            </a:r>
            <a:r>
              <a:rPr lang="en-US" altLang="zh-CN" dirty="0" err="1"/>
              <a:t>dw</a:t>
            </a:r>
            <a:r>
              <a:rPr lang="en-US" altLang="zh-CN" dirty="0"/>
              <a:t> 0 		;task3</a:t>
            </a:r>
            <a:r>
              <a:rPr lang="zh-CN" altLang="en-US" dirty="0"/>
              <a:t>时间延迟计数器</a:t>
            </a:r>
          </a:p>
          <a:p>
            <a:r>
              <a:rPr lang="en-US" altLang="zh-CN" dirty="0" err="1"/>
              <a:t>current_task</a:t>
            </a:r>
            <a:r>
              <a:rPr lang="en-US" altLang="zh-CN" dirty="0"/>
              <a:t> </a:t>
            </a:r>
            <a:r>
              <a:rPr lang="en-US" altLang="zh-CN" dirty="0" err="1"/>
              <a:t>dw</a:t>
            </a:r>
            <a:r>
              <a:rPr lang="en-US" altLang="zh-CN" dirty="0"/>
              <a:t> MAXTASKS   	 ;</a:t>
            </a:r>
            <a:r>
              <a:rPr lang="zh-CN" altLang="en-US" dirty="0"/>
              <a:t>当前任务索引号</a:t>
            </a:r>
          </a:p>
          <a:p>
            <a:r>
              <a:rPr lang="en-US" altLang="zh-CN" dirty="0" err="1"/>
              <a:t>taskcount</a:t>
            </a:r>
            <a:r>
              <a:rPr lang="en-US" altLang="zh-CN" dirty="0"/>
              <a:t>    </a:t>
            </a:r>
            <a:r>
              <a:rPr lang="en-US" altLang="zh-CN" dirty="0" err="1"/>
              <a:t>dw</a:t>
            </a:r>
            <a:r>
              <a:rPr lang="en-US" altLang="zh-CN" dirty="0"/>
              <a:t> 0     	   	 ;</a:t>
            </a:r>
            <a:r>
              <a:rPr lang="zh-CN" altLang="en-US" dirty="0"/>
              <a:t>当前</a:t>
            </a:r>
            <a:r>
              <a:rPr lang="en-US" altLang="zh-CN" dirty="0"/>
              <a:t>kernel</a:t>
            </a:r>
            <a:r>
              <a:rPr lang="zh-CN" altLang="en-US" dirty="0"/>
              <a:t>内的任务总数</a:t>
            </a:r>
          </a:p>
          <a:p>
            <a:r>
              <a:rPr lang="en-US" altLang="zh-CN" dirty="0" err="1"/>
              <a:t>sptable</a:t>
            </a:r>
            <a:r>
              <a:rPr lang="en-US" altLang="zh-CN" dirty="0"/>
              <a:t>:     </a:t>
            </a:r>
            <a:r>
              <a:rPr lang="en-US" altLang="zh-CN" dirty="0" err="1"/>
              <a:t>resw</a:t>
            </a:r>
            <a:r>
              <a:rPr lang="en-US" altLang="zh-CN" dirty="0"/>
              <a:t>    MAXTASKS	 ;</a:t>
            </a:r>
            <a:r>
              <a:rPr lang="en-US" altLang="zh-CN" dirty="0" err="1"/>
              <a:t>sptable</a:t>
            </a:r>
            <a:r>
              <a:rPr lang="en-US" altLang="zh-CN" dirty="0"/>
              <a:t> </a:t>
            </a:r>
            <a:r>
              <a:rPr lang="zh-CN" altLang="en-US" dirty="0"/>
              <a:t>数组</a:t>
            </a:r>
          </a:p>
          <a:p>
            <a:r>
              <a:rPr lang="en-US" altLang="zh-CN" dirty="0"/>
              <a:t>;</a:t>
            </a:r>
            <a:r>
              <a:rPr lang="zh-CN" altLang="en-US" dirty="0"/>
              <a:t>键盘扫描码</a:t>
            </a:r>
            <a:r>
              <a:rPr lang="en-US" altLang="zh-CN" dirty="0"/>
              <a:t>/ascii</a:t>
            </a:r>
            <a:r>
              <a:rPr lang="zh-CN" altLang="en-US" dirty="0"/>
              <a:t>码对照表</a:t>
            </a:r>
          </a:p>
          <a:p>
            <a:r>
              <a:rPr lang="en-US" altLang="zh-CN" dirty="0" err="1"/>
              <a:t>asctab</a:t>
            </a:r>
            <a:r>
              <a:rPr lang="en-US" altLang="zh-CN" dirty="0"/>
              <a:t> </a:t>
            </a:r>
            <a:r>
              <a:rPr lang="en-US" altLang="zh-CN" dirty="0" err="1"/>
              <a:t>db</a:t>
            </a:r>
            <a:r>
              <a:rPr lang="en-US" altLang="zh-CN" dirty="0"/>
              <a:t> 0xff,0x1b,"1234567890-=",08h,09h,"qwertyuiop[]</a:t>
            </a:r>
            <a:r>
              <a:rPr lang="en-US" altLang="zh-CN" dirty="0" err="1"/>
              <a:t>asdfghjkl</a:t>
            </a:r>
            <a:r>
              <a:rPr lang="en-US" altLang="zh-CN" dirty="0"/>
              <a:t>;'</a:t>
            </a:r>
            <a:r>
              <a:rPr lang="en-US" altLang="zh-CN" dirty="0" err="1"/>
              <a:t>zxcvbnm</a:t>
            </a:r>
            <a:r>
              <a:rPr lang="en-US" altLang="zh-CN" dirty="0"/>
              <a:t>,./"</a:t>
            </a:r>
          </a:p>
          <a:p>
            <a:r>
              <a:rPr lang="en-US" altLang="zh-CN" dirty="0"/>
              <a:t>;;kernel </a:t>
            </a:r>
            <a:r>
              <a:rPr lang="zh-CN" altLang="en-US" dirty="0"/>
              <a:t>结束</a:t>
            </a:r>
          </a:p>
          <a:p>
            <a:r>
              <a:rPr lang="en-US" altLang="zh-CN" dirty="0"/>
              <a:t>————————————————</a:t>
            </a:r>
          </a:p>
          <a:p>
            <a:r>
              <a:rPr lang="zh-CN" altLang="en-US" dirty="0"/>
              <a:t>版权声明：本文为</a:t>
            </a:r>
            <a:r>
              <a:rPr lang="en-US" altLang="zh-CN" dirty="0"/>
              <a:t>CSDN</a:t>
            </a:r>
            <a:r>
              <a:rPr lang="zh-CN" altLang="en-US" dirty="0"/>
              <a:t>博主「</a:t>
            </a:r>
            <a:r>
              <a:rPr lang="en-US" altLang="zh-CN" dirty="0"/>
              <a:t>Civet148</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https://blog.csdn.net/Civet148/article/details/548422 </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137</a:t>
            </a:fld>
            <a:endParaRPr lang="zh-CN" altLang="en-US"/>
          </a:p>
        </p:txBody>
      </p:sp>
    </p:spTree>
    <p:extLst>
      <p:ext uri="{BB962C8B-B14F-4D97-AF65-F5344CB8AC3E}">
        <p14:creationId xmlns:p14="http://schemas.microsoft.com/office/powerpoint/2010/main" val="3421304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25000" lnSpcReduction="20000"/>
          </a:bodyPr>
          <a:lstStyle/>
          <a:p>
            <a:r>
              <a:rPr lang="en-US" altLang="zh-CN" dirty="0"/>
              <a:t>kernel.asm</a:t>
            </a:r>
            <a:r>
              <a:rPr lang="zh-CN" altLang="en-US" dirty="0"/>
              <a:t>完整代码及注释如下：</a:t>
            </a:r>
          </a:p>
          <a:p>
            <a:endParaRPr lang="zh-CN" altLang="en-US" dirty="0"/>
          </a:p>
          <a:p>
            <a:r>
              <a:rPr lang="zh-CN" altLang="en-US" dirty="0"/>
              <a:t>     </a:t>
            </a:r>
            <a:r>
              <a:rPr lang="en-US" altLang="zh-CN" dirty="0"/>
              <a:t>;;;;;;;;;;;;;;;;;;;;;;;;;;;;;;;;;;;;;;;;;;;;;;;;;;;;;;;;;;</a:t>
            </a:r>
          </a:p>
          <a:p>
            <a:r>
              <a:rPr lang="en-US" altLang="zh-CN" dirty="0"/>
              <a:t>; </a:t>
            </a:r>
            <a:r>
              <a:rPr lang="zh-CN" altLang="en-US" dirty="0"/>
              <a:t>内核程序</a:t>
            </a:r>
            <a:r>
              <a:rPr lang="en-US" altLang="zh-CN" dirty="0"/>
              <a:t>kernel.asm</a:t>
            </a:r>
          </a:p>
          <a:p>
            <a:r>
              <a:rPr lang="en-US" altLang="zh-CN" dirty="0"/>
              <a:t>; </a:t>
            </a:r>
            <a:r>
              <a:rPr lang="zh-CN" altLang="en-US" dirty="0"/>
              <a:t>在系统时钟中断的驱动下</a:t>
            </a:r>
            <a:r>
              <a:rPr lang="en-US" altLang="zh-CN" dirty="0"/>
              <a:t>,</a:t>
            </a:r>
            <a:r>
              <a:rPr lang="zh-CN" altLang="en-US" dirty="0"/>
              <a:t>依次使系统内的</a:t>
            </a:r>
            <a:r>
              <a:rPr lang="en-US" altLang="zh-CN" dirty="0"/>
              <a:t>3</a:t>
            </a:r>
            <a:r>
              <a:rPr lang="zh-CN" altLang="en-US" dirty="0"/>
              <a:t>个进程轮流占用</a:t>
            </a:r>
            <a:r>
              <a:rPr lang="en-US" altLang="zh-CN" dirty="0"/>
              <a:t>CPU</a:t>
            </a:r>
            <a:r>
              <a:rPr lang="zh-CN" altLang="en-US" dirty="0"/>
              <a:t>完成各</a:t>
            </a:r>
          </a:p>
          <a:p>
            <a:r>
              <a:rPr lang="en-US" altLang="zh-CN" dirty="0"/>
              <a:t>; </a:t>
            </a:r>
            <a:r>
              <a:rPr lang="zh-CN" altLang="en-US" dirty="0"/>
              <a:t>自的工作</a:t>
            </a:r>
            <a:r>
              <a:rPr lang="en-US" altLang="zh-CN" dirty="0"/>
              <a:t>:</a:t>
            </a:r>
            <a:r>
              <a:rPr lang="zh-CN" altLang="en-US" dirty="0"/>
              <a:t>在屏幕上指定位置循环显示自己的计数器。具有内核级键盘中</a:t>
            </a:r>
          </a:p>
          <a:p>
            <a:r>
              <a:rPr lang="en-US" altLang="zh-CN" dirty="0"/>
              <a:t>; </a:t>
            </a:r>
            <a:r>
              <a:rPr lang="zh-CN" altLang="en-US" dirty="0"/>
              <a:t>断</a:t>
            </a:r>
            <a:r>
              <a:rPr lang="en-US" altLang="zh-CN" dirty="0"/>
              <a:t>,</a:t>
            </a:r>
            <a:r>
              <a:rPr lang="zh-CN" altLang="en-US" dirty="0"/>
              <a:t>显示出键盘</a:t>
            </a:r>
            <a:r>
              <a:rPr lang="en-US" altLang="zh-CN" dirty="0"/>
              <a:t>ASCII</a:t>
            </a:r>
            <a:r>
              <a:rPr lang="zh-CN" altLang="en-US" dirty="0"/>
              <a:t>码</a:t>
            </a:r>
          </a:p>
          <a:p>
            <a:r>
              <a:rPr lang="en-US" altLang="zh-CN" dirty="0"/>
              <a:t>;;;;;;;;;;;;;;;;;;;;;;;;;;;;;;;;;;;;;;;;;;;;;;;;;;;;;;;;;;;</a:t>
            </a:r>
          </a:p>
          <a:p>
            <a:r>
              <a:rPr lang="en-US" altLang="zh-CN" dirty="0"/>
              <a:t>[BITS 16]</a:t>
            </a:r>
          </a:p>
          <a:p>
            <a:r>
              <a:rPr lang="en-US" altLang="zh-CN" dirty="0"/>
              <a:t>[ORG 0x00]		</a:t>
            </a:r>
          </a:p>
          <a:p>
            <a:r>
              <a:rPr lang="en-US" altLang="zh-CN" dirty="0"/>
              <a:t>STACKSIZE  </a:t>
            </a:r>
            <a:r>
              <a:rPr lang="en-US" altLang="zh-CN" dirty="0" err="1"/>
              <a:t>equ</a:t>
            </a:r>
            <a:r>
              <a:rPr lang="en-US" altLang="zh-CN" dirty="0"/>
              <a:t> 0x400      ; </a:t>
            </a:r>
            <a:r>
              <a:rPr lang="zh-CN" altLang="en-US" dirty="0"/>
              <a:t>各进程的堆栈空间大小为</a:t>
            </a:r>
            <a:r>
              <a:rPr lang="en-US" altLang="zh-CN" dirty="0"/>
              <a:t>1k</a:t>
            </a:r>
            <a:r>
              <a:rPr lang="zh-CN" altLang="en-US" dirty="0"/>
              <a:t>个字节</a:t>
            </a:r>
          </a:p>
          <a:p>
            <a:r>
              <a:rPr lang="en-US" altLang="zh-CN" dirty="0"/>
              <a:t>MAXTASKS   </a:t>
            </a:r>
            <a:r>
              <a:rPr lang="en-US" altLang="zh-CN" dirty="0" err="1"/>
              <a:t>equ</a:t>
            </a:r>
            <a:r>
              <a:rPr lang="en-US" altLang="zh-CN" dirty="0"/>
              <a:t> 3           ; </a:t>
            </a:r>
            <a:r>
              <a:rPr lang="zh-CN" altLang="en-US" dirty="0"/>
              <a:t>最大进程数 </a:t>
            </a:r>
          </a:p>
          <a:p>
            <a:r>
              <a:rPr lang="en-US" altLang="zh-CN" dirty="0"/>
              <a:t>VIDEORAM   </a:t>
            </a:r>
            <a:r>
              <a:rPr lang="en-US" altLang="zh-CN" dirty="0" err="1"/>
              <a:t>equ</a:t>
            </a:r>
            <a:r>
              <a:rPr lang="en-US" altLang="zh-CN" dirty="0"/>
              <a:t> 0xb800     ; </a:t>
            </a:r>
            <a:r>
              <a:rPr lang="zh-CN" altLang="en-US" dirty="0"/>
              <a:t>显示缓存段地址 </a:t>
            </a:r>
          </a:p>
          <a:p>
            <a:r>
              <a:rPr lang="en-US" altLang="zh-CN" dirty="0"/>
              <a:t>KERNELSEG  </a:t>
            </a:r>
            <a:r>
              <a:rPr lang="en-US" altLang="zh-CN" dirty="0" err="1"/>
              <a:t>equ</a:t>
            </a:r>
            <a:r>
              <a:rPr lang="en-US" altLang="zh-CN" dirty="0"/>
              <a:t> 0x8000     ; kernel </a:t>
            </a:r>
            <a:r>
              <a:rPr lang="zh-CN" altLang="en-US" dirty="0"/>
              <a:t>程序段地址 </a:t>
            </a:r>
          </a:p>
          <a:p>
            <a:r>
              <a:rPr lang="en-US" altLang="zh-CN" dirty="0"/>
              <a:t>;------------------------------------------------------------------</a:t>
            </a:r>
          </a:p>
          <a:p>
            <a:r>
              <a:rPr lang="en-US" altLang="zh-CN" dirty="0"/>
              <a:t>start:	</a:t>
            </a:r>
          </a:p>
          <a:p>
            <a:r>
              <a:rPr lang="en-US" altLang="zh-CN" dirty="0"/>
              <a:t>     	mov </a:t>
            </a:r>
            <a:r>
              <a:rPr lang="en-US" altLang="zh-CN" dirty="0" err="1"/>
              <a:t>ax,KERNELSEG</a:t>
            </a:r>
            <a:endParaRPr lang="en-US" altLang="zh-CN" dirty="0"/>
          </a:p>
          <a:p>
            <a:r>
              <a:rPr lang="en-US" altLang="zh-CN" dirty="0"/>
              <a:t>	mov ds, ax	          ; </a:t>
            </a:r>
            <a:r>
              <a:rPr lang="zh-CN" altLang="en-US" dirty="0"/>
              <a:t>数据段</a:t>
            </a:r>
            <a:r>
              <a:rPr lang="en-US" altLang="zh-CN" dirty="0"/>
              <a:t>,</a:t>
            </a:r>
            <a:r>
              <a:rPr lang="zh-CN" altLang="en-US" dirty="0"/>
              <a:t>堆栈段寄存器的</a:t>
            </a:r>
          </a:p>
          <a:p>
            <a:r>
              <a:rPr lang="zh-CN" altLang="en-US" dirty="0"/>
              <a:t>	</a:t>
            </a:r>
            <a:r>
              <a:rPr lang="en-US" altLang="zh-CN" dirty="0"/>
              <a:t>mov ss, ax	          ; </a:t>
            </a:r>
            <a:r>
              <a:rPr lang="zh-CN" altLang="en-US" dirty="0"/>
              <a:t>值均设为 </a:t>
            </a:r>
            <a:r>
              <a:rPr lang="en-US" altLang="zh-CN" dirty="0"/>
              <a:t>KERNELSEG</a:t>
            </a:r>
          </a:p>
          <a:p>
            <a:r>
              <a:rPr lang="en-US" altLang="zh-CN" dirty="0"/>
              <a:t>	mov </a:t>
            </a:r>
            <a:r>
              <a:rPr lang="en-US" altLang="zh-CN" dirty="0" err="1"/>
              <a:t>sp</a:t>
            </a:r>
            <a:r>
              <a:rPr lang="en-US" altLang="zh-CN" dirty="0"/>
              <a:t>, 0xFFFF	     	  ; kernel </a:t>
            </a:r>
            <a:r>
              <a:rPr lang="zh-CN" altLang="en-US" dirty="0"/>
              <a:t>堆栈指针</a:t>
            </a:r>
            <a:r>
              <a:rPr lang="en-US" altLang="zh-CN" dirty="0"/>
              <a:t>=0xFFFF </a:t>
            </a:r>
          </a:p>
          <a:p>
            <a:r>
              <a:rPr lang="en-US" altLang="zh-CN" dirty="0"/>
              <a:t>	mov dx,0x3f2	</a:t>
            </a:r>
          </a:p>
          <a:p>
            <a:r>
              <a:rPr lang="en-US" altLang="zh-CN" dirty="0"/>
              <a:t>	mov al,0x0c</a:t>
            </a:r>
          </a:p>
          <a:p>
            <a:r>
              <a:rPr lang="en-US" altLang="zh-CN" dirty="0"/>
              <a:t>	out </a:t>
            </a:r>
            <a:r>
              <a:rPr lang="en-US" altLang="zh-CN" dirty="0" err="1"/>
              <a:t>dx,al</a:t>
            </a:r>
            <a:r>
              <a:rPr lang="en-US" altLang="zh-CN" dirty="0"/>
              <a:t>             	  ;</a:t>
            </a:r>
            <a:r>
              <a:rPr lang="zh-CN" altLang="en-US" dirty="0"/>
              <a:t>关闭软驱马达</a:t>
            </a:r>
          </a:p>
          <a:p>
            <a:r>
              <a:rPr lang="zh-CN" altLang="en-US" dirty="0"/>
              <a:t>	</a:t>
            </a:r>
            <a:r>
              <a:rPr lang="en-US" altLang="zh-CN" dirty="0"/>
              <a:t>mov ax, 0x0003  </a:t>
            </a:r>
          </a:p>
          <a:p>
            <a:r>
              <a:rPr lang="en-US" altLang="zh-CN" dirty="0"/>
              <a:t>	int 0x10                  ; </a:t>
            </a:r>
            <a:r>
              <a:rPr lang="zh-CN" altLang="en-US" dirty="0"/>
              <a:t>清屏 </a:t>
            </a:r>
          </a:p>
          <a:p>
            <a:r>
              <a:rPr lang="zh-CN" altLang="en-US" dirty="0"/>
              <a:t>	</a:t>
            </a:r>
            <a:r>
              <a:rPr lang="en-US" altLang="zh-CN" dirty="0"/>
              <a:t>mov dx, 0x0600	  	  ; </a:t>
            </a:r>
            <a:r>
              <a:rPr lang="zh-CN" altLang="en-US" dirty="0"/>
              <a:t>进程的堆栈基地址 </a:t>
            </a:r>
          </a:p>
          <a:p>
            <a:r>
              <a:rPr lang="zh-CN" altLang="en-US" dirty="0"/>
              <a:t>	</a:t>
            </a:r>
            <a:r>
              <a:rPr lang="en-US" altLang="zh-CN" dirty="0"/>
              <a:t>add dx, STACKSIZE	  ; </a:t>
            </a:r>
            <a:r>
              <a:rPr lang="zh-CN" altLang="en-US" dirty="0"/>
              <a:t>进程</a:t>
            </a:r>
            <a:r>
              <a:rPr lang="en-US" altLang="zh-CN" dirty="0"/>
              <a:t>1</a:t>
            </a:r>
            <a:r>
              <a:rPr lang="zh-CN" altLang="en-US" dirty="0"/>
              <a:t>的堆栈指针</a:t>
            </a:r>
            <a:r>
              <a:rPr lang="en-US" altLang="zh-CN" dirty="0"/>
              <a:t>= 0xA00</a:t>
            </a:r>
          </a:p>
          <a:p>
            <a:r>
              <a:rPr lang="en-US" altLang="zh-CN" dirty="0"/>
              <a:t>	mov ax, task1     	  ; </a:t>
            </a:r>
            <a:r>
              <a:rPr lang="zh-CN" altLang="en-US" dirty="0"/>
              <a:t>进程</a:t>
            </a:r>
            <a:r>
              <a:rPr lang="en-US" altLang="zh-CN" dirty="0"/>
              <a:t>1</a:t>
            </a:r>
            <a:r>
              <a:rPr lang="zh-CN" altLang="en-US" dirty="0"/>
              <a:t>入口地址 </a:t>
            </a:r>
          </a:p>
          <a:p>
            <a:r>
              <a:rPr lang="zh-CN" altLang="en-US" dirty="0"/>
              <a:t>	</a:t>
            </a:r>
            <a:r>
              <a:rPr lang="en-US" altLang="zh-CN" dirty="0"/>
              <a:t>call </a:t>
            </a:r>
            <a:r>
              <a:rPr lang="en-US" altLang="zh-CN" dirty="0" err="1"/>
              <a:t>taskinit</a:t>
            </a:r>
            <a:r>
              <a:rPr lang="en-US" altLang="zh-CN" dirty="0"/>
              <a:t>     	  ; </a:t>
            </a:r>
            <a:r>
              <a:rPr lang="zh-CN" altLang="en-US" dirty="0"/>
              <a:t>初始化进程</a:t>
            </a:r>
            <a:r>
              <a:rPr lang="en-US" altLang="zh-CN" dirty="0"/>
              <a:t>1</a:t>
            </a:r>
          </a:p>
          <a:p>
            <a:r>
              <a:rPr lang="en-US" altLang="zh-CN" dirty="0"/>
              <a:t>	add dx, STACKSIZE  	  ; </a:t>
            </a:r>
            <a:r>
              <a:rPr lang="zh-CN" altLang="en-US" dirty="0"/>
              <a:t>进程</a:t>
            </a:r>
            <a:r>
              <a:rPr lang="en-US" altLang="zh-CN" dirty="0"/>
              <a:t>2</a:t>
            </a:r>
            <a:r>
              <a:rPr lang="zh-CN" altLang="en-US" dirty="0"/>
              <a:t>的堆栈指针</a:t>
            </a:r>
            <a:r>
              <a:rPr lang="en-US" altLang="zh-CN" dirty="0"/>
              <a:t>= 0xD00</a:t>
            </a:r>
          </a:p>
          <a:p>
            <a:r>
              <a:rPr lang="en-US" altLang="zh-CN" dirty="0"/>
              <a:t>	mov ax, task2       	  ; </a:t>
            </a:r>
            <a:r>
              <a:rPr lang="zh-CN" altLang="en-US" dirty="0"/>
              <a:t>进程</a:t>
            </a:r>
            <a:r>
              <a:rPr lang="en-US" altLang="zh-CN" dirty="0"/>
              <a:t>2</a:t>
            </a:r>
            <a:r>
              <a:rPr lang="zh-CN" altLang="en-US" dirty="0"/>
              <a:t>入口地址 </a:t>
            </a:r>
          </a:p>
          <a:p>
            <a:r>
              <a:rPr lang="zh-CN" altLang="en-US" dirty="0"/>
              <a:t>	</a:t>
            </a:r>
            <a:r>
              <a:rPr lang="en-US" altLang="zh-CN" dirty="0"/>
              <a:t>call </a:t>
            </a:r>
            <a:r>
              <a:rPr lang="en-US" altLang="zh-CN" dirty="0" err="1"/>
              <a:t>taskinit</a:t>
            </a:r>
            <a:r>
              <a:rPr lang="en-US" altLang="zh-CN" dirty="0"/>
              <a:t>      	  ; </a:t>
            </a:r>
            <a:r>
              <a:rPr lang="zh-CN" altLang="en-US" dirty="0"/>
              <a:t>初始化进程</a:t>
            </a:r>
            <a:r>
              <a:rPr lang="en-US" altLang="zh-CN" dirty="0"/>
              <a:t>2</a:t>
            </a:r>
          </a:p>
          <a:p>
            <a:r>
              <a:rPr lang="en-US" altLang="zh-CN" dirty="0"/>
              <a:t>	add dx, STACKSIZE  	  ; </a:t>
            </a:r>
            <a:r>
              <a:rPr lang="zh-CN" altLang="en-US" dirty="0"/>
              <a:t>进程</a:t>
            </a:r>
            <a:r>
              <a:rPr lang="en-US" altLang="zh-CN" dirty="0"/>
              <a:t>3</a:t>
            </a:r>
            <a:r>
              <a:rPr lang="zh-CN" altLang="en-US" dirty="0"/>
              <a:t>的堆栈指针</a:t>
            </a:r>
            <a:r>
              <a:rPr lang="en-US" altLang="zh-CN" dirty="0"/>
              <a:t>= 0x1000</a:t>
            </a:r>
          </a:p>
          <a:p>
            <a:r>
              <a:rPr lang="en-US" altLang="zh-CN" dirty="0"/>
              <a:t>	mov ax, task3      	  ; </a:t>
            </a:r>
            <a:r>
              <a:rPr lang="zh-CN" altLang="en-US" dirty="0"/>
              <a:t>进程</a:t>
            </a:r>
            <a:r>
              <a:rPr lang="en-US" altLang="zh-CN" dirty="0"/>
              <a:t>3</a:t>
            </a:r>
            <a:r>
              <a:rPr lang="zh-CN" altLang="en-US" dirty="0"/>
              <a:t>入口地址 </a:t>
            </a:r>
          </a:p>
          <a:p>
            <a:r>
              <a:rPr lang="zh-CN" altLang="en-US" dirty="0"/>
              <a:t>	</a:t>
            </a:r>
            <a:r>
              <a:rPr lang="en-US" altLang="zh-CN" dirty="0"/>
              <a:t>call </a:t>
            </a:r>
            <a:r>
              <a:rPr lang="en-US" altLang="zh-CN" dirty="0" err="1"/>
              <a:t>taskinit</a:t>
            </a:r>
            <a:r>
              <a:rPr lang="en-US" altLang="zh-CN" dirty="0"/>
              <a:t>     	  ; </a:t>
            </a:r>
            <a:r>
              <a:rPr lang="zh-CN" altLang="en-US" dirty="0"/>
              <a:t>初始化进程</a:t>
            </a:r>
            <a:r>
              <a:rPr lang="en-US" altLang="zh-CN" dirty="0"/>
              <a:t>3</a:t>
            </a:r>
          </a:p>
          <a:p>
            <a:r>
              <a:rPr lang="en-US" altLang="zh-CN" dirty="0"/>
              <a:t>	; </a:t>
            </a:r>
            <a:r>
              <a:rPr lang="zh-CN" altLang="en-US" dirty="0"/>
              <a:t>重新设置系统定时器的中断向量</a:t>
            </a:r>
          </a:p>
          <a:p>
            <a:r>
              <a:rPr lang="zh-CN" altLang="en-US" dirty="0"/>
              <a:t>	</a:t>
            </a:r>
            <a:r>
              <a:rPr lang="en-US" altLang="zh-CN" dirty="0"/>
              <a:t>cli                 	  ;</a:t>
            </a:r>
            <a:r>
              <a:rPr lang="zh-CN" altLang="en-US" dirty="0"/>
              <a:t>关中断</a:t>
            </a:r>
            <a:r>
              <a:rPr lang="en-US" altLang="zh-CN" dirty="0"/>
              <a:t>,</a:t>
            </a:r>
            <a:r>
              <a:rPr lang="zh-CN" altLang="en-US" dirty="0"/>
              <a:t>以免在设置中断向量发生意外</a:t>
            </a:r>
          </a:p>
          <a:p>
            <a:r>
              <a:rPr lang="zh-CN" altLang="en-US" dirty="0"/>
              <a:t>        </a:t>
            </a:r>
            <a:r>
              <a:rPr lang="en-US" altLang="zh-CN" dirty="0"/>
              <a:t>mov ax, KERNELSEG</a:t>
            </a:r>
          </a:p>
          <a:p>
            <a:r>
              <a:rPr lang="en-US" altLang="zh-CN" dirty="0"/>
              <a:t>        push ds 	          ;</a:t>
            </a:r>
            <a:r>
              <a:rPr lang="zh-CN" altLang="en-US" dirty="0"/>
              <a:t>保存</a:t>
            </a:r>
            <a:r>
              <a:rPr lang="en-US" altLang="zh-CN" dirty="0"/>
              <a:t>ds</a:t>
            </a:r>
            <a:r>
              <a:rPr lang="zh-CN" altLang="en-US" dirty="0"/>
              <a:t>值</a:t>
            </a:r>
          </a:p>
          <a:p>
            <a:r>
              <a:rPr lang="zh-CN" altLang="en-US" dirty="0"/>
              <a:t>        </a:t>
            </a:r>
            <a:r>
              <a:rPr lang="en-US" altLang="zh-CN" dirty="0"/>
              <a:t>mov bx,0</a:t>
            </a:r>
          </a:p>
          <a:p>
            <a:r>
              <a:rPr lang="en-US" altLang="zh-CN" dirty="0"/>
              <a:t>        mov </a:t>
            </a:r>
            <a:r>
              <a:rPr lang="en-US" altLang="zh-CN" dirty="0" err="1"/>
              <a:t>ds,bx</a:t>
            </a:r>
            <a:r>
              <a:rPr lang="en-US" altLang="zh-CN" dirty="0"/>
              <a:t>       	  ;ds=0</a:t>
            </a:r>
          </a:p>
          <a:p>
            <a:r>
              <a:rPr lang="en-US" altLang="zh-CN" dirty="0"/>
              <a:t>	mov word [ds:0x08*4], scheduler  ; </a:t>
            </a:r>
            <a:r>
              <a:rPr lang="zh-CN" altLang="en-US" dirty="0"/>
              <a:t>定时器中断向量偏移送到</a:t>
            </a:r>
            <a:r>
              <a:rPr lang="en-US" altLang="zh-CN" dirty="0"/>
              <a:t>0:20~0:21</a:t>
            </a:r>
          </a:p>
          <a:p>
            <a:r>
              <a:rPr lang="en-US" altLang="zh-CN" dirty="0"/>
              <a:t>	mov word [ds:0x08*4+2], ax       ; </a:t>
            </a:r>
            <a:r>
              <a:rPr lang="zh-CN" altLang="en-US" dirty="0"/>
              <a:t>定时器中断向量段地址送到</a:t>
            </a:r>
            <a:r>
              <a:rPr lang="en-US" altLang="zh-CN" dirty="0"/>
              <a:t>0:22~0:23</a:t>
            </a:r>
          </a:p>
          <a:p>
            <a:r>
              <a:rPr lang="en-US" altLang="zh-CN" dirty="0"/>
              <a:t>        ; </a:t>
            </a:r>
            <a:r>
              <a:rPr lang="zh-CN" altLang="en-US" dirty="0"/>
              <a:t>重新设置键盘的中断向量 </a:t>
            </a:r>
          </a:p>
          <a:p>
            <a:r>
              <a:rPr lang="zh-CN" altLang="en-US" dirty="0"/>
              <a:t>	</a:t>
            </a:r>
            <a:r>
              <a:rPr lang="en-US" altLang="zh-CN" dirty="0"/>
              <a:t>mov word [ds:0x09*4], </a:t>
            </a:r>
            <a:r>
              <a:rPr lang="en-US" altLang="zh-CN" dirty="0" err="1"/>
              <a:t>keybd</a:t>
            </a:r>
            <a:r>
              <a:rPr lang="en-US" altLang="zh-CN" dirty="0"/>
              <a:t>      ; </a:t>
            </a:r>
            <a:r>
              <a:rPr lang="zh-CN" altLang="en-US" dirty="0"/>
              <a:t>键盘的中断向量偏移送到</a:t>
            </a:r>
            <a:r>
              <a:rPr lang="en-US" altLang="zh-CN" dirty="0"/>
              <a:t>0:24~0:25</a:t>
            </a:r>
          </a:p>
          <a:p>
            <a:r>
              <a:rPr lang="en-US" altLang="zh-CN" dirty="0"/>
              <a:t>	mov word [ds:0x09*4+2], ax       ; </a:t>
            </a:r>
            <a:r>
              <a:rPr lang="zh-CN" altLang="en-US" dirty="0"/>
              <a:t>键盘的中断向量段地址 </a:t>
            </a:r>
            <a:r>
              <a:rPr lang="en-US" altLang="zh-CN" dirty="0"/>
              <a:t>0:26~0:27</a:t>
            </a:r>
          </a:p>
          <a:p>
            <a:r>
              <a:rPr lang="en-US" altLang="zh-CN" dirty="0"/>
              <a:t>	pop ds 				 ; </a:t>
            </a:r>
            <a:r>
              <a:rPr lang="zh-CN" altLang="en-US" dirty="0"/>
              <a:t>恢复</a:t>
            </a:r>
            <a:r>
              <a:rPr lang="en-US" altLang="zh-CN" dirty="0"/>
              <a:t>ds</a:t>
            </a:r>
            <a:r>
              <a:rPr lang="zh-CN" altLang="en-US" dirty="0"/>
              <a:t>值</a:t>
            </a:r>
          </a:p>
          <a:p>
            <a:r>
              <a:rPr lang="zh-CN" altLang="en-US" dirty="0"/>
              <a:t>	</a:t>
            </a:r>
            <a:r>
              <a:rPr lang="en-US" altLang="zh-CN" dirty="0" err="1"/>
              <a:t>sti</a:t>
            </a:r>
            <a:r>
              <a:rPr lang="en-US" altLang="zh-CN" dirty="0"/>
              <a:t>	  			 ; </a:t>
            </a:r>
            <a:r>
              <a:rPr lang="zh-CN" altLang="en-US" dirty="0"/>
              <a:t>开中断</a:t>
            </a:r>
            <a:r>
              <a:rPr lang="en-US" altLang="zh-CN" dirty="0"/>
              <a:t>,</a:t>
            </a:r>
            <a:r>
              <a:rPr lang="zh-CN" altLang="en-US" dirty="0"/>
              <a:t>允许中断进入</a:t>
            </a:r>
          </a:p>
          <a:p>
            <a:r>
              <a:rPr lang="zh-CN" altLang="en-US" dirty="0"/>
              <a:t>	</a:t>
            </a:r>
            <a:r>
              <a:rPr lang="en-US" altLang="zh-CN" dirty="0" err="1"/>
              <a:t>jmp</a:t>
            </a:r>
            <a:r>
              <a:rPr lang="en-US" altLang="zh-CN" dirty="0"/>
              <a:t> $       			 ; kernel</a:t>
            </a:r>
            <a:r>
              <a:rPr lang="zh-CN" altLang="en-US" dirty="0"/>
              <a:t>在此等待时钟中断的到来 </a:t>
            </a:r>
          </a:p>
          <a:p>
            <a:r>
              <a:rPr lang="en-US" altLang="zh-CN" dirty="0"/>
              <a:t>;;;;;;;;;;;;;;;;;;;;;;;;;;;;;;;;;;;;;;;;;;;;;;;;;;;;;;;;;</a:t>
            </a:r>
          </a:p>
          <a:p>
            <a:r>
              <a:rPr lang="en-US" altLang="zh-CN" dirty="0"/>
              <a:t>; </a:t>
            </a:r>
            <a:r>
              <a:rPr lang="zh-CN" altLang="en-US" dirty="0"/>
              <a:t>被调度进程</a:t>
            </a:r>
            <a:r>
              <a:rPr lang="en-US" altLang="zh-CN" dirty="0"/>
              <a:t>task1 </a:t>
            </a:r>
          </a:p>
          <a:p>
            <a:r>
              <a:rPr lang="en-US" altLang="zh-CN" dirty="0"/>
              <a:t>; </a:t>
            </a:r>
            <a:r>
              <a:rPr lang="zh-CN" altLang="en-US" dirty="0"/>
              <a:t>功能：对于自身的计数器进行计数</a:t>
            </a:r>
            <a:r>
              <a:rPr lang="en-US" altLang="zh-CN" dirty="0"/>
              <a:t>,</a:t>
            </a:r>
            <a:r>
              <a:rPr lang="zh-CN" altLang="en-US" dirty="0"/>
              <a:t>而后在屏幕的</a:t>
            </a:r>
            <a:r>
              <a:rPr lang="en-US" altLang="zh-CN" dirty="0"/>
              <a:t>3</a:t>
            </a:r>
            <a:r>
              <a:rPr lang="zh-CN" altLang="en-US" dirty="0"/>
              <a:t>行</a:t>
            </a:r>
            <a:r>
              <a:rPr lang="en-US" altLang="zh-CN" dirty="0"/>
              <a:t>1</a:t>
            </a:r>
            <a:r>
              <a:rPr lang="zh-CN" altLang="en-US" dirty="0"/>
              <a:t>显示输出</a:t>
            </a:r>
          </a:p>
          <a:p>
            <a:r>
              <a:rPr lang="en-US" altLang="zh-CN" dirty="0"/>
              <a:t>;;;;;;;;;;;;;;;;;;;;;;;;;;;;;;;;;;;;;;;;;;;;;;;;;;;;;;;;;</a:t>
            </a:r>
          </a:p>
          <a:p>
            <a:r>
              <a:rPr lang="en-US" altLang="zh-CN" dirty="0"/>
              <a:t>task1:</a:t>
            </a:r>
          </a:p>
          <a:p>
            <a:r>
              <a:rPr lang="en-US" altLang="zh-CN" dirty="0"/>
              <a:t>.l1     dec word [task1ctra]       ; </a:t>
            </a:r>
            <a:r>
              <a:rPr lang="zh-CN" altLang="en-US" dirty="0"/>
              <a:t>产生短时间延迟</a:t>
            </a:r>
            <a:r>
              <a:rPr lang="en-US" altLang="zh-CN" dirty="0"/>
              <a:t>,</a:t>
            </a:r>
            <a:r>
              <a:rPr lang="zh-CN" altLang="en-US" dirty="0"/>
              <a:t>以免计数显示过快</a:t>
            </a:r>
          </a:p>
          <a:p>
            <a:r>
              <a:rPr lang="zh-CN" altLang="en-US" dirty="0"/>
              <a:t>        </a:t>
            </a:r>
            <a:r>
              <a:rPr lang="en-US" altLang="zh-CN" dirty="0" err="1"/>
              <a:t>jnz</a:t>
            </a:r>
            <a:r>
              <a:rPr lang="en-US" altLang="zh-CN" dirty="0"/>
              <a:t> .l1 </a:t>
            </a:r>
          </a:p>
          <a:p>
            <a:r>
              <a:rPr lang="en-US" altLang="zh-CN" dirty="0"/>
              <a:t>        </a:t>
            </a:r>
            <a:r>
              <a:rPr lang="en-US" altLang="zh-CN" dirty="0" err="1"/>
              <a:t>inc</a:t>
            </a:r>
            <a:r>
              <a:rPr lang="en-US" altLang="zh-CN" dirty="0"/>
              <a:t> word [task1ctr]        ; </a:t>
            </a:r>
            <a:r>
              <a:rPr lang="zh-CN" altLang="en-US" dirty="0"/>
              <a:t>计数器增</a:t>
            </a:r>
            <a:r>
              <a:rPr lang="en-US" altLang="zh-CN" dirty="0"/>
              <a:t>1</a:t>
            </a:r>
          </a:p>
          <a:p>
            <a:r>
              <a:rPr lang="en-US" altLang="zh-CN" dirty="0"/>
              <a:t>        push word 3                ; </a:t>
            </a:r>
            <a:r>
              <a:rPr lang="zh-CN" altLang="en-US" dirty="0"/>
              <a:t>输出行号</a:t>
            </a:r>
          </a:p>
          <a:p>
            <a:r>
              <a:rPr lang="zh-CN" altLang="en-US" dirty="0"/>
              <a:t>        </a:t>
            </a:r>
            <a:r>
              <a:rPr lang="en-US" altLang="zh-CN" dirty="0"/>
              <a:t>push word 0                ; </a:t>
            </a:r>
            <a:r>
              <a:rPr lang="zh-CN" altLang="en-US" dirty="0"/>
              <a:t>输出列号</a:t>
            </a:r>
          </a:p>
          <a:p>
            <a:r>
              <a:rPr lang="zh-CN" altLang="en-US" dirty="0"/>
              <a:t>        </a:t>
            </a:r>
            <a:r>
              <a:rPr lang="en-US" altLang="zh-CN" dirty="0"/>
              <a:t>push word [task1ctr]       ; </a:t>
            </a:r>
            <a:r>
              <a:rPr lang="zh-CN" altLang="en-US" dirty="0"/>
              <a:t>将参数通过堆栈进行传递</a:t>
            </a:r>
          </a:p>
          <a:p>
            <a:r>
              <a:rPr lang="zh-CN" altLang="en-US" dirty="0"/>
              <a:t>        </a:t>
            </a:r>
            <a:r>
              <a:rPr lang="en-US" altLang="zh-CN" dirty="0"/>
              <a:t>call </a:t>
            </a:r>
            <a:r>
              <a:rPr lang="en-US" altLang="zh-CN" dirty="0" err="1"/>
              <a:t>printhex</a:t>
            </a:r>
            <a:r>
              <a:rPr lang="en-US" altLang="zh-CN" dirty="0"/>
              <a:t>	           ; </a:t>
            </a:r>
            <a:r>
              <a:rPr lang="zh-CN" altLang="en-US" dirty="0"/>
              <a:t>调用</a:t>
            </a:r>
            <a:r>
              <a:rPr lang="en-US" altLang="zh-CN" dirty="0"/>
              <a:t>16</a:t>
            </a:r>
            <a:r>
              <a:rPr lang="zh-CN" altLang="en-US" dirty="0"/>
              <a:t>进制显示子程序</a:t>
            </a:r>
          </a:p>
          <a:p>
            <a:r>
              <a:rPr lang="zh-CN" altLang="en-US" dirty="0"/>
              <a:t>	</a:t>
            </a:r>
            <a:r>
              <a:rPr lang="en-US" altLang="zh-CN" dirty="0" err="1"/>
              <a:t>jmp</a:t>
            </a:r>
            <a:r>
              <a:rPr lang="en-US" altLang="zh-CN" dirty="0"/>
              <a:t> task1                  ; </a:t>
            </a:r>
            <a:r>
              <a:rPr lang="zh-CN" altLang="en-US" dirty="0"/>
              <a:t>循环显示</a:t>
            </a:r>
          </a:p>
          <a:p>
            <a:r>
              <a:rPr lang="en-US" altLang="zh-CN" dirty="0"/>
              <a:t>;;;;;;;;;;;;;;;;;;;;;;;;;;;;;;;;;;;;;;;;;;;;;;;;;;;;;;;;;</a:t>
            </a:r>
          </a:p>
          <a:p>
            <a:r>
              <a:rPr lang="en-US" altLang="zh-CN" dirty="0"/>
              <a:t>; </a:t>
            </a:r>
            <a:r>
              <a:rPr lang="zh-CN" altLang="en-US" dirty="0"/>
              <a:t>被调度进程</a:t>
            </a:r>
            <a:r>
              <a:rPr lang="en-US" altLang="zh-CN" dirty="0"/>
              <a:t>task2 </a:t>
            </a:r>
          </a:p>
          <a:p>
            <a:r>
              <a:rPr lang="en-US" altLang="zh-CN" dirty="0"/>
              <a:t>; </a:t>
            </a:r>
            <a:r>
              <a:rPr lang="zh-CN" altLang="en-US" dirty="0"/>
              <a:t>功能：对于自身的计数器进行计数</a:t>
            </a:r>
            <a:r>
              <a:rPr lang="en-US" altLang="zh-CN" dirty="0"/>
              <a:t>,</a:t>
            </a:r>
            <a:r>
              <a:rPr lang="zh-CN" altLang="en-US" dirty="0"/>
              <a:t>而后在屏幕的</a:t>
            </a:r>
            <a:r>
              <a:rPr lang="en-US" altLang="zh-CN" dirty="0"/>
              <a:t>6</a:t>
            </a:r>
            <a:r>
              <a:rPr lang="zh-CN" altLang="en-US" dirty="0"/>
              <a:t>行</a:t>
            </a:r>
            <a:r>
              <a:rPr lang="en-US" altLang="zh-CN" dirty="0"/>
              <a:t>1</a:t>
            </a:r>
            <a:r>
              <a:rPr lang="zh-CN" altLang="en-US" dirty="0"/>
              <a:t>显示输出</a:t>
            </a:r>
          </a:p>
          <a:p>
            <a:r>
              <a:rPr lang="en-US" altLang="zh-CN" dirty="0"/>
              <a:t>;;;;;;;;;;;;;;;;;;;;;;;;;;;;;;;;;;;;;;;;;;;;;;;;;;;;;;;;;</a:t>
            </a:r>
          </a:p>
          <a:p>
            <a:r>
              <a:rPr lang="en-US" altLang="zh-CN" dirty="0"/>
              <a:t>task2:                  </a:t>
            </a:r>
          </a:p>
          <a:p>
            <a:r>
              <a:rPr lang="en-US" altLang="zh-CN" dirty="0"/>
              <a:t>.l1     dec word [task2ctra]</a:t>
            </a:r>
          </a:p>
          <a:p>
            <a:r>
              <a:rPr lang="en-US" altLang="zh-CN" dirty="0"/>
              <a:t>        </a:t>
            </a:r>
            <a:r>
              <a:rPr lang="en-US" altLang="zh-CN" dirty="0" err="1"/>
              <a:t>jnz</a:t>
            </a:r>
            <a:r>
              <a:rPr lang="en-US" altLang="zh-CN" dirty="0"/>
              <a:t> .l1 </a:t>
            </a:r>
          </a:p>
          <a:p>
            <a:r>
              <a:rPr lang="en-US" altLang="zh-CN" dirty="0"/>
              <a:t>        </a:t>
            </a:r>
            <a:r>
              <a:rPr lang="en-US" altLang="zh-CN" dirty="0" err="1"/>
              <a:t>inc</a:t>
            </a:r>
            <a:r>
              <a:rPr lang="en-US" altLang="zh-CN" dirty="0"/>
              <a:t> word [task2ctr]</a:t>
            </a:r>
          </a:p>
          <a:p>
            <a:r>
              <a:rPr lang="en-US" altLang="zh-CN" dirty="0"/>
              <a:t>        push word 6 </a:t>
            </a:r>
          </a:p>
          <a:p>
            <a:r>
              <a:rPr lang="en-US" altLang="zh-CN" dirty="0"/>
              <a:t>        push word 0 </a:t>
            </a:r>
          </a:p>
          <a:p>
            <a:r>
              <a:rPr lang="en-US" altLang="zh-CN" dirty="0"/>
              <a:t>        push word [task2ctr]</a:t>
            </a:r>
          </a:p>
          <a:p>
            <a:r>
              <a:rPr lang="en-US" altLang="zh-CN" dirty="0"/>
              <a:t>        call </a:t>
            </a:r>
            <a:r>
              <a:rPr lang="en-US" altLang="zh-CN" dirty="0" err="1"/>
              <a:t>printhex</a:t>
            </a:r>
            <a:r>
              <a:rPr lang="en-US" altLang="zh-CN" dirty="0"/>
              <a:t>	</a:t>
            </a:r>
          </a:p>
          <a:p>
            <a:r>
              <a:rPr lang="en-US" altLang="zh-CN" dirty="0"/>
              <a:t>	</a:t>
            </a:r>
            <a:r>
              <a:rPr lang="en-US" altLang="zh-CN" dirty="0" err="1"/>
              <a:t>jmp</a:t>
            </a:r>
            <a:r>
              <a:rPr lang="en-US" altLang="zh-CN" dirty="0"/>
              <a:t> task2 </a:t>
            </a:r>
          </a:p>
          <a:p>
            <a:r>
              <a:rPr lang="en-US" altLang="zh-CN" dirty="0"/>
              <a:t>;;;;;;;;;;;;;;;;;;;;;;;;;;;;;;;;;;;;;;;;;;;;;;;;;;;;;;;;;</a:t>
            </a:r>
          </a:p>
          <a:p>
            <a:r>
              <a:rPr lang="en-US" altLang="zh-CN" dirty="0"/>
              <a:t>; </a:t>
            </a:r>
            <a:r>
              <a:rPr lang="zh-CN" altLang="en-US" dirty="0"/>
              <a:t>被调度进程</a:t>
            </a:r>
            <a:r>
              <a:rPr lang="en-US" altLang="zh-CN" dirty="0"/>
              <a:t>task3</a:t>
            </a:r>
          </a:p>
          <a:p>
            <a:r>
              <a:rPr lang="en-US" altLang="zh-CN" dirty="0"/>
              <a:t>; </a:t>
            </a:r>
            <a:r>
              <a:rPr lang="zh-CN" altLang="en-US" dirty="0"/>
              <a:t>功能：对于自身的计数器进行计数</a:t>
            </a:r>
            <a:r>
              <a:rPr lang="en-US" altLang="zh-CN" dirty="0"/>
              <a:t>,</a:t>
            </a:r>
            <a:r>
              <a:rPr lang="zh-CN" altLang="en-US" dirty="0"/>
              <a:t>而后在屏幕的</a:t>
            </a:r>
            <a:r>
              <a:rPr lang="en-US" altLang="zh-CN" dirty="0"/>
              <a:t>9</a:t>
            </a:r>
            <a:r>
              <a:rPr lang="zh-CN" altLang="en-US" dirty="0"/>
              <a:t>行</a:t>
            </a:r>
            <a:r>
              <a:rPr lang="en-US" altLang="zh-CN" dirty="0"/>
              <a:t>1</a:t>
            </a:r>
            <a:r>
              <a:rPr lang="zh-CN" altLang="en-US" dirty="0"/>
              <a:t>显示输出</a:t>
            </a:r>
          </a:p>
          <a:p>
            <a:r>
              <a:rPr lang="en-US" altLang="zh-CN" dirty="0"/>
              <a:t>;;;;;;;;;;;;;;;;;;;;;;;;;;;;;;;;;;;;;;;;;;;;;;;;;;;;;;;;;</a:t>
            </a:r>
          </a:p>
          <a:p>
            <a:r>
              <a:rPr lang="en-US" altLang="zh-CN" dirty="0"/>
              <a:t>task3:                  </a:t>
            </a:r>
          </a:p>
          <a:p>
            <a:r>
              <a:rPr lang="en-US" altLang="zh-CN" dirty="0"/>
              <a:t>.l1     dec word [task3ctra]</a:t>
            </a:r>
          </a:p>
          <a:p>
            <a:r>
              <a:rPr lang="en-US" altLang="zh-CN" dirty="0"/>
              <a:t>        </a:t>
            </a:r>
            <a:r>
              <a:rPr lang="en-US" altLang="zh-CN" dirty="0" err="1"/>
              <a:t>jnz</a:t>
            </a:r>
            <a:r>
              <a:rPr lang="en-US" altLang="zh-CN" dirty="0"/>
              <a:t> .l1 </a:t>
            </a:r>
          </a:p>
          <a:p>
            <a:r>
              <a:rPr lang="en-US" altLang="zh-CN" dirty="0"/>
              <a:t>        </a:t>
            </a:r>
            <a:r>
              <a:rPr lang="en-US" altLang="zh-CN" dirty="0" err="1"/>
              <a:t>inc</a:t>
            </a:r>
            <a:r>
              <a:rPr lang="en-US" altLang="zh-CN" dirty="0"/>
              <a:t> word [task3ctr]</a:t>
            </a:r>
          </a:p>
          <a:p>
            <a:r>
              <a:rPr lang="en-US" altLang="zh-CN" dirty="0"/>
              <a:t>        push word 9 </a:t>
            </a:r>
          </a:p>
          <a:p>
            <a:r>
              <a:rPr lang="en-US" altLang="zh-CN" dirty="0"/>
              <a:t>        push word 0 </a:t>
            </a:r>
          </a:p>
          <a:p>
            <a:r>
              <a:rPr lang="en-US" altLang="zh-CN" dirty="0"/>
              <a:t>        push word [task3ctr]</a:t>
            </a:r>
          </a:p>
          <a:p>
            <a:r>
              <a:rPr lang="en-US" altLang="zh-CN" dirty="0"/>
              <a:t>        call </a:t>
            </a:r>
            <a:r>
              <a:rPr lang="en-US" altLang="zh-CN" dirty="0" err="1"/>
              <a:t>printhex</a:t>
            </a:r>
            <a:r>
              <a:rPr lang="en-US" altLang="zh-CN" dirty="0"/>
              <a:t>	</a:t>
            </a:r>
          </a:p>
          <a:p>
            <a:r>
              <a:rPr lang="en-US" altLang="zh-CN" dirty="0"/>
              <a:t>	</a:t>
            </a:r>
            <a:r>
              <a:rPr lang="en-US" altLang="zh-CN" dirty="0" err="1"/>
              <a:t>jmp</a:t>
            </a:r>
            <a:r>
              <a:rPr lang="en-US" altLang="zh-CN" dirty="0"/>
              <a:t> task3 </a:t>
            </a:r>
          </a:p>
          <a:p>
            <a:r>
              <a:rPr lang="en-US" altLang="zh-CN" dirty="0"/>
              <a:t>;;;;;;;;;;;;;;;;;;;;;;;;;;;;;;;;;;;;;;;;;;;;;;;;;;;;;;;;;</a:t>
            </a:r>
          </a:p>
          <a:p>
            <a:r>
              <a:rPr lang="en-US" altLang="zh-CN" dirty="0"/>
              <a:t>;</a:t>
            </a:r>
            <a:r>
              <a:rPr lang="zh-CN" altLang="en-US" dirty="0"/>
              <a:t>任务初始化子程序</a:t>
            </a:r>
            <a:r>
              <a:rPr lang="en-US" altLang="zh-CN" dirty="0" err="1"/>
              <a:t>taskinit</a:t>
            </a:r>
            <a:endParaRPr lang="en-US" altLang="zh-CN" dirty="0"/>
          </a:p>
          <a:p>
            <a:r>
              <a:rPr lang="en-US" altLang="zh-CN" dirty="0"/>
              <a:t>;</a:t>
            </a:r>
            <a:r>
              <a:rPr lang="zh-CN" altLang="en-US" dirty="0"/>
              <a:t>功能</a:t>
            </a:r>
            <a:r>
              <a:rPr lang="en-US" altLang="zh-CN" dirty="0"/>
              <a:t>:     </a:t>
            </a:r>
            <a:r>
              <a:rPr lang="zh-CN" altLang="en-US" dirty="0"/>
              <a:t>在被初始化进程的堆栈空间中压入</a:t>
            </a:r>
            <a:r>
              <a:rPr lang="en-US" altLang="zh-CN" dirty="0"/>
              <a:t>Flag</a:t>
            </a:r>
            <a:r>
              <a:rPr lang="zh-CN" altLang="en-US" dirty="0"/>
              <a:t>寄存器</a:t>
            </a:r>
            <a:r>
              <a:rPr lang="en-US" altLang="zh-CN" dirty="0"/>
              <a:t>,</a:t>
            </a:r>
            <a:r>
              <a:rPr lang="zh-CN" altLang="en-US" dirty="0"/>
              <a:t>进程的入口</a:t>
            </a:r>
          </a:p>
          <a:p>
            <a:r>
              <a:rPr lang="en-US" altLang="zh-CN" dirty="0"/>
              <a:t>;          </a:t>
            </a:r>
            <a:r>
              <a:rPr lang="zh-CN" altLang="en-US" dirty="0"/>
              <a:t>地址</a:t>
            </a:r>
            <a:r>
              <a:rPr lang="en-US" altLang="zh-CN" dirty="0"/>
              <a:t>,</a:t>
            </a:r>
            <a:r>
              <a:rPr lang="zh-CN" altLang="en-US" dirty="0"/>
              <a:t>及要被保护的</a:t>
            </a:r>
            <a:r>
              <a:rPr lang="en-US" altLang="zh-CN" dirty="0"/>
              <a:t>CPU</a:t>
            </a:r>
            <a:r>
              <a:rPr lang="zh-CN" altLang="en-US" dirty="0"/>
              <a:t>寄存器值</a:t>
            </a:r>
            <a:r>
              <a:rPr lang="en-US" altLang="zh-CN" dirty="0"/>
              <a:t>,</a:t>
            </a:r>
            <a:r>
              <a:rPr lang="zh-CN" altLang="en-US" dirty="0"/>
              <a:t>同时将进程的栈顶地址</a:t>
            </a:r>
          </a:p>
          <a:p>
            <a:r>
              <a:rPr lang="en-US" altLang="zh-CN" dirty="0"/>
              <a:t>;          </a:t>
            </a:r>
            <a:r>
              <a:rPr lang="zh-CN" altLang="en-US" dirty="0"/>
              <a:t>写入</a:t>
            </a:r>
            <a:r>
              <a:rPr lang="en-US" altLang="zh-CN" dirty="0" err="1"/>
              <a:t>sptable</a:t>
            </a:r>
            <a:r>
              <a:rPr lang="zh-CN" altLang="en-US" dirty="0"/>
              <a:t>数组中。</a:t>
            </a:r>
          </a:p>
          <a:p>
            <a:r>
              <a:rPr lang="en-US" altLang="zh-CN" dirty="0"/>
              <a:t>;</a:t>
            </a:r>
            <a:r>
              <a:rPr lang="zh-CN" altLang="en-US" dirty="0"/>
              <a:t>参数</a:t>
            </a:r>
            <a:r>
              <a:rPr lang="en-US" altLang="zh-CN" dirty="0"/>
              <a:t>:    bx= </a:t>
            </a:r>
            <a:r>
              <a:rPr lang="zh-CN" altLang="en-US" dirty="0"/>
              <a:t>进程的堆栈指针</a:t>
            </a:r>
          </a:p>
          <a:p>
            <a:r>
              <a:rPr lang="en-US" altLang="zh-CN" dirty="0"/>
              <a:t>;         ax= </a:t>
            </a:r>
            <a:r>
              <a:rPr lang="zh-CN" altLang="en-US" dirty="0"/>
              <a:t>进程的入口地址偏移</a:t>
            </a:r>
          </a:p>
          <a:p>
            <a:r>
              <a:rPr lang="en-US" altLang="zh-CN" dirty="0"/>
              <a:t>;;;;;;;;;;;;;;;;;;;;;;;;;;;;;;;;;;;;;;;;;;;;;;;;;;;;;;;;;</a:t>
            </a:r>
          </a:p>
          <a:p>
            <a:r>
              <a:rPr lang="en-US" altLang="zh-CN" dirty="0" err="1"/>
              <a:t>taskinit</a:t>
            </a:r>
            <a:r>
              <a:rPr lang="en-US" altLang="zh-CN" dirty="0"/>
              <a:t>:             </a:t>
            </a:r>
          </a:p>
          <a:p>
            <a:r>
              <a:rPr lang="en-US" altLang="zh-CN" dirty="0"/>
              <a:t>	</a:t>
            </a:r>
            <a:r>
              <a:rPr lang="en-US" altLang="zh-CN" dirty="0" err="1"/>
              <a:t>pusha</a:t>
            </a:r>
            <a:endParaRPr lang="en-US" altLang="zh-CN" dirty="0"/>
          </a:p>
          <a:p>
            <a:r>
              <a:rPr lang="en-US" altLang="zh-CN" dirty="0"/>
              <a:t> 	push es</a:t>
            </a:r>
          </a:p>
          <a:p>
            <a:r>
              <a:rPr lang="en-US" altLang="zh-CN" dirty="0"/>
              <a:t>	push ds      	   ; </a:t>
            </a:r>
            <a:r>
              <a:rPr lang="zh-CN" altLang="en-US" dirty="0"/>
              <a:t>将现场保护到在</a:t>
            </a:r>
            <a:r>
              <a:rPr lang="en-US" altLang="zh-CN" dirty="0"/>
              <a:t>kernel</a:t>
            </a:r>
            <a:r>
              <a:rPr lang="zh-CN" altLang="en-US" dirty="0"/>
              <a:t>的的堆栈空间中。</a:t>
            </a:r>
          </a:p>
          <a:p>
            <a:r>
              <a:rPr lang="zh-CN" altLang="en-US" dirty="0"/>
              <a:t> 	</a:t>
            </a:r>
            <a:r>
              <a:rPr lang="en-US" altLang="zh-CN" dirty="0"/>
              <a:t>mov bp, </a:t>
            </a:r>
            <a:r>
              <a:rPr lang="en-US" altLang="zh-CN" dirty="0" err="1"/>
              <a:t>sp</a:t>
            </a:r>
            <a:r>
              <a:rPr lang="en-US" altLang="zh-CN" dirty="0"/>
              <a:t>	   ; </a:t>
            </a:r>
            <a:r>
              <a:rPr lang="zh-CN" altLang="en-US" dirty="0"/>
              <a:t>保存</a:t>
            </a:r>
            <a:r>
              <a:rPr lang="en-US" altLang="zh-CN" dirty="0"/>
              <a:t>kernel</a:t>
            </a:r>
            <a:r>
              <a:rPr lang="zh-CN" altLang="en-US" dirty="0"/>
              <a:t>的堆栈指针。</a:t>
            </a:r>
          </a:p>
          <a:p>
            <a:r>
              <a:rPr lang="zh-CN" altLang="en-US" dirty="0"/>
              <a:t> 	</a:t>
            </a:r>
            <a:r>
              <a:rPr lang="en-US" altLang="zh-CN" dirty="0"/>
              <a:t>mov </a:t>
            </a:r>
            <a:r>
              <a:rPr lang="en-US" altLang="zh-CN" dirty="0" err="1"/>
              <a:t>sp</a:t>
            </a:r>
            <a:r>
              <a:rPr lang="en-US" altLang="zh-CN" dirty="0"/>
              <a:t>, dx	   ; </a:t>
            </a:r>
            <a:r>
              <a:rPr lang="zh-CN" altLang="en-US" dirty="0"/>
              <a:t>切换到进程的堆栈空间中</a:t>
            </a:r>
          </a:p>
          <a:p>
            <a:r>
              <a:rPr lang="zh-CN" altLang="en-US" dirty="0"/>
              <a:t> 	</a:t>
            </a:r>
            <a:r>
              <a:rPr lang="en-US" altLang="zh-CN" dirty="0" err="1"/>
              <a:t>pushf</a:t>
            </a:r>
            <a:r>
              <a:rPr lang="en-US" altLang="zh-CN" dirty="0"/>
              <a:t>	     	   ; </a:t>
            </a:r>
            <a:r>
              <a:rPr lang="zh-CN" altLang="en-US" dirty="0"/>
              <a:t>在进程的堆栈空间中压入标志寄存器</a:t>
            </a:r>
            <a:r>
              <a:rPr lang="en-US" altLang="zh-CN" dirty="0"/>
              <a:t>Flag</a:t>
            </a:r>
          </a:p>
          <a:p>
            <a:r>
              <a:rPr lang="en-US" altLang="zh-CN" dirty="0"/>
              <a:t> 	push cs      	   ; </a:t>
            </a:r>
            <a:r>
              <a:rPr lang="zh-CN" altLang="en-US" dirty="0"/>
              <a:t>在进程的堆栈空间中压入代码段值</a:t>
            </a:r>
          </a:p>
          <a:p>
            <a:r>
              <a:rPr lang="zh-CN" altLang="en-US" dirty="0"/>
              <a:t> 	</a:t>
            </a:r>
            <a:r>
              <a:rPr lang="en-US" altLang="zh-CN" dirty="0"/>
              <a:t>push ax		   ; </a:t>
            </a:r>
            <a:r>
              <a:rPr lang="zh-CN" altLang="en-US" dirty="0"/>
              <a:t>在进程的堆栈空间中压入进程的入口地址偏移</a:t>
            </a:r>
          </a:p>
          <a:p>
            <a:r>
              <a:rPr lang="zh-CN" altLang="en-US" dirty="0"/>
              <a:t>     </a:t>
            </a:r>
            <a:r>
              <a:rPr lang="en-US" altLang="zh-CN" dirty="0" err="1"/>
              <a:t>pusha</a:t>
            </a:r>
            <a:r>
              <a:rPr lang="en-US" altLang="zh-CN" dirty="0"/>
              <a:t> </a:t>
            </a:r>
          </a:p>
          <a:p>
            <a:r>
              <a:rPr lang="en-US" altLang="zh-CN" dirty="0"/>
              <a:t> 	push es</a:t>
            </a:r>
          </a:p>
          <a:p>
            <a:r>
              <a:rPr lang="en-US" altLang="zh-CN" dirty="0"/>
              <a:t> 	push ds		   ; </a:t>
            </a:r>
            <a:r>
              <a:rPr lang="zh-CN" altLang="en-US" dirty="0"/>
              <a:t>在进程的堆栈空间中保护</a:t>
            </a:r>
            <a:r>
              <a:rPr lang="en-US" altLang="zh-CN" dirty="0"/>
              <a:t>CPU</a:t>
            </a:r>
            <a:r>
              <a:rPr lang="zh-CN" altLang="en-US" dirty="0"/>
              <a:t>寄存器值</a:t>
            </a:r>
          </a:p>
          <a:p>
            <a:r>
              <a:rPr lang="zh-CN" altLang="en-US" dirty="0"/>
              <a:t>        </a:t>
            </a:r>
            <a:r>
              <a:rPr lang="en-US" altLang="zh-CN" dirty="0"/>
              <a:t>; </a:t>
            </a:r>
            <a:r>
              <a:rPr lang="zh-CN" altLang="en-US" dirty="0"/>
              <a:t>按公式：进程堆栈指针的存放地址</a:t>
            </a:r>
            <a:r>
              <a:rPr lang="en-US" altLang="zh-CN" dirty="0"/>
              <a:t>=sptable+2*</a:t>
            </a:r>
            <a:r>
              <a:rPr lang="zh-CN" altLang="en-US" dirty="0"/>
              <a:t>进程号</a:t>
            </a:r>
          </a:p>
          <a:p>
            <a:r>
              <a:rPr lang="zh-CN" altLang="en-US" dirty="0"/>
              <a:t>        </a:t>
            </a:r>
            <a:r>
              <a:rPr lang="en-US" altLang="zh-CN" dirty="0"/>
              <a:t>; </a:t>
            </a:r>
            <a:r>
              <a:rPr lang="zh-CN" altLang="en-US" dirty="0"/>
              <a:t>得到进程堆栈指针的存放地址</a:t>
            </a:r>
            <a:r>
              <a:rPr lang="en-US" altLang="zh-CN" dirty="0"/>
              <a:t>,</a:t>
            </a:r>
            <a:r>
              <a:rPr lang="zh-CN" altLang="en-US" dirty="0"/>
              <a:t>将进程堆栈指针的值存</a:t>
            </a:r>
          </a:p>
          <a:p>
            <a:r>
              <a:rPr lang="zh-CN" altLang="en-US" dirty="0"/>
              <a:t>        </a:t>
            </a:r>
            <a:r>
              <a:rPr lang="en-US" altLang="zh-CN" dirty="0"/>
              <a:t>; </a:t>
            </a:r>
            <a:r>
              <a:rPr lang="zh-CN" altLang="en-US" dirty="0"/>
              <a:t>到该内存单元中</a:t>
            </a:r>
            <a:r>
              <a:rPr lang="en-US" altLang="zh-CN" dirty="0"/>
              <a:t>,</a:t>
            </a:r>
          </a:p>
          <a:p>
            <a:r>
              <a:rPr lang="en-US" altLang="zh-CN" dirty="0"/>
              <a:t> 	mov dx, </a:t>
            </a:r>
            <a:r>
              <a:rPr lang="en-US" altLang="zh-CN" dirty="0" err="1"/>
              <a:t>sp</a:t>
            </a:r>
            <a:r>
              <a:rPr lang="en-US" altLang="zh-CN" dirty="0"/>
              <a:t>	</a:t>
            </a:r>
          </a:p>
          <a:p>
            <a:r>
              <a:rPr lang="en-US" altLang="zh-CN" dirty="0"/>
              <a:t> 	mov bx, [</a:t>
            </a:r>
            <a:r>
              <a:rPr lang="en-US" altLang="zh-CN" dirty="0" err="1"/>
              <a:t>taskcount</a:t>
            </a:r>
            <a:r>
              <a:rPr lang="en-US" altLang="zh-CN" dirty="0"/>
              <a:t>]</a:t>
            </a:r>
          </a:p>
          <a:p>
            <a:r>
              <a:rPr lang="en-US" altLang="zh-CN" dirty="0"/>
              <a:t> 	</a:t>
            </a:r>
            <a:r>
              <a:rPr lang="en-US" altLang="zh-CN" dirty="0" err="1"/>
              <a:t>shl</a:t>
            </a:r>
            <a:r>
              <a:rPr lang="en-US" altLang="zh-CN" dirty="0"/>
              <a:t> bx, 1	</a:t>
            </a:r>
          </a:p>
          <a:p>
            <a:r>
              <a:rPr lang="en-US" altLang="zh-CN" dirty="0"/>
              <a:t> 	lea </a:t>
            </a:r>
            <a:r>
              <a:rPr lang="en-US" altLang="zh-CN" dirty="0" err="1"/>
              <a:t>si</a:t>
            </a:r>
            <a:r>
              <a:rPr lang="en-US" altLang="zh-CN" dirty="0"/>
              <a:t>, [</a:t>
            </a:r>
            <a:r>
              <a:rPr lang="en-US" altLang="zh-CN" dirty="0" err="1"/>
              <a:t>sptable</a:t>
            </a:r>
            <a:r>
              <a:rPr lang="en-US" altLang="zh-CN" dirty="0"/>
              <a:t>]</a:t>
            </a:r>
          </a:p>
          <a:p>
            <a:r>
              <a:rPr lang="en-US" altLang="zh-CN" dirty="0"/>
              <a:t> 	mov [</a:t>
            </a:r>
            <a:r>
              <a:rPr lang="en-US" altLang="zh-CN" dirty="0" err="1"/>
              <a:t>ds:si</a:t>
            </a:r>
            <a:r>
              <a:rPr lang="en-US" altLang="zh-CN" dirty="0"/>
              <a:t> + bx], dx</a:t>
            </a:r>
          </a:p>
          <a:p>
            <a:r>
              <a:rPr lang="en-US" altLang="zh-CN" dirty="0"/>
              <a:t> 	</a:t>
            </a:r>
            <a:r>
              <a:rPr lang="en-US" altLang="zh-CN" dirty="0" err="1"/>
              <a:t>inc</a:t>
            </a:r>
            <a:r>
              <a:rPr lang="en-US" altLang="zh-CN" dirty="0"/>
              <a:t> word [</a:t>
            </a:r>
            <a:r>
              <a:rPr lang="en-US" altLang="zh-CN" dirty="0" err="1"/>
              <a:t>taskcount</a:t>
            </a:r>
            <a:r>
              <a:rPr lang="en-US" altLang="zh-CN" dirty="0"/>
              <a:t>]  	      ; </a:t>
            </a:r>
            <a:r>
              <a:rPr lang="zh-CN" altLang="en-US" dirty="0"/>
              <a:t>将进程号增</a:t>
            </a:r>
            <a:r>
              <a:rPr lang="en-US" altLang="zh-CN" dirty="0"/>
              <a:t>1,</a:t>
            </a:r>
            <a:r>
              <a:rPr lang="zh-CN" altLang="en-US" dirty="0"/>
              <a:t>指向下一个将被初始化的进程</a:t>
            </a:r>
          </a:p>
          <a:p>
            <a:r>
              <a:rPr lang="zh-CN" altLang="en-US" dirty="0"/>
              <a:t> 	</a:t>
            </a:r>
            <a:r>
              <a:rPr lang="en-US" altLang="zh-CN" dirty="0"/>
              <a:t>mov </a:t>
            </a:r>
            <a:r>
              <a:rPr lang="en-US" altLang="zh-CN" dirty="0" err="1"/>
              <a:t>sp</a:t>
            </a:r>
            <a:r>
              <a:rPr lang="en-US" altLang="zh-CN" dirty="0"/>
              <a:t>, bp	              ; SP</a:t>
            </a:r>
            <a:r>
              <a:rPr lang="zh-CN" altLang="en-US" dirty="0"/>
              <a:t>恢复为</a:t>
            </a:r>
            <a:r>
              <a:rPr lang="en-US" altLang="zh-CN" dirty="0"/>
              <a:t>kernel</a:t>
            </a:r>
            <a:r>
              <a:rPr lang="zh-CN" altLang="en-US" dirty="0"/>
              <a:t>的堆栈指针</a:t>
            </a:r>
          </a:p>
          <a:p>
            <a:r>
              <a:rPr lang="zh-CN" altLang="en-US" dirty="0"/>
              <a:t> 	</a:t>
            </a:r>
            <a:r>
              <a:rPr lang="en-US" altLang="zh-CN" dirty="0"/>
              <a:t>pop ds</a:t>
            </a:r>
          </a:p>
          <a:p>
            <a:r>
              <a:rPr lang="en-US" altLang="zh-CN" dirty="0"/>
              <a:t> 	pop es</a:t>
            </a:r>
          </a:p>
          <a:p>
            <a:r>
              <a:rPr lang="en-US" altLang="zh-CN" dirty="0"/>
              <a:t>     	</a:t>
            </a:r>
            <a:r>
              <a:rPr lang="en-US" altLang="zh-CN" dirty="0" err="1"/>
              <a:t>popa</a:t>
            </a:r>
            <a:r>
              <a:rPr lang="en-US" altLang="zh-CN" dirty="0"/>
              <a:t>                   	      ; </a:t>
            </a:r>
            <a:r>
              <a:rPr lang="zh-CN" altLang="en-US" dirty="0"/>
              <a:t>恢复现场</a:t>
            </a:r>
          </a:p>
          <a:p>
            <a:r>
              <a:rPr lang="zh-CN" altLang="en-US" dirty="0"/>
              <a:t> 	</a:t>
            </a:r>
            <a:r>
              <a:rPr lang="en-US" altLang="zh-CN" dirty="0"/>
              <a:t>ret                   	      ; </a:t>
            </a:r>
            <a:r>
              <a:rPr lang="zh-CN" altLang="en-US" dirty="0"/>
              <a:t>返回到</a:t>
            </a:r>
            <a:r>
              <a:rPr lang="en-US" altLang="zh-CN" dirty="0"/>
              <a:t>kernel</a:t>
            </a:r>
          </a:p>
          <a:p>
            <a:r>
              <a:rPr lang="en-US" altLang="zh-CN" dirty="0"/>
              <a:t> ;;;;;;;;;;;;;;;;;;;;;;;;;;;;;;;;;;;;;;;;;;;;;;;;;;;;;;;;;</a:t>
            </a:r>
          </a:p>
          <a:p>
            <a:r>
              <a:rPr lang="en-US" altLang="zh-CN" dirty="0"/>
              <a:t> ;</a:t>
            </a:r>
            <a:r>
              <a:rPr lang="zh-CN" altLang="en-US" dirty="0"/>
              <a:t>进程调度子程序</a:t>
            </a:r>
            <a:r>
              <a:rPr lang="en-US" altLang="zh-CN" dirty="0"/>
              <a:t>scheduler</a:t>
            </a:r>
          </a:p>
          <a:p>
            <a:r>
              <a:rPr lang="en-US" altLang="zh-CN" dirty="0"/>
              <a:t> ;</a:t>
            </a:r>
            <a:r>
              <a:rPr lang="zh-CN" altLang="en-US" dirty="0"/>
              <a:t>功能：</a:t>
            </a:r>
            <a:r>
              <a:rPr lang="en-US" altLang="zh-CN" dirty="0"/>
              <a:t>1</a:t>
            </a:r>
            <a:r>
              <a:rPr lang="zh-CN" altLang="en-US" dirty="0"/>
              <a:t>。保存被剥夺运行权的进程的堆栈指针</a:t>
            </a:r>
          </a:p>
          <a:p>
            <a:r>
              <a:rPr lang="zh-CN" altLang="en-US" dirty="0"/>
              <a:t> </a:t>
            </a:r>
            <a:r>
              <a:rPr lang="en-US" altLang="zh-CN" dirty="0"/>
              <a:t>;      2</a:t>
            </a:r>
            <a:r>
              <a:rPr lang="zh-CN" altLang="en-US" dirty="0"/>
              <a:t>。恢复下一个将被调度运行的进程的堆栈指针</a:t>
            </a:r>
          </a:p>
          <a:p>
            <a:r>
              <a:rPr lang="zh-CN" altLang="en-US" dirty="0"/>
              <a:t> </a:t>
            </a:r>
            <a:r>
              <a:rPr lang="en-US" altLang="zh-CN" dirty="0"/>
              <a:t>;      3</a:t>
            </a:r>
            <a:r>
              <a:rPr lang="zh-CN" altLang="en-US" dirty="0"/>
              <a:t>。从将被调度运行的进程的堆栈中恢复断点信息</a:t>
            </a:r>
            <a:r>
              <a:rPr lang="en-US" altLang="zh-CN" dirty="0"/>
              <a:t>,</a:t>
            </a:r>
          </a:p>
          <a:p>
            <a:r>
              <a:rPr lang="en-US" altLang="zh-CN" dirty="0"/>
              <a:t> ;         </a:t>
            </a:r>
            <a:r>
              <a:rPr lang="zh-CN" altLang="en-US" dirty="0"/>
              <a:t>使</a:t>
            </a:r>
            <a:r>
              <a:rPr lang="en-US" altLang="zh-CN" dirty="0"/>
              <a:t>CPU</a:t>
            </a:r>
            <a:r>
              <a:rPr lang="zh-CN" altLang="en-US" dirty="0"/>
              <a:t>转到该进程去执行</a:t>
            </a:r>
          </a:p>
          <a:p>
            <a:r>
              <a:rPr lang="zh-CN" altLang="en-US" dirty="0"/>
              <a:t> </a:t>
            </a:r>
            <a:r>
              <a:rPr lang="en-US" altLang="zh-CN" dirty="0"/>
              <a:t>;;;;;;;;;;;;;;;;;;;;;;;;;;;;;;;;;;;;;;;;;;;;;;;;;;;;;;;;;</a:t>
            </a:r>
          </a:p>
          <a:p>
            <a:r>
              <a:rPr lang="en-US" altLang="zh-CN" dirty="0"/>
              <a:t> scheduler:</a:t>
            </a:r>
          </a:p>
          <a:p>
            <a:r>
              <a:rPr lang="en-US" altLang="zh-CN" dirty="0"/>
              <a:t>        </a:t>
            </a:r>
            <a:r>
              <a:rPr lang="en-US" altLang="zh-CN" dirty="0" err="1"/>
              <a:t>pusha</a:t>
            </a:r>
            <a:endParaRPr lang="en-US" altLang="zh-CN" dirty="0"/>
          </a:p>
          <a:p>
            <a:r>
              <a:rPr lang="en-US" altLang="zh-CN" dirty="0"/>
              <a:t> 	push es</a:t>
            </a:r>
          </a:p>
          <a:p>
            <a:r>
              <a:rPr lang="en-US" altLang="zh-CN" dirty="0"/>
              <a:t> 	push ds                   ; </a:t>
            </a:r>
            <a:r>
              <a:rPr lang="zh-CN" altLang="en-US" dirty="0"/>
              <a:t>在当前进程的堆栈中保存断点处的</a:t>
            </a:r>
            <a:r>
              <a:rPr lang="en-US" altLang="zh-CN" dirty="0"/>
              <a:t>CPU</a:t>
            </a:r>
            <a:r>
              <a:rPr lang="zh-CN" altLang="en-US" dirty="0"/>
              <a:t>寄存器值</a:t>
            </a:r>
          </a:p>
          <a:p>
            <a:r>
              <a:rPr lang="zh-CN" altLang="en-US" dirty="0"/>
              <a:t> 	</a:t>
            </a:r>
            <a:r>
              <a:rPr lang="en-US" altLang="zh-CN" dirty="0"/>
              <a:t>mov al, 0x20	</a:t>
            </a:r>
          </a:p>
          <a:p>
            <a:r>
              <a:rPr lang="en-US" altLang="zh-CN" dirty="0"/>
              <a:t>	out 0x20, al	          ; </a:t>
            </a:r>
            <a:r>
              <a:rPr lang="zh-CN" altLang="en-US" dirty="0"/>
              <a:t>给中断控制器</a:t>
            </a:r>
            <a:r>
              <a:rPr lang="en-US" altLang="zh-CN" dirty="0"/>
              <a:t>8259</a:t>
            </a:r>
            <a:r>
              <a:rPr lang="zh-CN" altLang="en-US" dirty="0"/>
              <a:t>送</a:t>
            </a:r>
            <a:r>
              <a:rPr lang="en-US" altLang="zh-CN" dirty="0"/>
              <a:t>EOI</a:t>
            </a:r>
            <a:r>
              <a:rPr lang="zh-CN" altLang="en-US" dirty="0"/>
              <a:t>指令</a:t>
            </a:r>
          </a:p>
          <a:p>
            <a:r>
              <a:rPr lang="zh-CN" altLang="en-US" dirty="0"/>
              <a:t>	</a:t>
            </a:r>
            <a:r>
              <a:rPr lang="en-US" altLang="zh-CN" dirty="0" err="1"/>
              <a:t>pushf</a:t>
            </a:r>
            <a:r>
              <a:rPr lang="en-US" altLang="zh-CN" dirty="0"/>
              <a:t>		</a:t>
            </a:r>
          </a:p>
          <a:p>
            <a:r>
              <a:rPr lang="en-US" altLang="zh-CN" dirty="0"/>
              <a:t>	call 0xF000:0xFEA5        ; </a:t>
            </a:r>
            <a:r>
              <a:rPr lang="zh-CN" altLang="en-US" dirty="0"/>
              <a:t>使原系统时钟中断处理运行</a:t>
            </a:r>
          </a:p>
          <a:p>
            <a:r>
              <a:rPr lang="zh-CN" altLang="en-US" dirty="0"/>
              <a:t>	</a:t>
            </a:r>
            <a:r>
              <a:rPr lang="en-US" altLang="zh-CN" dirty="0"/>
              <a:t>mov ax, [</a:t>
            </a:r>
            <a:r>
              <a:rPr lang="en-US" altLang="zh-CN" dirty="0" err="1"/>
              <a:t>current_task</a:t>
            </a:r>
            <a:r>
              <a:rPr lang="en-US" altLang="zh-CN" dirty="0"/>
              <a:t>]</a:t>
            </a:r>
          </a:p>
          <a:p>
            <a:r>
              <a:rPr lang="en-US" altLang="zh-CN" dirty="0"/>
              <a:t>	mov bx, ax</a:t>
            </a:r>
          </a:p>
          <a:p>
            <a:r>
              <a:rPr lang="en-US" altLang="zh-CN" dirty="0"/>
              <a:t>	</a:t>
            </a:r>
            <a:r>
              <a:rPr lang="en-US" altLang="zh-CN" dirty="0" err="1"/>
              <a:t>shl</a:t>
            </a:r>
            <a:r>
              <a:rPr lang="en-US" altLang="zh-CN" dirty="0"/>
              <a:t> bx, 1	</a:t>
            </a:r>
          </a:p>
          <a:p>
            <a:r>
              <a:rPr lang="en-US" altLang="zh-CN" dirty="0"/>
              <a:t>	lea </a:t>
            </a:r>
            <a:r>
              <a:rPr lang="en-US" altLang="zh-CN" dirty="0" err="1"/>
              <a:t>si</a:t>
            </a:r>
            <a:r>
              <a:rPr lang="en-US" altLang="zh-CN" dirty="0"/>
              <a:t>, [</a:t>
            </a:r>
            <a:r>
              <a:rPr lang="en-US" altLang="zh-CN" dirty="0" err="1"/>
              <a:t>sptable</a:t>
            </a:r>
            <a:r>
              <a:rPr lang="en-US" altLang="zh-CN" dirty="0"/>
              <a:t>]</a:t>
            </a:r>
          </a:p>
          <a:p>
            <a:r>
              <a:rPr lang="en-US" altLang="zh-CN" dirty="0"/>
              <a:t>	mov [</a:t>
            </a:r>
            <a:r>
              <a:rPr lang="en-US" altLang="zh-CN" dirty="0" err="1"/>
              <a:t>ds:si</a:t>
            </a:r>
            <a:r>
              <a:rPr lang="en-US" altLang="zh-CN" dirty="0"/>
              <a:t> + bx], </a:t>
            </a:r>
            <a:r>
              <a:rPr lang="en-US" altLang="zh-CN" dirty="0" err="1"/>
              <a:t>sp</a:t>
            </a:r>
            <a:r>
              <a:rPr lang="en-US" altLang="zh-CN" dirty="0"/>
              <a:t>      ; </a:t>
            </a:r>
            <a:r>
              <a:rPr lang="zh-CN" altLang="en-US" dirty="0"/>
              <a:t>保存将被剥夺执行权的进程的堆栈指针</a:t>
            </a:r>
          </a:p>
          <a:p>
            <a:r>
              <a:rPr lang="zh-CN" altLang="en-US" dirty="0"/>
              <a:t>	</a:t>
            </a:r>
            <a:r>
              <a:rPr lang="en-US" altLang="zh-CN" dirty="0" err="1"/>
              <a:t>inc</a:t>
            </a:r>
            <a:r>
              <a:rPr lang="en-US" altLang="zh-CN" dirty="0"/>
              <a:t> ax                    ; </a:t>
            </a:r>
            <a:r>
              <a:rPr lang="zh-CN" altLang="en-US" dirty="0"/>
              <a:t>取得下一将被调度的进程的进程号</a:t>
            </a:r>
          </a:p>
          <a:p>
            <a:r>
              <a:rPr lang="zh-CN" altLang="en-US" dirty="0"/>
              <a:t>	</a:t>
            </a:r>
            <a:r>
              <a:rPr lang="en-US" altLang="zh-CN" dirty="0" err="1"/>
              <a:t>cmp</a:t>
            </a:r>
            <a:r>
              <a:rPr lang="en-US" altLang="zh-CN" dirty="0"/>
              <a:t> ax, MAXTASKS          ; </a:t>
            </a:r>
            <a:r>
              <a:rPr lang="zh-CN" altLang="en-US" dirty="0"/>
              <a:t>该进程号是否超过最大进程数	</a:t>
            </a:r>
          </a:p>
          <a:p>
            <a:r>
              <a:rPr lang="zh-CN" altLang="en-US" dirty="0"/>
              <a:t>	</a:t>
            </a:r>
            <a:r>
              <a:rPr lang="en-US" altLang="zh-CN" dirty="0" err="1"/>
              <a:t>jb</a:t>
            </a:r>
            <a:r>
              <a:rPr lang="en-US" altLang="zh-CN" dirty="0"/>
              <a:t> </a:t>
            </a:r>
            <a:r>
              <a:rPr lang="en-US" altLang="zh-CN" dirty="0" err="1"/>
              <a:t>move_on</a:t>
            </a:r>
            <a:r>
              <a:rPr lang="en-US" altLang="zh-CN" dirty="0"/>
              <a:t>                ; </a:t>
            </a:r>
            <a:r>
              <a:rPr lang="zh-CN" altLang="en-US" dirty="0"/>
              <a:t>若没超过</a:t>
            </a:r>
            <a:r>
              <a:rPr lang="en-US" altLang="zh-CN" dirty="0"/>
              <a:t>,</a:t>
            </a:r>
            <a:r>
              <a:rPr lang="zh-CN" altLang="en-US" dirty="0"/>
              <a:t>跳到 </a:t>
            </a:r>
            <a:r>
              <a:rPr lang="en-US" altLang="zh-CN" dirty="0" err="1"/>
              <a:t>move_on</a:t>
            </a:r>
            <a:r>
              <a:rPr lang="en-US" altLang="zh-CN" dirty="0"/>
              <a:t> </a:t>
            </a:r>
            <a:r>
              <a:rPr lang="zh-CN" altLang="en-US" dirty="0"/>
              <a:t>继续</a:t>
            </a:r>
          </a:p>
          <a:p>
            <a:r>
              <a:rPr lang="zh-CN" altLang="en-US" dirty="0"/>
              <a:t>	</a:t>
            </a:r>
            <a:r>
              <a:rPr lang="en-US" altLang="zh-CN" dirty="0" err="1"/>
              <a:t>xor</a:t>
            </a:r>
            <a:r>
              <a:rPr lang="en-US" altLang="zh-CN" dirty="0"/>
              <a:t> ax, ax	          ; </a:t>
            </a:r>
            <a:r>
              <a:rPr lang="zh-CN" altLang="en-US" dirty="0"/>
              <a:t>超过最大进程数</a:t>
            </a:r>
            <a:r>
              <a:rPr lang="en-US" altLang="zh-CN" dirty="0"/>
              <a:t>,</a:t>
            </a:r>
            <a:r>
              <a:rPr lang="zh-CN" altLang="en-US" dirty="0"/>
              <a:t>清</a:t>
            </a:r>
            <a:r>
              <a:rPr lang="en-US" altLang="zh-CN" dirty="0"/>
              <a:t>0,</a:t>
            </a:r>
            <a:r>
              <a:rPr lang="zh-CN" altLang="en-US" dirty="0"/>
              <a:t>从第一个进程开始调度</a:t>
            </a:r>
          </a:p>
          <a:p>
            <a:r>
              <a:rPr lang="en-US" altLang="zh-CN" dirty="0" err="1"/>
              <a:t>move_on</a:t>
            </a:r>
            <a:r>
              <a:rPr lang="en-US" altLang="zh-CN" dirty="0"/>
              <a:t>:</a:t>
            </a:r>
          </a:p>
          <a:p>
            <a:r>
              <a:rPr lang="en-US" altLang="zh-CN" dirty="0"/>
              <a:t>	mov [</a:t>
            </a:r>
            <a:r>
              <a:rPr lang="en-US" altLang="zh-CN" dirty="0" err="1"/>
              <a:t>current_task</a:t>
            </a:r>
            <a:r>
              <a:rPr lang="en-US" altLang="zh-CN" dirty="0"/>
              <a:t>], ax	  ; </a:t>
            </a:r>
            <a:r>
              <a:rPr lang="zh-CN" altLang="en-US" dirty="0"/>
              <a:t>将更改后进程号的送入</a:t>
            </a:r>
            <a:r>
              <a:rPr lang="en-US" altLang="zh-CN" dirty="0" err="1"/>
              <a:t>current_task</a:t>
            </a:r>
            <a:r>
              <a:rPr lang="zh-CN" altLang="en-US" dirty="0"/>
              <a:t>单元保存</a:t>
            </a:r>
          </a:p>
          <a:p>
            <a:r>
              <a:rPr lang="zh-CN" altLang="en-US" dirty="0"/>
              <a:t>   	</a:t>
            </a:r>
            <a:r>
              <a:rPr lang="en-US" altLang="zh-CN" dirty="0"/>
              <a:t>;</a:t>
            </a:r>
            <a:r>
              <a:rPr lang="zh-CN" altLang="en-US" dirty="0"/>
              <a:t>按公式 进程堆栈指针的存放地址</a:t>
            </a:r>
            <a:r>
              <a:rPr lang="en-US" altLang="zh-CN" dirty="0"/>
              <a:t>=sptable+2*</a:t>
            </a:r>
            <a:r>
              <a:rPr lang="zh-CN" altLang="en-US" dirty="0"/>
              <a:t>进程号 取得进程堆栈指针</a:t>
            </a:r>
          </a:p>
          <a:p>
            <a:r>
              <a:rPr lang="zh-CN" altLang="en-US" dirty="0"/>
              <a:t>   	</a:t>
            </a:r>
            <a:r>
              <a:rPr lang="en-US" altLang="zh-CN" dirty="0"/>
              <a:t>mov bx, ax</a:t>
            </a:r>
          </a:p>
          <a:p>
            <a:r>
              <a:rPr lang="en-US" altLang="zh-CN" dirty="0"/>
              <a:t>    	</a:t>
            </a:r>
            <a:r>
              <a:rPr lang="en-US" altLang="zh-CN" dirty="0" err="1"/>
              <a:t>shl</a:t>
            </a:r>
            <a:r>
              <a:rPr lang="en-US" altLang="zh-CN" dirty="0"/>
              <a:t> bx, 1    	</a:t>
            </a:r>
          </a:p>
          <a:p>
            <a:r>
              <a:rPr lang="en-US" altLang="zh-CN" dirty="0"/>
              <a:t>  	lea </a:t>
            </a:r>
            <a:r>
              <a:rPr lang="en-US" altLang="zh-CN" dirty="0" err="1"/>
              <a:t>si</a:t>
            </a:r>
            <a:r>
              <a:rPr lang="en-US" altLang="zh-CN" dirty="0"/>
              <a:t>, [</a:t>
            </a:r>
            <a:r>
              <a:rPr lang="en-US" altLang="zh-CN" dirty="0" err="1"/>
              <a:t>sptable</a:t>
            </a:r>
            <a:r>
              <a:rPr lang="en-US" altLang="zh-CN" dirty="0"/>
              <a:t>]</a:t>
            </a:r>
          </a:p>
          <a:p>
            <a:r>
              <a:rPr lang="en-US" altLang="zh-CN" dirty="0"/>
              <a:t>  	mov </a:t>
            </a:r>
            <a:r>
              <a:rPr lang="en-US" altLang="zh-CN" dirty="0" err="1"/>
              <a:t>sp</a:t>
            </a:r>
            <a:r>
              <a:rPr lang="en-US" altLang="zh-CN" dirty="0"/>
              <a:t>, [</a:t>
            </a:r>
            <a:r>
              <a:rPr lang="en-US" altLang="zh-CN" dirty="0" err="1"/>
              <a:t>ds:si</a:t>
            </a:r>
            <a:r>
              <a:rPr lang="en-US" altLang="zh-CN" dirty="0"/>
              <a:t> + bx]      ; </a:t>
            </a:r>
            <a:r>
              <a:rPr lang="zh-CN" altLang="en-US" dirty="0"/>
              <a:t>将进程堆栈指针送到</a:t>
            </a:r>
            <a:r>
              <a:rPr lang="en-US" altLang="zh-CN" dirty="0"/>
              <a:t>SP,</a:t>
            </a:r>
            <a:r>
              <a:rPr lang="zh-CN" altLang="en-US" dirty="0"/>
              <a:t>切换到进程的堆栈空间 </a:t>
            </a:r>
          </a:p>
          <a:p>
            <a:r>
              <a:rPr lang="zh-CN" altLang="en-US" dirty="0"/>
              <a:t> 	</a:t>
            </a:r>
            <a:r>
              <a:rPr lang="en-US" altLang="zh-CN" dirty="0"/>
              <a:t>pop ds</a:t>
            </a:r>
          </a:p>
          <a:p>
            <a:r>
              <a:rPr lang="en-US" altLang="zh-CN" dirty="0"/>
              <a:t> 	pop es</a:t>
            </a:r>
          </a:p>
          <a:p>
            <a:r>
              <a:rPr lang="en-US" altLang="zh-CN" dirty="0"/>
              <a:t>        </a:t>
            </a:r>
            <a:r>
              <a:rPr lang="en-US" altLang="zh-CN" dirty="0" err="1"/>
              <a:t>popa</a:t>
            </a:r>
            <a:r>
              <a:rPr lang="en-US" altLang="zh-CN" dirty="0"/>
              <a:t>                     ; </a:t>
            </a:r>
            <a:r>
              <a:rPr lang="zh-CN" altLang="en-US" dirty="0"/>
              <a:t>进程的堆栈空间从恢复上次进程被中断时</a:t>
            </a:r>
          </a:p>
          <a:p>
            <a:r>
              <a:rPr lang="zh-CN" altLang="en-US" dirty="0"/>
              <a:t>                                 </a:t>
            </a:r>
            <a:r>
              <a:rPr lang="en-US" altLang="zh-CN" dirty="0"/>
              <a:t>; </a:t>
            </a:r>
            <a:r>
              <a:rPr lang="zh-CN" altLang="en-US" dirty="0"/>
              <a:t>所有被保存的</a:t>
            </a:r>
            <a:r>
              <a:rPr lang="en-US" altLang="zh-CN" dirty="0"/>
              <a:t>CPU</a:t>
            </a:r>
            <a:r>
              <a:rPr lang="zh-CN" altLang="en-US" dirty="0"/>
              <a:t>寄存器</a:t>
            </a:r>
          </a:p>
          <a:p>
            <a:r>
              <a:rPr lang="zh-CN" altLang="en-US" dirty="0"/>
              <a:t> 	</a:t>
            </a:r>
            <a:r>
              <a:rPr lang="en-US" altLang="zh-CN" dirty="0" err="1"/>
              <a:t>iret</a:t>
            </a:r>
            <a:r>
              <a:rPr lang="en-US" altLang="zh-CN" dirty="0"/>
              <a:t>                     ; </a:t>
            </a:r>
            <a:r>
              <a:rPr lang="zh-CN" altLang="en-US" dirty="0"/>
              <a:t>激活被调度进程运行</a:t>
            </a:r>
          </a:p>
          <a:p>
            <a:r>
              <a:rPr lang="en-US" altLang="zh-CN" dirty="0"/>
              <a:t>;;;;;;;;;;;;;;;;;;;;;;;;;;;;;;;;;;;;;;;;;;;;;;;;;;;;;;;;;</a:t>
            </a:r>
          </a:p>
          <a:p>
            <a:r>
              <a:rPr lang="en-US" altLang="zh-CN" dirty="0"/>
              <a:t>;</a:t>
            </a:r>
            <a:r>
              <a:rPr lang="zh-CN" altLang="en-US" dirty="0"/>
              <a:t>键盘中断子程序</a:t>
            </a:r>
            <a:r>
              <a:rPr lang="en-US" altLang="zh-CN" dirty="0" err="1"/>
              <a:t>keybd</a:t>
            </a:r>
            <a:endParaRPr lang="en-US" altLang="zh-CN" dirty="0"/>
          </a:p>
          <a:p>
            <a:r>
              <a:rPr lang="en-US" altLang="zh-CN" dirty="0"/>
              <a:t>;</a:t>
            </a:r>
            <a:r>
              <a:rPr lang="zh-CN" altLang="en-US" dirty="0"/>
              <a:t>功能：读入键盘扫描码</a:t>
            </a:r>
            <a:r>
              <a:rPr lang="en-US" altLang="zh-CN" dirty="0"/>
              <a:t>,</a:t>
            </a:r>
            <a:r>
              <a:rPr lang="zh-CN" altLang="en-US" dirty="0"/>
              <a:t>转换为</a:t>
            </a:r>
            <a:r>
              <a:rPr lang="en-US" altLang="zh-CN" dirty="0"/>
              <a:t>ASCII</a:t>
            </a:r>
            <a:r>
              <a:rPr lang="zh-CN" altLang="en-US" dirty="0"/>
              <a:t>码后在显示器上输出</a:t>
            </a:r>
          </a:p>
          <a:p>
            <a:r>
              <a:rPr lang="en-US" altLang="zh-CN" dirty="0"/>
              <a:t>;;;;;;;;;;;;;;;;;;;;;;;;;;;;;;;;;;;;;;;;;;;;;;;;;;;;;;;;;</a:t>
            </a:r>
          </a:p>
          <a:p>
            <a:r>
              <a:rPr lang="en-US" altLang="zh-CN" dirty="0" err="1"/>
              <a:t>keybd</a:t>
            </a:r>
            <a:r>
              <a:rPr lang="en-US" altLang="zh-CN" dirty="0"/>
              <a:t>:</a:t>
            </a:r>
          </a:p>
          <a:p>
            <a:r>
              <a:rPr lang="en-US" altLang="zh-CN" dirty="0"/>
              <a:t>        </a:t>
            </a:r>
            <a:r>
              <a:rPr lang="en-US" altLang="zh-CN" dirty="0" err="1"/>
              <a:t>sti</a:t>
            </a:r>
            <a:endParaRPr lang="en-US" altLang="zh-CN" dirty="0"/>
          </a:p>
          <a:p>
            <a:r>
              <a:rPr lang="en-US" altLang="zh-CN" dirty="0"/>
              <a:t>	push ax</a:t>
            </a:r>
          </a:p>
          <a:p>
            <a:r>
              <a:rPr lang="en-US" altLang="zh-CN" dirty="0"/>
              <a:t>	push bx</a:t>
            </a:r>
          </a:p>
          <a:p>
            <a:r>
              <a:rPr lang="en-US" altLang="zh-CN" dirty="0"/>
              <a:t>	push cx</a:t>
            </a:r>
          </a:p>
          <a:p>
            <a:r>
              <a:rPr lang="en-US" altLang="zh-CN" dirty="0"/>
              <a:t>	push di</a:t>
            </a:r>
          </a:p>
          <a:p>
            <a:r>
              <a:rPr lang="en-US" altLang="zh-CN" dirty="0"/>
              <a:t>	push es</a:t>
            </a:r>
          </a:p>
          <a:p>
            <a:r>
              <a:rPr lang="en-US" altLang="zh-CN" dirty="0"/>
              <a:t>	mov ax,0</a:t>
            </a:r>
          </a:p>
          <a:p>
            <a:r>
              <a:rPr lang="en-US" altLang="zh-CN" dirty="0"/>
              <a:t>	in al,60h           ; </a:t>
            </a:r>
            <a:r>
              <a:rPr lang="zh-CN" altLang="en-US" dirty="0"/>
              <a:t>读入键盘扫描码</a:t>
            </a:r>
          </a:p>
          <a:p>
            <a:r>
              <a:rPr lang="zh-CN" altLang="en-US" dirty="0"/>
              <a:t>	</a:t>
            </a:r>
            <a:r>
              <a:rPr lang="en-US" altLang="zh-CN" dirty="0" err="1"/>
              <a:t>cmp</a:t>
            </a:r>
            <a:r>
              <a:rPr lang="en-US" altLang="zh-CN" dirty="0"/>
              <a:t> al,80h          ; </a:t>
            </a:r>
            <a:r>
              <a:rPr lang="zh-CN" altLang="en-US" dirty="0"/>
              <a:t>是按键压入码还是释放码？</a:t>
            </a:r>
          </a:p>
          <a:p>
            <a:r>
              <a:rPr lang="zh-CN" altLang="en-US" dirty="0"/>
              <a:t>	</a:t>
            </a:r>
            <a:r>
              <a:rPr lang="en-US" altLang="zh-CN" dirty="0" err="1"/>
              <a:t>jb</a:t>
            </a:r>
            <a:r>
              <a:rPr lang="en-US" altLang="zh-CN" dirty="0"/>
              <a:t> .l1              ; </a:t>
            </a:r>
            <a:r>
              <a:rPr lang="zh-CN" altLang="en-US" dirty="0"/>
              <a:t>是按键压入码则转 </a:t>
            </a:r>
            <a:r>
              <a:rPr lang="en-US" altLang="zh-CN" dirty="0"/>
              <a:t>.l1</a:t>
            </a:r>
            <a:r>
              <a:rPr lang="zh-CN" altLang="en-US" dirty="0"/>
              <a:t>处理</a:t>
            </a:r>
          </a:p>
          <a:p>
            <a:r>
              <a:rPr lang="zh-CN" altLang="en-US" dirty="0"/>
              <a:t>	</a:t>
            </a:r>
            <a:r>
              <a:rPr lang="en-US" altLang="zh-CN" dirty="0" err="1"/>
              <a:t>jmp</a:t>
            </a:r>
            <a:r>
              <a:rPr lang="en-US" altLang="zh-CN" dirty="0"/>
              <a:t> .l2             ; </a:t>
            </a:r>
            <a:r>
              <a:rPr lang="zh-CN" altLang="en-US" dirty="0"/>
              <a:t>否则结束中断</a:t>
            </a:r>
          </a:p>
          <a:p>
            <a:r>
              <a:rPr lang="en-US" altLang="zh-CN" dirty="0"/>
              <a:t>.l1: </a:t>
            </a:r>
          </a:p>
          <a:p>
            <a:r>
              <a:rPr lang="en-US" altLang="zh-CN" dirty="0"/>
              <a:t>	mov ah,0</a:t>
            </a:r>
          </a:p>
          <a:p>
            <a:r>
              <a:rPr lang="en-US" altLang="zh-CN" dirty="0"/>
              <a:t>	mov </a:t>
            </a:r>
            <a:r>
              <a:rPr lang="en-US" altLang="zh-CN" dirty="0" err="1"/>
              <a:t>si,ax</a:t>
            </a:r>
            <a:endParaRPr lang="en-US" altLang="zh-CN" dirty="0"/>
          </a:p>
          <a:p>
            <a:r>
              <a:rPr lang="en-US" altLang="zh-CN" dirty="0"/>
              <a:t>	mov al,[</a:t>
            </a:r>
            <a:r>
              <a:rPr lang="en-US" altLang="zh-CN" dirty="0" err="1"/>
              <a:t>si+asctab</a:t>
            </a:r>
            <a:r>
              <a:rPr lang="en-US" altLang="zh-CN" dirty="0"/>
              <a:t>]  ; </a:t>
            </a:r>
            <a:r>
              <a:rPr lang="zh-CN" altLang="en-US" dirty="0"/>
              <a:t>查表</a:t>
            </a:r>
            <a:r>
              <a:rPr lang="en-US" altLang="zh-CN" dirty="0"/>
              <a:t>,</a:t>
            </a:r>
            <a:r>
              <a:rPr lang="zh-CN" altLang="en-US" dirty="0"/>
              <a:t>转换为</a:t>
            </a:r>
            <a:r>
              <a:rPr lang="en-US" altLang="zh-CN" dirty="0"/>
              <a:t>ASCII</a:t>
            </a:r>
            <a:r>
              <a:rPr lang="zh-CN" altLang="en-US" dirty="0"/>
              <a:t>码</a:t>
            </a:r>
          </a:p>
          <a:p>
            <a:r>
              <a:rPr lang="zh-CN" altLang="en-US" dirty="0"/>
              <a:t>	</a:t>
            </a:r>
            <a:r>
              <a:rPr lang="en-US" altLang="zh-CN" dirty="0"/>
              <a:t>mov ah,0eh</a:t>
            </a:r>
          </a:p>
          <a:p>
            <a:r>
              <a:rPr lang="en-US" altLang="zh-CN" dirty="0"/>
              <a:t>	int 10h             ; </a:t>
            </a:r>
            <a:r>
              <a:rPr lang="zh-CN" altLang="en-US" dirty="0"/>
              <a:t>在显示器上输出转换后的</a:t>
            </a:r>
            <a:r>
              <a:rPr lang="en-US" altLang="zh-CN" dirty="0"/>
              <a:t>ASCII</a:t>
            </a:r>
            <a:r>
              <a:rPr lang="zh-CN" altLang="en-US" dirty="0"/>
              <a:t>码</a:t>
            </a:r>
          </a:p>
          <a:p>
            <a:r>
              <a:rPr lang="zh-CN" altLang="en-US" dirty="0"/>
              <a:t>	</a:t>
            </a:r>
            <a:r>
              <a:rPr lang="en-US" altLang="zh-CN" dirty="0" err="1"/>
              <a:t>cmp</a:t>
            </a:r>
            <a:r>
              <a:rPr lang="en-US" altLang="zh-CN" dirty="0"/>
              <a:t> al,0dh          ; </a:t>
            </a:r>
            <a:r>
              <a:rPr lang="zh-CN" altLang="en-US" dirty="0"/>
              <a:t>是否为回车键？</a:t>
            </a:r>
          </a:p>
          <a:p>
            <a:r>
              <a:rPr lang="zh-CN" altLang="en-US" dirty="0"/>
              <a:t>	</a:t>
            </a:r>
            <a:r>
              <a:rPr lang="en-US" altLang="zh-CN" dirty="0" err="1"/>
              <a:t>jnz</a:t>
            </a:r>
            <a:r>
              <a:rPr lang="en-US" altLang="zh-CN" dirty="0"/>
              <a:t> .l2             ; </a:t>
            </a:r>
            <a:r>
              <a:rPr lang="zh-CN" altLang="en-US" dirty="0"/>
              <a:t>否</a:t>
            </a:r>
            <a:r>
              <a:rPr lang="en-US" altLang="zh-CN" dirty="0"/>
              <a:t>,</a:t>
            </a:r>
            <a:r>
              <a:rPr lang="zh-CN" altLang="en-US" dirty="0"/>
              <a:t>则结束中断</a:t>
            </a:r>
          </a:p>
          <a:p>
            <a:r>
              <a:rPr lang="zh-CN" altLang="en-US" dirty="0"/>
              <a:t>	</a:t>
            </a:r>
            <a:r>
              <a:rPr lang="en-US" altLang="zh-CN" dirty="0"/>
              <a:t>mov ax,0e0ah</a:t>
            </a:r>
          </a:p>
          <a:p>
            <a:r>
              <a:rPr lang="en-US" altLang="zh-CN" dirty="0"/>
              <a:t>	mov bh,07h</a:t>
            </a:r>
          </a:p>
          <a:p>
            <a:r>
              <a:rPr lang="en-US" altLang="zh-CN" dirty="0"/>
              <a:t>	int 10h             ; </a:t>
            </a:r>
            <a:r>
              <a:rPr lang="zh-CN" altLang="en-US" dirty="0"/>
              <a:t>是回车键</a:t>
            </a:r>
            <a:r>
              <a:rPr lang="en-US" altLang="zh-CN" dirty="0"/>
              <a:t>,</a:t>
            </a:r>
            <a:r>
              <a:rPr lang="zh-CN" altLang="en-US" dirty="0"/>
              <a:t>则产生换行动作。</a:t>
            </a:r>
          </a:p>
          <a:p>
            <a:r>
              <a:rPr lang="zh-CN" altLang="en-US" dirty="0"/>
              <a:t>	</a:t>
            </a:r>
            <a:r>
              <a:rPr lang="en-US" altLang="zh-CN" dirty="0"/>
              <a:t>in al,61h</a:t>
            </a:r>
          </a:p>
          <a:p>
            <a:r>
              <a:rPr lang="en-US" altLang="zh-CN" dirty="0"/>
              <a:t>.l2</a:t>
            </a:r>
          </a:p>
          <a:p>
            <a:r>
              <a:rPr lang="en-US" altLang="zh-CN" dirty="0"/>
              <a:t>	or al,80h</a:t>
            </a:r>
          </a:p>
          <a:p>
            <a:r>
              <a:rPr lang="en-US" altLang="zh-CN" dirty="0"/>
              <a:t>	out 61h,al</a:t>
            </a:r>
          </a:p>
          <a:p>
            <a:r>
              <a:rPr lang="en-US" altLang="zh-CN" dirty="0"/>
              <a:t>	and al,0x7f</a:t>
            </a:r>
          </a:p>
          <a:p>
            <a:r>
              <a:rPr lang="en-US" altLang="zh-CN" dirty="0"/>
              <a:t>	out 61h,al         ; </a:t>
            </a:r>
            <a:r>
              <a:rPr lang="zh-CN" altLang="en-US" dirty="0"/>
              <a:t>给键盘内的单片机发复位信号</a:t>
            </a:r>
          </a:p>
          <a:p>
            <a:r>
              <a:rPr lang="zh-CN" altLang="en-US" dirty="0"/>
              <a:t>	</a:t>
            </a:r>
            <a:r>
              <a:rPr lang="en-US" altLang="zh-CN" dirty="0"/>
              <a:t>pop es</a:t>
            </a:r>
          </a:p>
          <a:p>
            <a:r>
              <a:rPr lang="en-US" altLang="zh-CN" dirty="0"/>
              <a:t>	pop di</a:t>
            </a:r>
          </a:p>
          <a:p>
            <a:r>
              <a:rPr lang="en-US" altLang="zh-CN" dirty="0"/>
              <a:t>	pop cx</a:t>
            </a:r>
          </a:p>
          <a:p>
            <a:r>
              <a:rPr lang="en-US" altLang="zh-CN" dirty="0"/>
              <a:t>	pop bx</a:t>
            </a:r>
          </a:p>
          <a:p>
            <a:r>
              <a:rPr lang="en-US" altLang="zh-CN" dirty="0"/>
              <a:t>	pop ax</a:t>
            </a:r>
          </a:p>
          <a:p>
            <a:r>
              <a:rPr lang="en-US" altLang="zh-CN" dirty="0"/>
              <a:t>	mov al,20h</a:t>
            </a:r>
          </a:p>
          <a:p>
            <a:r>
              <a:rPr lang="en-US" altLang="zh-CN" dirty="0"/>
              <a:t>	out 20h,al         ; </a:t>
            </a:r>
            <a:r>
              <a:rPr lang="zh-CN" altLang="en-US" dirty="0"/>
              <a:t>给中断控制器</a:t>
            </a:r>
            <a:r>
              <a:rPr lang="en-US" altLang="zh-CN" dirty="0"/>
              <a:t>8259</a:t>
            </a:r>
            <a:r>
              <a:rPr lang="zh-CN" altLang="en-US" dirty="0"/>
              <a:t>送</a:t>
            </a:r>
            <a:r>
              <a:rPr lang="en-US" altLang="zh-CN" dirty="0"/>
              <a:t>EOI</a:t>
            </a:r>
            <a:r>
              <a:rPr lang="zh-CN" altLang="en-US" dirty="0"/>
              <a:t>信号</a:t>
            </a:r>
          </a:p>
          <a:p>
            <a:r>
              <a:rPr lang="zh-CN" altLang="en-US" dirty="0"/>
              <a:t>	</a:t>
            </a:r>
            <a:r>
              <a:rPr lang="en-US" altLang="zh-CN" dirty="0" err="1"/>
              <a:t>iret</a:t>
            </a:r>
            <a:r>
              <a:rPr lang="en-US" altLang="zh-CN" dirty="0"/>
              <a:t>               ; </a:t>
            </a:r>
            <a:r>
              <a:rPr lang="zh-CN" altLang="en-US" dirty="0"/>
              <a:t>键盘中断结束</a:t>
            </a:r>
          </a:p>
          <a:p>
            <a:r>
              <a:rPr lang="en-US" altLang="zh-CN" dirty="0"/>
              <a:t>;;;;;;;;;;;;;;;;;;;;;;;;;;;;;;;;;;;;;;;;;;;;;;;;;;;;;;;;;</a:t>
            </a:r>
          </a:p>
          <a:p>
            <a:r>
              <a:rPr lang="en-US" altLang="zh-CN" dirty="0"/>
              <a:t>;;printhex:16 </a:t>
            </a:r>
            <a:r>
              <a:rPr lang="zh-CN" altLang="en-US" dirty="0"/>
              <a:t>进制数显示子程序 </a:t>
            </a:r>
          </a:p>
          <a:p>
            <a:r>
              <a:rPr lang="en-US" altLang="zh-CN" dirty="0"/>
              <a:t>;; </a:t>
            </a:r>
            <a:r>
              <a:rPr lang="zh-CN" altLang="en-US" dirty="0"/>
              <a:t>参数</a:t>
            </a:r>
            <a:r>
              <a:rPr lang="en-US" altLang="zh-CN" dirty="0"/>
              <a:t>:   </a:t>
            </a:r>
            <a:r>
              <a:rPr lang="zh-CN" altLang="en-US" dirty="0"/>
              <a:t>参数</a:t>
            </a:r>
            <a:r>
              <a:rPr lang="en-US" altLang="zh-CN" dirty="0"/>
              <a:t>1=</a:t>
            </a:r>
            <a:r>
              <a:rPr lang="zh-CN" altLang="en-US" dirty="0"/>
              <a:t>显示行坐标</a:t>
            </a:r>
          </a:p>
          <a:p>
            <a:r>
              <a:rPr lang="en-US" altLang="zh-CN" dirty="0"/>
              <a:t>;;         </a:t>
            </a:r>
            <a:r>
              <a:rPr lang="zh-CN" altLang="en-US" dirty="0"/>
              <a:t>参数</a:t>
            </a:r>
            <a:r>
              <a:rPr lang="en-US" altLang="zh-CN" dirty="0"/>
              <a:t>2=</a:t>
            </a:r>
            <a:r>
              <a:rPr lang="zh-CN" altLang="en-US" dirty="0"/>
              <a:t>显示列坐标</a:t>
            </a:r>
          </a:p>
          <a:p>
            <a:r>
              <a:rPr lang="en-US" altLang="zh-CN" dirty="0"/>
              <a:t>;;         </a:t>
            </a:r>
            <a:r>
              <a:rPr lang="zh-CN" altLang="en-US" dirty="0"/>
              <a:t>参数</a:t>
            </a:r>
            <a:r>
              <a:rPr lang="en-US" altLang="zh-CN" dirty="0"/>
              <a:t>3=</a:t>
            </a:r>
            <a:r>
              <a:rPr lang="zh-CN" altLang="en-US" dirty="0"/>
              <a:t>显示的一个字数值</a:t>
            </a:r>
          </a:p>
          <a:p>
            <a:r>
              <a:rPr lang="en-US" altLang="zh-CN" dirty="0"/>
              <a:t>;;         </a:t>
            </a:r>
            <a:r>
              <a:rPr lang="zh-CN" altLang="en-US" dirty="0"/>
              <a:t>参数通过堆栈进行传递</a:t>
            </a:r>
          </a:p>
          <a:p>
            <a:r>
              <a:rPr lang="en-US" altLang="zh-CN" dirty="0"/>
              <a:t>;;;;;;;;;;;;;;;;;;;;;;;;;;;;;;;;;;;;;;;;;;;;;;;;;;;;;;;;;</a:t>
            </a:r>
          </a:p>
          <a:p>
            <a:r>
              <a:rPr lang="en-US" altLang="zh-CN" dirty="0" err="1"/>
              <a:t>printhex</a:t>
            </a:r>
            <a:r>
              <a:rPr lang="en-US" altLang="zh-CN" dirty="0"/>
              <a:t>:</a:t>
            </a:r>
          </a:p>
          <a:p>
            <a:r>
              <a:rPr lang="en-US" altLang="zh-CN" dirty="0"/>
              <a:t>     	push bp</a:t>
            </a:r>
          </a:p>
          <a:p>
            <a:r>
              <a:rPr lang="en-US" altLang="zh-CN" dirty="0"/>
              <a:t>     	mov </a:t>
            </a:r>
            <a:r>
              <a:rPr lang="en-US" altLang="zh-CN" dirty="0" err="1"/>
              <a:t>bp,sp</a:t>
            </a:r>
            <a:endParaRPr lang="en-US" altLang="zh-CN" dirty="0"/>
          </a:p>
          <a:p>
            <a:r>
              <a:rPr lang="en-US" altLang="zh-CN" dirty="0"/>
              <a:t>	push ax</a:t>
            </a:r>
          </a:p>
          <a:p>
            <a:r>
              <a:rPr lang="en-US" altLang="zh-CN" dirty="0"/>
              <a:t>	push bx</a:t>
            </a:r>
          </a:p>
          <a:p>
            <a:r>
              <a:rPr lang="en-US" altLang="zh-CN" dirty="0"/>
              <a:t>	push cx</a:t>
            </a:r>
          </a:p>
          <a:p>
            <a:r>
              <a:rPr lang="en-US" altLang="zh-CN" dirty="0"/>
              <a:t>	push dx</a:t>
            </a:r>
          </a:p>
          <a:p>
            <a:r>
              <a:rPr lang="en-US" altLang="zh-CN" dirty="0"/>
              <a:t>     	push di</a:t>
            </a:r>
          </a:p>
          <a:p>
            <a:r>
              <a:rPr lang="en-US" altLang="zh-CN" dirty="0"/>
              <a:t>     	push es                 ;</a:t>
            </a:r>
            <a:r>
              <a:rPr lang="zh-CN" altLang="en-US" dirty="0"/>
              <a:t>保存现场</a:t>
            </a:r>
          </a:p>
          <a:p>
            <a:r>
              <a:rPr lang="zh-CN" altLang="en-US" dirty="0"/>
              <a:t>     	</a:t>
            </a:r>
            <a:r>
              <a:rPr lang="en-US" altLang="zh-CN" dirty="0"/>
              <a:t>mov </a:t>
            </a:r>
            <a:r>
              <a:rPr lang="en-US" altLang="zh-CN" dirty="0" err="1"/>
              <a:t>ax,VIDEORAM</a:t>
            </a:r>
            <a:endParaRPr lang="en-US" altLang="zh-CN" dirty="0"/>
          </a:p>
          <a:p>
            <a:r>
              <a:rPr lang="en-US" altLang="zh-CN" dirty="0"/>
              <a:t>     	mov </a:t>
            </a:r>
            <a:r>
              <a:rPr lang="en-US" altLang="zh-CN" dirty="0" err="1"/>
              <a:t>es,ax</a:t>
            </a:r>
            <a:r>
              <a:rPr lang="en-US" altLang="zh-CN" dirty="0"/>
              <a:t>               ;</a:t>
            </a:r>
            <a:r>
              <a:rPr lang="zh-CN" altLang="en-US" dirty="0"/>
              <a:t>显示缓存段地址 </a:t>
            </a:r>
            <a:r>
              <a:rPr lang="en-US" altLang="zh-CN" dirty="0"/>
              <a:t>0xb800 -&gt; es</a:t>
            </a:r>
          </a:p>
          <a:p>
            <a:r>
              <a:rPr lang="en-US" altLang="zh-CN" dirty="0"/>
              <a:t>	;</a:t>
            </a:r>
            <a:r>
              <a:rPr lang="zh-CN" altLang="en-US" dirty="0"/>
              <a:t>按公式 （行号*</a:t>
            </a:r>
            <a:r>
              <a:rPr lang="en-US" altLang="zh-CN" dirty="0"/>
              <a:t>80+</a:t>
            </a:r>
            <a:r>
              <a:rPr lang="zh-CN" altLang="en-US" dirty="0"/>
              <a:t>列号）*</a:t>
            </a:r>
            <a:r>
              <a:rPr lang="en-US" altLang="zh-CN" dirty="0"/>
              <a:t>2 </a:t>
            </a:r>
            <a:r>
              <a:rPr lang="zh-CN" altLang="en-US" dirty="0"/>
              <a:t>将行列值转换为显示缓存的绝对地址</a:t>
            </a:r>
          </a:p>
          <a:p>
            <a:r>
              <a:rPr lang="zh-CN" altLang="en-US" dirty="0"/>
              <a:t>     	</a:t>
            </a:r>
            <a:r>
              <a:rPr lang="en-US" altLang="zh-CN" dirty="0" err="1"/>
              <a:t>xor</a:t>
            </a:r>
            <a:r>
              <a:rPr lang="en-US" altLang="zh-CN" dirty="0"/>
              <a:t> ax, ax</a:t>
            </a:r>
          </a:p>
          <a:p>
            <a:r>
              <a:rPr lang="en-US" altLang="zh-CN" dirty="0"/>
              <a:t>	mov ax, word [bp+8]   ; </a:t>
            </a:r>
            <a:r>
              <a:rPr lang="zh-CN" altLang="en-US" dirty="0"/>
              <a:t>从堆栈中取得行号</a:t>
            </a:r>
          </a:p>
          <a:p>
            <a:r>
              <a:rPr lang="zh-CN" altLang="en-US" dirty="0"/>
              <a:t>     	</a:t>
            </a:r>
            <a:r>
              <a:rPr lang="en-US" altLang="zh-CN" dirty="0" err="1"/>
              <a:t>xor</a:t>
            </a:r>
            <a:r>
              <a:rPr lang="en-US" altLang="zh-CN" dirty="0"/>
              <a:t> </a:t>
            </a:r>
            <a:r>
              <a:rPr lang="en-US" altLang="zh-CN" dirty="0" err="1"/>
              <a:t>cx,cx</a:t>
            </a:r>
            <a:endParaRPr lang="en-US" altLang="zh-CN" dirty="0"/>
          </a:p>
          <a:p>
            <a:r>
              <a:rPr lang="en-US" altLang="zh-CN" dirty="0"/>
              <a:t>     	mov cl,80</a:t>
            </a:r>
          </a:p>
          <a:p>
            <a:r>
              <a:rPr lang="en-US" altLang="zh-CN" dirty="0"/>
              <a:t>     	</a:t>
            </a:r>
            <a:r>
              <a:rPr lang="en-US" altLang="zh-CN" dirty="0" err="1"/>
              <a:t>mul</a:t>
            </a:r>
            <a:r>
              <a:rPr lang="en-US" altLang="zh-CN" dirty="0"/>
              <a:t> cl                  ;</a:t>
            </a:r>
            <a:r>
              <a:rPr lang="zh-CN" altLang="en-US" dirty="0"/>
              <a:t>行号*</a:t>
            </a:r>
            <a:r>
              <a:rPr lang="en-US" altLang="zh-CN" dirty="0"/>
              <a:t>80 -&gt; ax</a:t>
            </a:r>
          </a:p>
          <a:p>
            <a:r>
              <a:rPr lang="en-US" altLang="zh-CN" dirty="0"/>
              <a:t>     	add ax,[bp+6]         ;</a:t>
            </a:r>
            <a:r>
              <a:rPr lang="zh-CN" altLang="en-US" dirty="0"/>
              <a:t>从堆栈中取得列号</a:t>
            </a:r>
            <a:r>
              <a:rPr lang="en-US" altLang="zh-CN" dirty="0"/>
              <a:t>,</a:t>
            </a:r>
            <a:r>
              <a:rPr lang="zh-CN" altLang="en-US" dirty="0"/>
              <a:t>将列号</a:t>
            </a:r>
            <a:r>
              <a:rPr lang="en-US" altLang="zh-CN" dirty="0"/>
              <a:t>+</a:t>
            </a:r>
            <a:r>
              <a:rPr lang="zh-CN" altLang="en-US" dirty="0"/>
              <a:t>行号*</a:t>
            </a:r>
            <a:r>
              <a:rPr lang="en-US" altLang="zh-CN" dirty="0"/>
              <a:t>80 -&gt; ax</a:t>
            </a:r>
          </a:p>
          <a:p>
            <a:r>
              <a:rPr lang="en-US" altLang="zh-CN" dirty="0"/>
              <a:t>     	add </a:t>
            </a:r>
            <a:r>
              <a:rPr lang="en-US" altLang="zh-CN" dirty="0" err="1"/>
              <a:t>ax,ax</a:t>
            </a:r>
            <a:r>
              <a:rPr lang="en-US" altLang="zh-CN" dirty="0"/>
              <a:t>              ;</a:t>
            </a:r>
            <a:r>
              <a:rPr lang="zh-CN" altLang="en-US" dirty="0"/>
              <a:t>（行号*</a:t>
            </a:r>
            <a:r>
              <a:rPr lang="en-US" altLang="zh-CN" dirty="0"/>
              <a:t>80+</a:t>
            </a:r>
            <a:r>
              <a:rPr lang="zh-CN" altLang="en-US" dirty="0"/>
              <a:t>列号）*</a:t>
            </a:r>
            <a:r>
              <a:rPr lang="en-US" altLang="zh-CN" dirty="0"/>
              <a:t>2</a:t>
            </a:r>
          </a:p>
          <a:p>
            <a:r>
              <a:rPr lang="en-US" altLang="zh-CN" dirty="0"/>
              <a:t>     	sub ax,2               ;</a:t>
            </a:r>
            <a:r>
              <a:rPr lang="zh-CN" altLang="en-US" dirty="0"/>
              <a:t>显示缓存从</a:t>
            </a:r>
            <a:r>
              <a:rPr lang="en-US" altLang="zh-CN" dirty="0"/>
              <a:t>0</a:t>
            </a:r>
            <a:r>
              <a:rPr lang="zh-CN" altLang="en-US" dirty="0"/>
              <a:t>编址</a:t>
            </a:r>
            <a:r>
              <a:rPr lang="en-US" altLang="zh-CN" dirty="0"/>
              <a:t>,</a:t>
            </a:r>
            <a:r>
              <a:rPr lang="zh-CN" altLang="en-US" dirty="0"/>
              <a:t>调整为实际地址。</a:t>
            </a:r>
          </a:p>
          <a:p>
            <a:r>
              <a:rPr lang="zh-CN" altLang="en-US" dirty="0"/>
              <a:t>     	</a:t>
            </a:r>
            <a:r>
              <a:rPr lang="en-US" altLang="zh-CN" dirty="0"/>
              <a:t>mov di, ax             ;</a:t>
            </a:r>
            <a:r>
              <a:rPr lang="zh-CN" altLang="en-US" dirty="0"/>
              <a:t>实际地址送</a:t>
            </a:r>
            <a:r>
              <a:rPr lang="en-US" altLang="zh-CN" dirty="0"/>
              <a:t>di</a:t>
            </a:r>
            <a:r>
              <a:rPr lang="zh-CN" altLang="en-US" dirty="0"/>
              <a:t>保存</a:t>
            </a:r>
          </a:p>
          <a:p>
            <a:r>
              <a:rPr lang="zh-CN" altLang="en-US" dirty="0"/>
              <a:t>	</a:t>
            </a:r>
            <a:r>
              <a:rPr lang="en-US" altLang="zh-CN" dirty="0"/>
              <a:t>mov ax, word [ss:bp+4] ; </a:t>
            </a:r>
            <a:r>
              <a:rPr lang="zh-CN" altLang="en-US" dirty="0"/>
              <a:t>从堆栈中取得要输出的</a:t>
            </a:r>
            <a:r>
              <a:rPr lang="en-US" altLang="zh-CN" dirty="0"/>
              <a:t>16</a:t>
            </a:r>
            <a:r>
              <a:rPr lang="zh-CN" altLang="en-US" dirty="0"/>
              <a:t>位数据</a:t>
            </a:r>
          </a:p>
          <a:p>
            <a:r>
              <a:rPr lang="zh-CN" altLang="en-US" dirty="0"/>
              <a:t>	</a:t>
            </a:r>
            <a:r>
              <a:rPr lang="en-US" altLang="zh-CN" dirty="0"/>
              <a:t>;</a:t>
            </a:r>
            <a:r>
              <a:rPr lang="zh-CN" altLang="en-US" dirty="0"/>
              <a:t>将要输出的数据从低到高每</a:t>
            </a:r>
            <a:r>
              <a:rPr lang="en-US" altLang="zh-CN" dirty="0"/>
              <a:t>4</a:t>
            </a:r>
            <a:r>
              <a:rPr lang="zh-CN" altLang="en-US" dirty="0"/>
              <a:t>位一组转换为</a:t>
            </a:r>
            <a:r>
              <a:rPr lang="en-US" altLang="zh-CN" dirty="0"/>
              <a:t>16</a:t>
            </a:r>
            <a:r>
              <a:rPr lang="zh-CN" altLang="en-US" dirty="0"/>
              <a:t>进制数</a:t>
            </a:r>
            <a:r>
              <a:rPr lang="en-US" altLang="zh-CN" dirty="0"/>
              <a:t>,</a:t>
            </a:r>
            <a:r>
              <a:rPr lang="zh-CN" altLang="en-US" dirty="0"/>
              <a:t>转换规则为</a:t>
            </a:r>
          </a:p>
          <a:p>
            <a:r>
              <a:rPr lang="zh-CN" altLang="en-US" dirty="0"/>
              <a:t>	</a:t>
            </a:r>
            <a:r>
              <a:rPr lang="en-US" altLang="zh-CN" dirty="0"/>
              <a:t>;</a:t>
            </a:r>
            <a:r>
              <a:rPr lang="zh-CN" altLang="en-US" dirty="0"/>
              <a:t>若数值</a:t>
            </a:r>
            <a:r>
              <a:rPr lang="en-US" altLang="zh-CN" dirty="0"/>
              <a:t>&lt;=9,</a:t>
            </a:r>
            <a:r>
              <a:rPr lang="zh-CN" altLang="en-US" dirty="0"/>
              <a:t>则加</a:t>
            </a:r>
            <a:r>
              <a:rPr lang="en-US" altLang="zh-CN" dirty="0"/>
              <a:t>0x30,</a:t>
            </a:r>
            <a:r>
              <a:rPr lang="zh-CN" altLang="en-US" dirty="0"/>
              <a:t>否则加</a:t>
            </a:r>
            <a:r>
              <a:rPr lang="en-US" altLang="zh-CN" dirty="0"/>
              <a:t>0x37.</a:t>
            </a:r>
          </a:p>
          <a:p>
            <a:r>
              <a:rPr lang="en-US" altLang="zh-CN" dirty="0"/>
              <a:t>	;</a:t>
            </a:r>
            <a:r>
              <a:rPr lang="zh-CN" altLang="en-US" dirty="0"/>
              <a:t>写到指定的显存中输出</a:t>
            </a:r>
            <a:r>
              <a:rPr lang="en-US" altLang="zh-CN" dirty="0"/>
              <a:t>;</a:t>
            </a:r>
          </a:p>
          <a:p>
            <a:r>
              <a:rPr lang="en-US" altLang="zh-CN" dirty="0"/>
              <a:t>	mov cx, 0x08			</a:t>
            </a:r>
          </a:p>
          <a:p>
            <a:r>
              <a:rPr lang="en-US" altLang="zh-CN" dirty="0"/>
              <a:t>     	add </a:t>
            </a:r>
            <a:r>
              <a:rPr lang="en-US" altLang="zh-CN" dirty="0" err="1"/>
              <a:t>di,cx</a:t>
            </a:r>
            <a:endParaRPr lang="en-US" altLang="zh-CN" dirty="0"/>
          </a:p>
          <a:p>
            <a:r>
              <a:rPr lang="en-US" altLang="zh-CN" dirty="0"/>
              <a:t>     	std</a:t>
            </a:r>
          </a:p>
          <a:p>
            <a:r>
              <a:rPr lang="en-US" altLang="zh-CN" dirty="0"/>
              <a:t>.continue</a:t>
            </a:r>
          </a:p>
          <a:p>
            <a:r>
              <a:rPr lang="en-US" altLang="zh-CN" dirty="0"/>
              <a:t>	mov bx, ax</a:t>
            </a:r>
          </a:p>
          <a:p>
            <a:r>
              <a:rPr lang="en-US" altLang="zh-CN" dirty="0"/>
              <a:t>	and bl, 0x0F</a:t>
            </a:r>
          </a:p>
          <a:p>
            <a:r>
              <a:rPr lang="en-US" altLang="zh-CN" dirty="0"/>
              <a:t>	</a:t>
            </a:r>
            <a:r>
              <a:rPr lang="en-US" altLang="zh-CN" dirty="0" err="1"/>
              <a:t>cmp</a:t>
            </a:r>
            <a:r>
              <a:rPr lang="en-US" altLang="zh-CN" dirty="0"/>
              <a:t> bl, 0x9</a:t>
            </a:r>
          </a:p>
          <a:p>
            <a:r>
              <a:rPr lang="en-US" altLang="zh-CN" dirty="0"/>
              <a:t>	ja .hex</a:t>
            </a:r>
          </a:p>
          <a:p>
            <a:r>
              <a:rPr lang="en-US" altLang="zh-CN" dirty="0"/>
              <a:t>	add bl, 0x30</a:t>
            </a:r>
          </a:p>
          <a:p>
            <a:r>
              <a:rPr lang="en-US" altLang="zh-CN" dirty="0"/>
              <a:t>	</a:t>
            </a:r>
            <a:r>
              <a:rPr lang="en-US" altLang="zh-CN" dirty="0" err="1"/>
              <a:t>jmp</a:t>
            </a:r>
            <a:r>
              <a:rPr lang="en-US" altLang="zh-CN" dirty="0"/>
              <a:t> .print</a:t>
            </a:r>
          </a:p>
          <a:p>
            <a:r>
              <a:rPr lang="en-US" altLang="zh-CN" dirty="0"/>
              <a:t>.hex:</a:t>
            </a:r>
          </a:p>
          <a:p>
            <a:r>
              <a:rPr lang="en-US" altLang="zh-CN" dirty="0"/>
              <a:t>	add bl, 0x37</a:t>
            </a:r>
          </a:p>
          <a:p>
            <a:r>
              <a:rPr lang="en-US" altLang="zh-CN" dirty="0"/>
              <a:t>.print:	</a:t>
            </a:r>
          </a:p>
          <a:p>
            <a:r>
              <a:rPr lang="en-US" altLang="zh-CN" dirty="0"/>
              <a:t>     	push ax</a:t>
            </a:r>
          </a:p>
          <a:p>
            <a:r>
              <a:rPr lang="en-US" altLang="zh-CN" dirty="0"/>
              <a:t>     	mov </a:t>
            </a:r>
            <a:r>
              <a:rPr lang="en-US" altLang="zh-CN" dirty="0" err="1"/>
              <a:t>al,bl</a:t>
            </a:r>
            <a:endParaRPr lang="en-US" altLang="zh-CN" dirty="0"/>
          </a:p>
          <a:p>
            <a:r>
              <a:rPr lang="en-US" altLang="zh-CN" dirty="0"/>
              <a:t>     	mov ah,7 </a:t>
            </a:r>
          </a:p>
          <a:p>
            <a:r>
              <a:rPr lang="en-US" altLang="zh-CN" dirty="0"/>
              <a:t>     	</a:t>
            </a:r>
            <a:r>
              <a:rPr lang="en-US" altLang="zh-CN" dirty="0" err="1"/>
              <a:t>stosw</a:t>
            </a:r>
            <a:endParaRPr lang="en-US" altLang="zh-CN" dirty="0"/>
          </a:p>
          <a:p>
            <a:r>
              <a:rPr lang="en-US" altLang="zh-CN" dirty="0"/>
              <a:t>     	pop ax </a:t>
            </a:r>
          </a:p>
          <a:p>
            <a:r>
              <a:rPr lang="en-US" altLang="zh-CN" dirty="0"/>
              <a:t>	sub cx, 2</a:t>
            </a:r>
          </a:p>
          <a:p>
            <a:r>
              <a:rPr lang="en-US" altLang="zh-CN" dirty="0"/>
              <a:t>	</a:t>
            </a:r>
            <a:r>
              <a:rPr lang="en-US" altLang="zh-CN" dirty="0" err="1"/>
              <a:t>shr</a:t>
            </a:r>
            <a:r>
              <a:rPr lang="en-US" altLang="zh-CN" dirty="0"/>
              <a:t> ax, 4</a:t>
            </a:r>
          </a:p>
          <a:p>
            <a:r>
              <a:rPr lang="en-US" altLang="zh-CN" dirty="0"/>
              <a:t>	</a:t>
            </a:r>
            <a:r>
              <a:rPr lang="en-US" altLang="zh-CN" dirty="0" err="1"/>
              <a:t>cmp</a:t>
            </a:r>
            <a:r>
              <a:rPr lang="en-US" altLang="zh-CN" dirty="0"/>
              <a:t> cx, 0</a:t>
            </a:r>
          </a:p>
          <a:p>
            <a:r>
              <a:rPr lang="en-US" altLang="zh-CN" dirty="0"/>
              <a:t>	</a:t>
            </a:r>
            <a:r>
              <a:rPr lang="en-US" altLang="zh-CN" dirty="0" err="1"/>
              <a:t>jnz</a:t>
            </a:r>
            <a:r>
              <a:rPr lang="en-US" altLang="zh-CN" dirty="0"/>
              <a:t> .continue</a:t>
            </a:r>
          </a:p>
          <a:p>
            <a:r>
              <a:rPr lang="en-US" altLang="zh-CN" dirty="0"/>
              <a:t>     	pop es	</a:t>
            </a:r>
          </a:p>
          <a:p>
            <a:r>
              <a:rPr lang="en-US" altLang="zh-CN" dirty="0"/>
              <a:t>     	pop di</a:t>
            </a:r>
          </a:p>
          <a:p>
            <a:r>
              <a:rPr lang="en-US" altLang="zh-CN" dirty="0"/>
              <a:t>	pop dx</a:t>
            </a:r>
          </a:p>
          <a:p>
            <a:r>
              <a:rPr lang="en-US" altLang="zh-CN" dirty="0"/>
              <a:t>	pop cx</a:t>
            </a:r>
          </a:p>
          <a:p>
            <a:r>
              <a:rPr lang="en-US" altLang="zh-CN" dirty="0"/>
              <a:t>	pop bx</a:t>
            </a:r>
          </a:p>
          <a:p>
            <a:r>
              <a:rPr lang="en-US" altLang="zh-CN" dirty="0"/>
              <a:t>	pop ax</a:t>
            </a:r>
          </a:p>
          <a:p>
            <a:r>
              <a:rPr lang="en-US" altLang="zh-CN" dirty="0"/>
              <a:t>     	pop bp   	; </a:t>
            </a:r>
            <a:r>
              <a:rPr lang="zh-CN" altLang="en-US" dirty="0"/>
              <a:t>恢复现场</a:t>
            </a:r>
          </a:p>
          <a:p>
            <a:r>
              <a:rPr lang="zh-CN" altLang="en-US" dirty="0"/>
              <a:t>	</a:t>
            </a:r>
            <a:r>
              <a:rPr lang="en-US" altLang="zh-CN" dirty="0"/>
              <a:t>ret 6   	; </a:t>
            </a:r>
            <a:r>
              <a:rPr lang="zh-CN" altLang="en-US" dirty="0"/>
              <a:t>返回</a:t>
            </a:r>
            <a:r>
              <a:rPr lang="en-US" altLang="zh-CN" dirty="0"/>
              <a:t>,</a:t>
            </a:r>
            <a:r>
              <a:rPr lang="zh-CN" altLang="en-US" dirty="0"/>
              <a:t>清除参数</a:t>
            </a:r>
            <a:r>
              <a:rPr lang="en-US" altLang="zh-CN" dirty="0"/>
              <a:t>,</a:t>
            </a:r>
            <a:r>
              <a:rPr lang="zh-CN" altLang="en-US" dirty="0"/>
              <a:t>平衡堆栈</a:t>
            </a:r>
          </a:p>
          <a:p>
            <a:r>
              <a:rPr lang="en-US" altLang="zh-CN" dirty="0"/>
              <a:t>; End of </a:t>
            </a:r>
            <a:r>
              <a:rPr lang="en-US" altLang="zh-CN" dirty="0" err="1"/>
              <a:t>printhex</a:t>
            </a:r>
            <a:endParaRPr lang="en-US" altLang="zh-CN" dirty="0"/>
          </a:p>
          <a:p>
            <a:r>
              <a:rPr lang="en-US" altLang="zh-CN" dirty="0"/>
              <a:t>;;;;;;;;;;;;;;;;;;;;;;;;;;;;;;;;;;;;;;;;;;;;;</a:t>
            </a:r>
          </a:p>
          <a:p>
            <a:r>
              <a:rPr lang="en-US" altLang="zh-CN" dirty="0"/>
              <a:t>; </a:t>
            </a:r>
            <a:r>
              <a:rPr lang="zh-CN" altLang="en-US" dirty="0"/>
              <a:t>数据区</a:t>
            </a:r>
          </a:p>
          <a:p>
            <a:r>
              <a:rPr lang="en-US" altLang="zh-CN" dirty="0"/>
              <a:t>;;;;;;;;;;;;;;;;;;;;;;;;;;;;;;;;;;;;;;;;;;;;;</a:t>
            </a:r>
          </a:p>
          <a:p>
            <a:r>
              <a:rPr lang="en-US" altLang="zh-CN" dirty="0"/>
              <a:t>task1ctr  </a:t>
            </a:r>
            <a:r>
              <a:rPr lang="en-US" altLang="zh-CN" dirty="0" err="1"/>
              <a:t>dw</a:t>
            </a:r>
            <a:r>
              <a:rPr lang="en-US" altLang="zh-CN" dirty="0"/>
              <a:t> 0   	;task1</a:t>
            </a:r>
            <a:r>
              <a:rPr lang="zh-CN" altLang="en-US" dirty="0"/>
              <a:t>计数器</a:t>
            </a:r>
          </a:p>
          <a:p>
            <a:r>
              <a:rPr lang="en-US" altLang="zh-CN" dirty="0"/>
              <a:t>task1ctra </a:t>
            </a:r>
            <a:r>
              <a:rPr lang="en-US" altLang="zh-CN" dirty="0" err="1"/>
              <a:t>dw</a:t>
            </a:r>
            <a:r>
              <a:rPr lang="en-US" altLang="zh-CN" dirty="0"/>
              <a:t> 0  	;task1</a:t>
            </a:r>
            <a:r>
              <a:rPr lang="zh-CN" altLang="en-US" dirty="0"/>
              <a:t>时间延迟计数器</a:t>
            </a:r>
          </a:p>
          <a:p>
            <a:r>
              <a:rPr lang="en-US" altLang="zh-CN" dirty="0"/>
              <a:t>task2ctr  </a:t>
            </a:r>
            <a:r>
              <a:rPr lang="en-US" altLang="zh-CN" dirty="0" err="1"/>
              <a:t>dw</a:t>
            </a:r>
            <a:r>
              <a:rPr lang="en-US" altLang="zh-CN" dirty="0"/>
              <a:t> 0 		;task2</a:t>
            </a:r>
            <a:r>
              <a:rPr lang="zh-CN" altLang="en-US" dirty="0"/>
              <a:t>计数器</a:t>
            </a:r>
          </a:p>
          <a:p>
            <a:r>
              <a:rPr lang="en-US" altLang="zh-CN" dirty="0"/>
              <a:t>task2ctra </a:t>
            </a:r>
            <a:r>
              <a:rPr lang="en-US" altLang="zh-CN" dirty="0" err="1"/>
              <a:t>dw</a:t>
            </a:r>
            <a:r>
              <a:rPr lang="en-US" altLang="zh-CN" dirty="0"/>
              <a:t> 0 		;task2</a:t>
            </a:r>
            <a:r>
              <a:rPr lang="zh-CN" altLang="en-US" dirty="0"/>
              <a:t>时间延迟计数器</a:t>
            </a:r>
          </a:p>
          <a:p>
            <a:r>
              <a:rPr lang="en-US" altLang="zh-CN" dirty="0"/>
              <a:t>task3ctr  </a:t>
            </a:r>
            <a:r>
              <a:rPr lang="en-US" altLang="zh-CN" dirty="0" err="1"/>
              <a:t>dw</a:t>
            </a:r>
            <a:r>
              <a:rPr lang="en-US" altLang="zh-CN" dirty="0"/>
              <a:t> 0 		;task3</a:t>
            </a:r>
            <a:r>
              <a:rPr lang="zh-CN" altLang="en-US" dirty="0"/>
              <a:t>计数器</a:t>
            </a:r>
          </a:p>
          <a:p>
            <a:r>
              <a:rPr lang="en-US" altLang="zh-CN" dirty="0"/>
              <a:t>task3ctra </a:t>
            </a:r>
            <a:r>
              <a:rPr lang="en-US" altLang="zh-CN" dirty="0" err="1"/>
              <a:t>dw</a:t>
            </a:r>
            <a:r>
              <a:rPr lang="en-US" altLang="zh-CN" dirty="0"/>
              <a:t> 0 		;task3</a:t>
            </a:r>
            <a:r>
              <a:rPr lang="zh-CN" altLang="en-US" dirty="0"/>
              <a:t>时间延迟计数器</a:t>
            </a:r>
          </a:p>
          <a:p>
            <a:r>
              <a:rPr lang="en-US" altLang="zh-CN" dirty="0" err="1"/>
              <a:t>current_task</a:t>
            </a:r>
            <a:r>
              <a:rPr lang="en-US" altLang="zh-CN" dirty="0"/>
              <a:t> </a:t>
            </a:r>
            <a:r>
              <a:rPr lang="en-US" altLang="zh-CN" dirty="0" err="1"/>
              <a:t>dw</a:t>
            </a:r>
            <a:r>
              <a:rPr lang="en-US" altLang="zh-CN" dirty="0"/>
              <a:t> MAXTASKS   	 ;</a:t>
            </a:r>
            <a:r>
              <a:rPr lang="zh-CN" altLang="en-US" dirty="0"/>
              <a:t>当前任务索引号</a:t>
            </a:r>
          </a:p>
          <a:p>
            <a:r>
              <a:rPr lang="en-US" altLang="zh-CN" dirty="0" err="1"/>
              <a:t>taskcount</a:t>
            </a:r>
            <a:r>
              <a:rPr lang="en-US" altLang="zh-CN" dirty="0"/>
              <a:t>    </a:t>
            </a:r>
            <a:r>
              <a:rPr lang="en-US" altLang="zh-CN" dirty="0" err="1"/>
              <a:t>dw</a:t>
            </a:r>
            <a:r>
              <a:rPr lang="en-US" altLang="zh-CN" dirty="0"/>
              <a:t> 0     	   	 ;</a:t>
            </a:r>
            <a:r>
              <a:rPr lang="zh-CN" altLang="en-US" dirty="0"/>
              <a:t>当前</a:t>
            </a:r>
            <a:r>
              <a:rPr lang="en-US" altLang="zh-CN" dirty="0"/>
              <a:t>kernel</a:t>
            </a:r>
            <a:r>
              <a:rPr lang="zh-CN" altLang="en-US" dirty="0"/>
              <a:t>内的任务总数</a:t>
            </a:r>
          </a:p>
          <a:p>
            <a:r>
              <a:rPr lang="en-US" altLang="zh-CN" dirty="0" err="1"/>
              <a:t>sptable</a:t>
            </a:r>
            <a:r>
              <a:rPr lang="en-US" altLang="zh-CN" dirty="0"/>
              <a:t>:     </a:t>
            </a:r>
            <a:r>
              <a:rPr lang="en-US" altLang="zh-CN" dirty="0" err="1"/>
              <a:t>resw</a:t>
            </a:r>
            <a:r>
              <a:rPr lang="en-US" altLang="zh-CN" dirty="0"/>
              <a:t>    MAXTASKS	 ;</a:t>
            </a:r>
            <a:r>
              <a:rPr lang="en-US" altLang="zh-CN" dirty="0" err="1"/>
              <a:t>sptable</a:t>
            </a:r>
            <a:r>
              <a:rPr lang="en-US" altLang="zh-CN" dirty="0"/>
              <a:t> </a:t>
            </a:r>
            <a:r>
              <a:rPr lang="zh-CN" altLang="en-US" dirty="0"/>
              <a:t>数组</a:t>
            </a:r>
          </a:p>
          <a:p>
            <a:r>
              <a:rPr lang="en-US" altLang="zh-CN" dirty="0"/>
              <a:t>;</a:t>
            </a:r>
            <a:r>
              <a:rPr lang="zh-CN" altLang="en-US" dirty="0"/>
              <a:t>键盘扫描码</a:t>
            </a:r>
            <a:r>
              <a:rPr lang="en-US" altLang="zh-CN" dirty="0"/>
              <a:t>/ascii</a:t>
            </a:r>
            <a:r>
              <a:rPr lang="zh-CN" altLang="en-US" dirty="0"/>
              <a:t>码对照表</a:t>
            </a:r>
          </a:p>
          <a:p>
            <a:r>
              <a:rPr lang="en-US" altLang="zh-CN" dirty="0" err="1"/>
              <a:t>asctab</a:t>
            </a:r>
            <a:r>
              <a:rPr lang="en-US" altLang="zh-CN" dirty="0"/>
              <a:t> </a:t>
            </a:r>
            <a:r>
              <a:rPr lang="en-US" altLang="zh-CN" dirty="0" err="1"/>
              <a:t>db</a:t>
            </a:r>
            <a:r>
              <a:rPr lang="en-US" altLang="zh-CN" dirty="0"/>
              <a:t> 0xff,0x1b,"1234567890-=",08h,09h,"qwertyuiop[]</a:t>
            </a:r>
            <a:r>
              <a:rPr lang="en-US" altLang="zh-CN" dirty="0" err="1"/>
              <a:t>asdfghjkl</a:t>
            </a:r>
            <a:r>
              <a:rPr lang="en-US" altLang="zh-CN" dirty="0"/>
              <a:t>;'</a:t>
            </a:r>
            <a:r>
              <a:rPr lang="en-US" altLang="zh-CN" dirty="0" err="1"/>
              <a:t>zxcvbnm</a:t>
            </a:r>
            <a:r>
              <a:rPr lang="en-US" altLang="zh-CN" dirty="0"/>
              <a:t>,./"</a:t>
            </a:r>
          </a:p>
          <a:p>
            <a:r>
              <a:rPr lang="en-US" altLang="zh-CN" dirty="0"/>
              <a:t>;;kernel </a:t>
            </a:r>
            <a:r>
              <a:rPr lang="zh-CN" altLang="en-US" dirty="0"/>
              <a:t>结束</a:t>
            </a:r>
          </a:p>
          <a:p>
            <a:r>
              <a:rPr lang="en-US" altLang="zh-CN" dirty="0"/>
              <a:t>————————————————</a:t>
            </a:r>
          </a:p>
          <a:p>
            <a:r>
              <a:rPr lang="zh-CN" altLang="en-US" dirty="0"/>
              <a:t>版权声明：本文为</a:t>
            </a:r>
            <a:r>
              <a:rPr lang="en-US" altLang="zh-CN" dirty="0"/>
              <a:t>CSDN</a:t>
            </a:r>
            <a:r>
              <a:rPr lang="zh-CN" altLang="en-US" dirty="0"/>
              <a:t>博主「</a:t>
            </a:r>
            <a:r>
              <a:rPr lang="en-US" altLang="zh-CN" dirty="0"/>
              <a:t>Civet148</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https://blog.csdn.net/Civet148/article/details/548422 </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138</a:t>
            </a:fld>
            <a:endParaRPr lang="zh-CN" altLang="en-US"/>
          </a:p>
        </p:txBody>
      </p:sp>
    </p:spTree>
    <p:extLst>
      <p:ext uri="{BB962C8B-B14F-4D97-AF65-F5344CB8AC3E}">
        <p14:creationId xmlns:p14="http://schemas.microsoft.com/office/powerpoint/2010/main" val="280100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25000" lnSpcReduction="20000"/>
          </a:bodyPr>
          <a:lstStyle/>
          <a:p>
            <a:endParaRPr lang="en-US" altLang="zh-CN" dirty="0"/>
          </a:p>
          <a:p>
            <a:r>
              <a:rPr lang="en-US" altLang="zh-CN" dirty="0"/>
              <a:t>E:\myOSprojects\bootLoader&gt;cd E:\myOSprojects\multiTaskRM</a:t>
            </a:r>
          </a:p>
          <a:p>
            <a:endParaRPr lang="en-US" altLang="zh-CN" dirty="0"/>
          </a:p>
          <a:p>
            <a:r>
              <a:rPr lang="en-US" altLang="zh-CN" dirty="0"/>
              <a:t>E:\myOSprojects\multiTaskRM&gt;bximage -</a:t>
            </a:r>
            <a:r>
              <a:rPr lang="en-US" altLang="zh-CN" dirty="0" err="1"/>
              <a:t>imgmode</a:t>
            </a:r>
            <a:r>
              <a:rPr lang="en-US" altLang="zh-CN" dirty="0"/>
              <a:t>=flat -q </a:t>
            </a:r>
            <a:r>
              <a:rPr lang="en-US" altLang="zh-CN" dirty="0" err="1"/>
              <a:t>kukoo.img</a:t>
            </a:r>
            <a:endParaRPr lang="en-US" altLang="zh-CN" dirty="0"/>
          </a:p>
          <a:p>
            <a:r>
              <a:rPr lang="en-US" altLang="zh-CN" dirty="0"/>
              <a:t>========================================================================</a:t>
            </a:r>
          </a:p>
          <a:p>
            <a:r>
              <a:rPr lang="en-US" altLang="zh-CN" dirty="0"/>
              <a:t>                                </a:t>
            </a:r>
            <a:r>
              <a:rPr lang="en-US" altLang="zh-CN" dirty="0" err="1"/>
              <a:t>bximage</a:t>
            </a:r>
            <a:endParaRPr lang="en-US" altLang="zh-CN" dirty="0"/>
          </a:p>
          <a:p>
            <a:r>
              <a:rPr lang="en-US" altLang="zh-CN" dirty="0"/>
              <a:t>  Disk Image Creation / Conversion / Resize and Commit Tool for </a:t>
            </a:r>
            <a:r>
              <a:rPr lang="en-US" altLang="zh-CN" dirty="0" err="1"/>
              <a:t>Bochs</a:t>
            </a:r>
            <a:endParaRPr lang="en-US" altLang="zh-CN" dirty="0"/>
          </a:p>
          <a:p>
            <a:r>
              <a:rPr lang="en-US" altLang="zh-CN" dirty="0"/>
              <a:t>         $Id: bximage.cc 14091 2021-01-30 17:37:42Z </a:t>
            </a:r>
            <a:r>
              <a:rPr lang="en-US" altLang="zh-CN" dirty="0" err="1"/>
              <a:t>sshwarts</a:t>
            </a:r>
            <a:r>
              <a:rPr lang="en-US" altLang="zh-CN" dirty="0"/>
              <a:t> $</a:t>
            </a:r>
          </a:p>
          <a:p>
            <a:r>
              <a:rPr lang="en-US" altLang="zh-CN" dirty="0"/>
              <a:t>========================================================================</a:t>
            </a:r>
          </a:p>
          <a:p>
            <a:endParaRPr lang="en-US" altLang="zh-CN" dirty="0"/>
          </a:p>
          <a:p>
            <a:r>
              <a:rPr lang="en-US" altLang="zh-CN" dirty="0"/>
              <a:t>1. Create new floppy or hard disk image</a:t>
            </a:r>
          </a:p>
          <a:p>
            <a:r>
              <a:rPr lang="en-US" altLang="zh-CN" dirty="0"/>
              <a:t>2. Convert hard disk image to other format (mode)</a:t>
            </a:r>
          </a:p>
          <a:p>
            <a:r>
              <a:rPr lang="en-US" altLang="zh-CN" dirty="0"/>
              <a:t>3. Resize hard disk image</a:t>
            </a:r>
          </a:p>
          <a:p>
            <a:r>
              <a:rPr lang="en-US" altLang="zh-CN" dirty="0"/>
              <a:t>4. Commit 'undoable' </a:t>
            </a:r>
            <a:r>
              <a:rPr lang="en-US" altLang="zh-CN" dirty="0" err="1"/>
              <a:t>redolog</a:t>
            </a:r>
            <a:r>
              <a:rPr lang="en-US" altLang="zh-CN" dirty="0"/>
              <a:t> to base image</a:t>
            </a:r>
          </a:p>
          <a:p>
            <a:r>
              <a:rPr lang="en-US" altLang="zh-CN" dirty="0"/>
              <a:t>5. Disk image info</a:t>
            </a:r>
          </a:p>
          <a:p>
            <a:endParaRPr lang="en-US" altLang="zh-CN" dirty="0"/>
          </a:p>
          <a:p>
            <a:r>
              <a:rPr lang="en-US" altLang="zh-CN" dirty="0"/>
              <a:t>0. Quit</a:t>
            </a:r>
          </a:p>
          <a:p>
            <a:endParaRPr lang="en-US" altLang="zh-CN" dirty="0"/>
          </a:p>
          <a:p>
            <a:r>
              <a:rPr lang="en-US" altLang="zh-CN" dirty="0"/>
              <a:t>Please choose one [0] 1</a:t>
            </a:r>
          </a:p>
          <a:p>
            <a:endParaRPr lang="en-US" altLang="zh-CN" dirty="0"/>
          </a:p>
          <a:p>
            <a:r>
              <a:rPr lang="en-US" altLang="zh-CN" dirty="0"/>
              <a:t>Create image</a:t>
            </a:r>
          </a:p>
          <a:p>
            <a:endParaRPr lang="en-US" altLang="zh-CN" dirty="0"/>
          </a:p>
          <a:p>
            <a:r>
              <a:rPr lang="en-US" altLang="zh-CN" dirty="0"/>
              <a:t>Do you want to create a floppy disk image or a hard disk image?</a:t>
            </a:r>
          </a:p>
          <a:p>
            <a:r>
              <a:rPr lang="en-US" altLang="zh-CN" dirty="0"/>
              <a:t>Please type </a:t>
            </a:r>
            <a:r>
              <a:rPr lang="en-US" altLang="zh-CN" dirty="0" err="1"/>
              <a:t>hd</a:t>
            </a:r>
            <a:r>
              <a:rPr lang="en-US" altLang="zh-CN" dirty="0"/>
              <a:t> or </a:t>
            </a:r>
            <a:r>
              <a:rPr lang="en-US" altLang="zh-CN" dirty="0" err="1"/>
              <a:t>fd</a:t>
            </a:r>
            <a:r>
              <a:rPr lang="en-US" altLang="zh-CN" dirty="0"/>
              <a:t>. [</a:t>
            </a:r>
            <a:r>
              <a:rPr lang="en-US" altLang="zh-CN" dirty="0" err="1"/>
              <a:t>hd</a:t>
            </a:r>
            <a:r>
              <a:rPr lang="en-US" altLang="zh-CN" dirty="0"/>
              <a:t>]</a:t>
            </a:r>
          </a:p>
          <a:p>
            <a:endParaRPr lang="en-US" altLang="zh-CN" dirty="0"/>
          </a:p>
          <a:p>
            <a:r>
              <a:rPr lang="en-US" altLang="zh-CN" dirty="0"/>
              <a:t>What kind of image should I create?</a:t>
            </a:r>
          </a:p>
          <a:p>
            <a:r>
              <a:rPr lang="en-US" altLang="zh-CN" dirty="0"/>
              <a:t>Please type flat, sparse, growing, </a:t>
            </a:r>
            <a:r>
              <a:rPr lang="en-US" altLang="zh-CN" dirty="0" err="1"/>
              <a:t>vpc</a:t>
            </a:r>
            <a:r>
              <a:rPr lang="en-US" altLang="zh-CN" dirty="0"/>
              <a:t> or vmware4. [flat]</a:t>
            </a:r>
          </a:p>
          <a:p>
            <a:endParaRPr lang="en-US" altLang="zh-CN" dirty="0"/>
          </a:p>
          <a:p>
            <a:r>
              <a:rPr lang="en-US" altLang="zh-CN" dirty="0"/>
              <a:t>Choose the size of hard disk sectors.</a:t>
            </a:r>
          </a:p>
          <a:p>
            <a:r>
              <a:rPr lang="en-US" altLang="zh-CN" dirty="0"/>
              <a:t>Please type 512, 1024 or 4096. [512]</a:t>
            </a:r>
          </a:p>
          <a:p>
            <a:endParaRPr lang="en-US" altLang="zh-CN" dirty="0"/>
          </a:p>
          <a:p>
            <a:r>
              <a:rPr lang="en-US" altLang="zh-CN" dirty="0"/>
              <a:t>Enter the hard disk size in megabytes, between 10 and 8257535</a:t>
            </a:r>
          </a:p>
          <a:p>
            <a:r>
              <a:rPr lang="en-US" altLang="zh-CN" dirty="0"/>
              <a:t>[10]</a:t>
            </a:r>
          </a:p>
          <a:p>
            <a:endParaRPr lang="en-US" altLang="zh-CN" dirty="0"/>
          </a:p>
          <a:p>
            <a:r>
              <a:rPr lang="en-US" altLang="zh-CN" dirty="0"/>
              <a:t>What should be the name of the image?</a:t>
            </a:r>
          </a:p>
          <a:p>
            <a:r>
              <a:rPr lang="en-US" altLang="zh-CN" dirty="0"/>
              <a:t>[</a:t>
            </a:r>
            <a:r>
              <a:rPr lang="en-US" altLang="zh-CN" dirty="0" err="1"/>
              <a:t>kukoo.img</a:t>
            </a:r>
            <a:r>
              <a:rPr lang="en-US" altLang="zh-CN" dirty="0"/>
              <a:t>]</a:t>
            </a:r>
          </a:p>
          <a:p>
            <a:endParaRPr lang="en-US" altLang="zh-CN" dirty="0"/>
          </a:p>
          <a:p>
            <a:r>
              <a:rPr lang="en-US" altLang="zh-CN" dirty="0"/>
              <a:t>Creating hard disk image '</a:t>
            </a:r>
            <a:r>
              <a:rPr lang="en-US" altLang="zh-CN" dirty="0" err="1"/>
              <a:t>kukoo.img</a:t>
            </a:r>
            <a:r>
              <a:rPr lang="en-US" altLang="zh-CN" dirty="0"/>
              <a:t>' with CHS=20/16/63 (sector size = 512)</a:t>
            </a:r>
          </a:p>
          <a:p>
            <a:endParaRPr lang="en-US" altLang="zh-CN" dirty="0"/>
          </a:p>
          <a:p>
            <a:r>
              <a:rPr lang="en-US" altLang="zh-CN" dirty="0"/>
              <a:t>The following line should appear in your </a:t>
            </a:r>
            <a:r>
              <a:rPr lang="en-US" altLang="zh-CN" dirty="0" err="1"/>
              <a:t>bochsrc</a:t>
            </a:r>
            <a:r>
              <a:rPr lang="en-US" altLang="zh-CN" dirty="0"/>
              <a:t>:</a:t>
            </a:r>
          </a:p>
          <a:p>
            <a:r>
              <a:rPr lang="en-US" altLang="zh-CN" dirty="0"/>
              <a:t>  ata0-master: type=disk, path="</a:t>
            </a:r>
            <a:r>
              <a:rPr lang="en-US" altLang="zh-CN" dirty="0" err="1"/>
              <a:t>kukoo.img</a:t>
            </a:r>
            <a:r>
              <a:rPr lang="en-US" altLang="zh-CN" dirty="0"/>
              <a:t>", mode=flat</a:t>
            </a:r>
          </a:p>
          <a:p>
            <a:r>
              <a:rPr lang="en-US" altLang="zh-CN" dirty="0"/>
              <a:t>(The line is stored in your windows clipboard, use CTRL-V to paste)</a:t>
            </a:r>
          </a:p>
          <a:p>
            <a:endParaRPr lang="en-US" altLang="zh-CN" dirty="0"/>
          </a:p>
          <a:p>
            <a:r>
              <a:rPr lang="en-US" altLang="zh-CN" dirty="0"/>
              <a:t>Press any key to continue</a:t>
            </a:r>
          </a:p>
          <a:p>
            <a:endParaRPr lang="en-US" altLang="zh-CN" dirty="0"/>
          </a:p>
          <a:p>
            <a:r>
              <a:rPr lang="en-US" altLang="zh-CN" dirty="0"/>
              <a:t>E:\myOSprojects\multiTaskRM&gt;nasm boot.asm -o </a:t>
            </a:r>
            <a:r>
              <a:rPr lang="en-US" altLang="zh-CN" dirty="0" err="1"/>
              <a:t>boot.o</a:t>
            </a:r>
            <a:r>
              <a:rPr lang="en-US" altLang="zh-CN" dirty="0"/>
              <a:t> -f bin</a:t>
            </a:r>
          </a:p>
          <a:p>
            <a:r>
              <a:rPr lang="en-US" altLang="zh-CN" dirty="0"/>
              <a:t>boot.asm:26: warning: unterminated string [-</a:t>
            </a:r>
            <a:r>
              <a:rPr lang="en-US" altLang="zh-CN" dirty="0" err="1"/>
              <a:t>w+other</a:t>
            </a:r>
            <a:r>
              <a:rPr lang="en-US" altLang="zh-CN" dirty="0"/>
              <a:t>]</a:t>
            </a:r>
          </a:p>
          <a:p>
            <a:r>
              <a:rPr lang="en-US" altLang="zh-CN" dirty="0"/>
              <a:t>boot.asm:26: error: expression syntax error</a:t>
            </a:r>
          </a:p>
          <a:p>
            <a:r>
              <a:rPr lang="en-US" altLang="zh-CN" dirty="0"/>
              <a:t>boot.asm:27: warning: unterminated string [-</a:t>
            </a:r>
            <a:r>
              <a:rPr lang="en-US" altLang="zh-CN" dirty="0" err="1"/>
              <a:t>w+other</a:t>
            </a:r>
            <a:r>
              <a:rPr lang="en-US" altLang="zh-CN" dirty="0"/>
              <a:t>]</a:t>
            </a:r>
          </a:p>
          <a:p>
            <a:r>
              <a:rPr lang="en-US" altLang="zh-CN" dirty="0"/>
              <a:t>boot.asm:27: error: parser: instruction expected</a:t>
            </a:r>
          </a:p>
          <a:p>
            <a:endParaRPr lang="en-US" altLang="zh-CN" dirty="0"/>
          </a:p>
          <a:p>
            <a:r>
              <a:rPr lang="en-US" altLang="zh-CN" dirty="0"/>
              <a:t>E:\myOSprojects\multiTaskRM&gt;nasm boot.asm -o </a:t>
            </a:r>
            <a:r>
              <a:rPr lang="en-US" altLang="zh-CN" dirty="0" err="1"/>
              <a:t>boot.bin</a:t>
            </a:r>
            <a:endParaRPr lang="en-US" altLang="zh-CN" dirty="0"/>
          </a:p>
          <a:p>
            <a:r>
              <a:rPr lang="en-US" altLang="zh-CN" dirty="0"/>
              <a:t>boot.asm:26: warning: unterminated string [-</a:t>
            </a:r>
            <a:r>
              <a:rPr lang="en-US" altLang="zh-CN" dirty="0" err="1"/>
              <a:t>w+other</a:t>
            </a:r>
            <a:r>
              <a:rPr lang="en-US" altLang="zh-CN" dirty="0"/>
              <a:t>]</a:t>
            </a:r>
          </a:p>
          <a:p>
            <a:r>
              <a:rPr lang="en-US" altLang="zh-CN" dirty="0"/>
              <a:t>boot.asm:26: error: expression syntax error</a:t>
            </a:r>
          </a:p>
          <a:p>
            <a:r>
              <a:rPr lang="en-US" altLang="zh-CN" dirty="0"/>
              <a:t>boot.asm:27: warning: unterminated string [-</a:t>
            </a:r>
            <a:r>
              <a:rPr lang="en-US" altLang="zh-CN" dirty="0" err="1"/>
              <a:t>w+other</a:t>
            </a:r>
            <a:r>
              <a:rPr lang="en-US" altLang="zh-CN" dirty="0"/>
              <a:t>]</a:t>
            </a:r>
          </a:p>
          <a:p>
            <a:r>
              <a:rPr lang="en-US" altLang="zh-CN" dirty="0"/>
              <a:t>boot.asm:27: error: parser: instruction expected</a:t>
            </a:r>
          </a:p>
          <a:p>
            <a:endParaRPr lang="en-US" altLang="zh-CN" dirty="0"/>
          </a:p>
          <a:p>
            <a:r>
              <a:rPr lang="en-US" altLang="zh-CN" dirty="0"/>
              <a:t>E:\myOSprojects\multiTaskRM&gt;nasm boot.asm -o </a:t>
            </a:r>
            <a:r>
              <a:rPr lang="en-US" altLang="zh-CN" dirty="0" err="1"/>
              <a:t>boot.bin</a:t>
            </a:r>
            <a:endParaRPr lang="en-US" altLang="zh-CN" dirty="0"/>
          </a:p>
          <a:p>
            <a:endParaRPr lang="en-US" altLang="zh-CN" dirty="0"/>
          </a:p>
          <a:p>
            <a:r>
              <a:rPr lang="en-US" altLang="zh-CN" dirty="0"/>
              <a:t>E:\myOSprojects\multiTaskRM&gt;nasm kernel.asm -o </a:t>
            </a:r>
            <a:r>
              <a:rPr lang="en-US" altLang="zh-CN" dirty="0" err="1"/>
              <a:t>kernel.bin</a:t>
            </a:r>
            <a:endParaRPr lang="en-US" altLang="zh-CN" dirty="0"/>
          </a:p>
          <a:p>
            <a:r>
              <a:rPr lang="en-US" altLang="zh-CN" dirty="0"/>
              <a:t>kernel.asm:185: warning: label alone on a line without a colon might be in error [-</a:t>
            </a:r>
            <a:r>
              <a:rPr lang="en-US" altLang="zh-CN" dirty="0" err="1"/>
              <a:t>w+label-orphan</a:t>
            </a:r>
            <a:r>
              <a:rPr lang="en-US" altLang="zh-CN" dirty="0"/>
              <a:t>]</a:t>
            </a:r>
          </a:p>
          <a:p>
            <a:r>
              <a:rPr lang="en-US" altLang="zh-CN" dirty="0"/>
              <a:t>kernel.asm:233: warning: label alone on a line without a colon might be in error [-</a:t>
            </a:r>
            <a:r>
              <a:rPr lang="en-US" altLang="zh-CN" dirty="0" err="1"/>
              <a:t>w+label-orphan</a:t>
            </a:r>
            <a:r>
              <a:rPr lang="en-US" altLang="zh-CN" dirty="0"/>
              <a:t>]</a:t>
            </a:r>
          </a:p>
          <a:p>
            <a:r>
              <a:rPr lang="en-US" altLang="zh-CN" dirty="0"/>
              <a:t>kernel.asm:272: warning: uninitialized space declared in .text section: zeroing [-</a:t>
            </a:r>
            <a:r>
              <a:rPr lang="en-US" altLang="zh-CN" dirty="0" err="1"/>
              <a:t>w+zeroing</a:t>
            </a:r>
            <a:r>
              <a:rPr lang="en-US" altLang="zh-CN" dirty="0"/>
              <a:t>]</a:t>
            </a:r>
          </a:p>
          <a:p>
            <a:endParaRPr lang="en-US" altLang="zh-CN" dirty="0"/>
          </a:p>
          <a:p>
            <a:r>
              <a:rPr lang="en-US" altLang="zh-CN" dirty="0"/>
              <a:t>E:\myOSprojects\multiTaskRM&gt;nasm kernel.asm -o </a:t>
            </a:r>
            <a:r>
              <a:rPr lang="en-US" altLang="zh-CN" dirty="0" err="1"/>
              <a:t>kernel.bin</a:t>
            </a:r>
            <a:endParaRPr lang="en-US" altLang="zh-CN" dirty="0"/>
          </a:p>
          <a:p>
            <a:r>
              <a:rPr lang="en-US" altLang="zh-CN" dirty="0"/>
              <a:t>kernel.asm:273: warning: uninitialized space declared in .text section: zeroing [-</a:t>
            </a:r>
            <a:r>
              <a:rPr lang="en-US" altLang="zh-CN" dirty="0" err="1"/>
              <a:t>w+zeroing</a:t>
            </a:r>
            <a:r>
              <a:rPr lang="en-US" altLang="zh-CN" dirty="0"/>
              <a:t>]</a:t>
            </a:r>
          </a:p>
          <a:p>
            <a:endParaRPr lang="en-US" altLang="zh-CN" dirty="0"/>
          </a:p>
          <a:p>
            <a:r>
              <a:rPr lang="en-US" altLang="zh-CN" dirty="0"/>
              <a:t>E:\myOSprojects\multiTaskRM&gt;nasm kernel.asm -o </a:t>
            </a:r>
            <a:r>
              <a:rPr lang="en-US" altLang="zh-CN" dirty="0" err="1"/>
              <a:t>kernel.bin</a:t>
            </a:r>
            <a:endParaRPr lang="en-US" altLang="zh-CN" dirty="0"/>
          </a:p>
          <a:p>
            <a:r>
              <a:rPr lang="en-US" altLang="zh-CN" dirty="0"/>
              <a:t>kernel.asm:272: warning: uninitialized space declared in .text section: zeroing [-</a:t>
            </a:r>
            <a:r>
              <a:rPr lang="en-US" altLang="zh-CN" dirty="0" err="1"/>
              <a:t>w+zeroing</a:t>
            </a:r>
            <a:r>
              <a:rPr lang="en-US" altLang="zh-CN" dirty="0"/>
              <a:t>]</a:t>
            </a:r>
          </a:p>
          <a:p>
            <a:endParaRPr lang="en-US" altLang="zh-CN" dirty="0"/>
          </a:p>
          <a:p>
            <a:r>
              <a:rPr lang="en-US" altLang="zh-CN" dirty="0"/>
              <a:t>E:\myOSprojects\multiTaskRM&gt;nasm kernel.asm -o </a:t>
            </a:r>
            <a:r>
              <a:rPr lang="en-US" altLang="zh-CN" dirty="0" err="1"/>
              <a:t>kernel.bin</a:t>
            </a:r>
            <a:endParaRPr lang="en-US" altLang="zh-CN" dirty="0"/>
          </a:p>
          <a:p>
            <a:endParaRPr lang="en-US" altLang="zh-CN" dirty="0"/>
          </a:p>
          <a:p>
            <a:r>
              <a:rPr lang="en-US" altLang="zh-CN" dirty="0"/>
              <a:t>E:\myOSprojects\multiTaskRM&gt;dd if=</a:t>
            </a:r>
            <a:r>
              <a:rPr lang="en-US" altLang="zh-CN" dirty="0" err="1"/>
              <a:t>boot.bin</a:t>
            </a:r>
            <a:r>
              <a:rPr lang="en-US" altLang="zh-CN" dirty="0"/>
              <a:t> of=</a:t>
            </a:r>
            <a:r>
              <a:rPr lang="en-US" altLang="zh-CN" dirty="0" err="1"/>
              <a:t>kukoo.img</a:t>
            </a:r>
            <a:r>
              <a:rPr lang="en-US" altLang="zh-CN" dirty="0"/>
              <a:t> bs=512 count=1  conv=</a:t>
            </a:r>
            <a:r>
              <a:rPr lang="en-US" altLang="zh-CN" dirty="0" err="1"/>
              <a:t>notrunc</a:t>
            </a:r>
            <a:endParaRPr lang="en-US" altLang="zh-CN" dirty="0"/>
          </a:p>
          <a:p>
            <a:r>
              <a:rPr lang="en-US" altLang="zh-CN" dirty="0"/>
              <a:t>1+0 records in</a:t>
            </a:r>
          </a:p>
          <a:p>
            <a:r>
              <a:rPr lang="en-US" altLang="zh-CN" dirty="0"/>
              <a:t>1+0 records out</a:t>
            </a:r>
          </a:p>
          <a:p>
            <a:r>
              <a:rPr lang="en-US" altLang="zh-CN" dirty="0"/>
              <a:t>512 bytes copied, 0.0026646 s, 192 kB/s</a:t>
            </a:r>
          </a:p>
          <a:p>
            <a:endParaRPr lang="en-US" altLang="zh-CN" dirty="0"/>
          </a:p>
          <a:p>
            <a:r>
              <a:rPr lang="en-US" altLang="zh-CN" dirty="0"/>
              <a:t>E:\myOSprojects\multiTaskRM&gt;dd if=</a:t>
            </a:r>
            <a:r>
              <a:rPr lang="en-US" altLang="zh-CN" dirty="0" err="1"/>
              <a:t>kernel.bin</a:t>
            </a:r>
            <a:r>
              <a:rPr lang="en-US" altLang="zh-CN" dirty="0"/>
              <a:t> of=</a:t>
            </a:r>
            <a:r>
              <a:rPr lang="en-US" altLang="zh-CN" dirty="0" err="1"/>
              <a:t>kukoo.img</a:t>
            </a:r>
            <a:r>
              <a:rPr lang="en-US" altLang="zh-CN" dirty="0"/>
              <a:t> bs=512 count=1 seek=1 conv=</a:t>
            </a:r>
            <a:r>
              <a:rPr lang="en-US" altLang="zh-CN" dirty="0" err="1"/>
              <a:t>notrunc</a:t>
            </a:r>
            <a:endParaRPr lang="en-US" altLang="zh-CN" dirty="0"/>
          </a:p>
          <a:p>
            <a:r>
              <a:rPr lang="en-US" altLang="zh-CN" dirty="0"/>
              <a:t>0+1 records in</a:t>
            </a:r>
          </a:p>
          <a:p>
            <a:r>
              <a:rPr lang="en-US" altLang="zh-CN" dirty="0"/>
              <a:t>0+1 records out</a:t>
            </a:r>
          </a:p>
          <a:p>
            <a:r>
              <a:rPr lang="en-US" altLang="zh-CN" dirty="0"/>
              <a:t>469 bytes copied, 0.0024209 s, 194 kB/s</a:t>
            </a:r>
          </a:p>
          <a:p>
            <a:endParaRPr lang="en-US" altLang="zh-CN" dirty="0"/>
          </a:p>
          <a:p>
            <a:r>
              <a:rPr lang="en-US" altLang="zh-CN" dirty="0"/>
              <a:t>E:\myOSprojects\multiTaskRM&gt;qemu-system-x86_64 -drive format=</a:t>
            </a:r>
            <a:r>
              <a:rPr lang="en-US" altLang="zh-CN" dirty="0" err="1"/>
              <a:t>raw,file</a:t>
            </a:r>
            <a:r>
              <a:rPr lang="en-US" altLang="zh-CN" dirty="0"/>
              <a:t>=</a:t>
            </a:r>
            <a:r>
              <a:rPr lang="en-US" altLang="zh-CN" dirty="0" err="1"/>
              <a:t>kukoo.img</a:t>
            </a:r>
            <a:endParaRPr lang="en-US" altLang="zh-CN" dirty="0"/>
          </a:p>
          <a:p>
            <a:endParaRPr lang="en-US" altLang="zh-CN" dirty="0"/>
          </a:p>
          <a:p>
            <a:r>
              <a:rPr lang="en-US" altLang="zh-CN" dirty="0"/>
              <a:t>(qemu:17104): </a:t>
            </a:r>
            <a:r>
              <a:rPr lang="en-US" altLang="zh-CN" dirty="0" err="1"/>
              <a:t>Gtk</a:t>
            </a:r>
            <a:r>
              <a:rPr lang="en-US" altLang="zh-CN" dirty="0"/>
              <a:t>-WARNING **: 14:25:24.913: Could not load a </a:t>
            </a:r>
            <a:r>
              <a:rPr lang="en-US" altLang="zh-CN" dirty="0" err="1"/>
              <a:t>pixbuf</a:t>
            </a:r>
            <a:r>
              <a:rPr lang="en-US" altLang="zh-CN" dirty="0"/>
              <a:t> from icon theme.</a:t>
            </a:r>
          </a:p>
          <a:p>
            <a:r>
              <a:rPr lang="en-US" altLang="zh-CN" dirty="0"/>
              <a:t>This may indicate that </a:t>
            </a:r>
            <a:r>
              <a:rPr lang="en-US" altLang="zh-CN" dirty="0" err="1"/>
              <a:t>pixbuf</a:t>
            </a:r>
            <a:r>
              <a:rPr lang="en-US" altLang="zh-CN" dirty="0"/>
              <a:t> loaders or the mime database could not be found.</a:t>
            </a:r>
          </a:p>
          <a:p>
            <a:endParaRPr lang="en-US" altLang="zh-CN" dirty="0"/>
          </a:p>
          <a:p>
            <a:r>
              <a:rPr lang="en-US" altLang="zh-CN" dirty="0"/>
              <a:t>E:\myOSprojects\multiTaskRM&gt;</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139</a:t>
            </a:fld>
            <a:endParaRPr lang="zh-CN" altLang="en-US"/>
          </a:p>
        </p:txBody>
      </p:sp>
    </p:spTree>
    <p:extLst>
      <p:ext uri="{BB962C8B-B14F-4D97-AF65-F5344CB8AC3E}">
        <p14:creationId xmlns:p14="http://schemas.microsoft.com/office/powerpoint/2010/main" val="82545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49880-5997-49F2-8F31-2944F76044E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40000" lnSpcReduction="20000"/>
          </a:bodyPr>
          <a:lstStyle/>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在这里写一个标签，待会用来计算大小</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gdt_null</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这个叫做空段，是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Intel</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预留的</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dd 0   ; DD = double word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（此处也可以把两个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合并为一个</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dq</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dd 0   ;    = 4 byte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gdt_code</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0xFFFF    ; Limit            0-15 bits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         ; Base address     0-15</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同上</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16-23</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10011010B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按照图二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Access Byte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从右至左（</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0-7</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）的顺序填写。注意</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Privl</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因为值可以是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，所以说占两字节，填两个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11001111B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按图二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flags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从右至左填写。我们再看图一，</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flags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右边还有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limits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最后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位，不满</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位编译不通过，所以把</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limits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合并在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flags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右面，</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0xF=0b1111</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         ; Base             24-31</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gdt_data</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同上</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0xFFFF</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10010010B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不同的是这里把</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Ex</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改成</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，因为这里是数据段</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11001111B</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gdt_end</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结束标签，</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GDT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gdt_descriptor</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gdt_end</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- 1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大小</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结束</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开始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（真实大小永远</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dd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开始地址</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常量</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CODE_SEG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equ</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gdt_code</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CS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DATA_SEG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equ</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gdt_data</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DS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146</a:t>
            </a:fld>
            <a:endParaRPr lang="zh-CN" altLang="en-US"/>
          </a:p>
        </p:txBody>
      </p:sp>
    </p:spTree>
    <p:extLst>
      <p:ext uri="{BB962C8B-B14F-4D97-AF65-F5344CB8AC3E}">
        <p14:creationId xmlns:p14="http://schemas.microsoft.com/office/powerpoint/2010/main" val="3049748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en-US" dirty="0"/>
              <a:t>其他的硬件 </a:t>
            </a:r>
            <a:r>
              <a:rPr lang="en-US" altLang="zh-CN" dirty="0"/>
              <a:t>– NIC</a:t>
            </a:r>
            <a:r>
              <a:rPr lang="zh-CN" altLang="en-US" dirty="0"/>
              <a:t> </a:t>
            </a:r>
            <a:r>
              <a:rPr lang="en-US" altLang="zh-CN" dirty="0"/>
              <a:t>(Network Interface Card), GPU </a:t>
            </a:r>
            <a:r>
              <a:rPr lang="zh-CN" altLang="en-US" dirty="0"/>
              <a:t>等</a:t>
            </a:r>
            <a:endParaRPr lang="en-US" altLang="zh-CN" dirty="0"/>
          </a:p>
          <a:p>
            <a:endParaRPr lang="en-US" altLang="zh-CN" dirty="0"/>
          </a:p>
          <a:p>
            <a:r>
              <a:rPr lang="zh-CN" altLang="en-US" dirty="0"/>
              <a:t>在</a:t>
            </a:r>
            <a:r>
              <a:rPr lang="en-US" altLang="zh-CN" dirty="0"/>
              <a:t>Win10</a:t>
            </a:r>
            <a:r>
              <a:rPr lang="zh-CN" altLang="en-US" dirty="0"/>
              <a:t>下用</a:t>
            </a:r>
            <a:r>
              <a:rPr lang="en-US" altLang="zh-CN" dirty="0" err="1"/>
              <a:t>Qemu</a:t>
            </a:r>
            <a:r>
              <a:rPr lang="zh-CN" altLang="en-US" dirty="0"/>
              <a:t>模拟器模拟或虛拟树莓派，包括</a:t>
            </a:r>
            <a:r>
              <a:rPr lang="en-US" altLang="zh-CN" dirty="0"/>
              <a:t>4B</a:t>
            </a:r>
          </a:p>
          <a:p>
            <a:r>
              <a:rPr lang="en-US" altLang="zh-CN" dirty="0"/>
              <a:t>https://blog.csdn.net/chilwb/article/details/106474387</a:t>
            </a:r>
          </a:p>
          <a:p>
            <a:r>
              <a:rPr lang="zh-CN" altLang="en-US" dirty="0"/>
              <a:t>为什么要用</a:t>
            </a:r>
            <a:r>
              <a:rPr lang="en-US" altLang="zh-CN" dirty="0" err="1"/>
              <a:t>Qemu</a:t>
            </a:r>
            <a:r>
              <a:rPr lang="zh-CN" altLang="en-US" dirty="0"/>
              <a:t>模拟树莓派，因为模拟出来后，可以带着到处走，</a:t>
            </a:r>
            <a:r>
              <a:rPr lang="en-US" altLang="zh-CN" dirty="0"/>
              <a:t>U</a:t>
            </a:r>
            <a:r>
              <a:rPr lang="zh-CN" altLang="en-US" dirty="0"/>
              <a:t>盘一拷，有电脑的地方就可以调试。调试出了问题，想重新来过，只要把之前的副本复制过去就可以了。等一切弄好后，再写入</a:t>
            </a:r>
            <a:r>
              <a:rPr lang="en-US" altLang="zh-CN" dirty="0"/>
              <a:t>SD</a:t>
            </a:r>
            <a:r>
              <a:rPr lang="zh-CN" altLang="en-US" dirty="0"/>
              <a:t>，进行实机测试，使用。这样避免了带着树莓派跑来跑去，调试错了，反复拨卡、写卡、设置、插卡等操作。为什么要用</a:t>
            </a:r>
            <a:r>
              <a:rPr lang="en-US" altLang="zh-CN" dirty="0" err="1"/>
              <a:t>Qemu</a:t>
            </a:r>
            <a:r>
              <a:rPr lang="zh-CN" altLang="en-US" dirty="0"/>
              <a:t>模拟拟树莓派，官网不是有</a:t>
            </a:r>
            <a:r>
              <a:rPr lang="en-US" altLang="zh-CN" dirty="0"/>
              <a:t>VMware</a:t>
            </a:r>
            <a:r>
              <a:rPr lang="zh-CN" altLang="en-US" dirty="0"/>
              <a:t>等虚拟机版的桌面版了么？因为桌面版就一个，更新也不及时，用</a:t>
            </a:r>
            <a:r>
              <a:rPr lang="en-US" altLang="zh-CN" dirty="0" err="1"/>
              <a:t>Qemu</a:t>
            </a:r>
            <a:r>
              <a:rPr lang="zh-CN" altLang="en-US" dirty="0"/>
              <a:t>，可虚拟任何版本的树莓派系统，如</a:t>
            </a:r>
            <a:r>
              <a:rPr lang="en-US" altLang="zh-CN" dirty="0"/>
              <a:t>Ubuntu</a:t>
            </a:r>
            <a:r>
              <a:rPr lang="zh-CN" altLang="en-US" dirty="0"/>
              <a:t>树莓派版，等等。这是因为桌面版是虚拟系统，只支持</a:t>
            </a:r>
            <a:r>
              <a:rPr lang="en-US" altLang="zh-CN" dirty="0"/>
              <a:t>X86</a:t>
            </a:r>
            <a:r>
              <a:rPr lang="zh-CN" altLang="en-US" dirty="0"/>
              <a:t>电脑，</a:t>
            </a:r>
            <a:r>
              <a:rPr lang="en-US" altLang="zh-CN" dirty="0" err="1"/>
              <a:t>Qemu</a:t>
            </a:r>
            <a:r>
              <a:rPr lang="zh-CN" altLang="en-US" dirty="0"/>
              <a:t>虚拟的是硬件本身，支持的是</a:t>
            </a:r>
            <a:r>
              <a:rPr lang="en-US" altLang="zh-CN" dirty="0"/>
              <a:t>ARM</a:t>
            </a:r>
            <a:r>
              <a:rPr lang="zh-CN" altLang="en-US" dirty="0"/>
              <a:t>指令，凡硬件能装的系统，</a:t>
            </a:r>
            <a:r>
              <a:rPr lang="en-US" altLang="zh-CN" dirty="0" err="1"/>
              <a:t>Qemu</a:t>
            </a:r>
            <a:r>
              <a:rPr lang="zh-CN" altLang="en-US" dirty="0"/>
              <a:t>就能模拟拟使用。我的系统是</a:t>
            </a:r>
            <a:r>
              <a:rPr lang="en-US" altLang="zh-CN" dirty="0"/>
              <a:t>2019</a:t>
            </a:r>
            <a:r>
              <a:rPr lang="zh-CN" altLang="en-US" dirty="0"/>
              <a:t>年的</a:t>
            </a:r>
            <a:r>
              <a:rPr lang="en-US" altLang="zh-CN" dirty="0"/>
              <a:t>windows 10</a:t>
            </a:r>
            <a:r>
              <a:rPr lang="zh-CN" altLang="en-US" dirty="0"/>
              <a:t>，使用的镜像是</a:t>
            </a:r>
            <a:r>
              <a:rPr lang="en-US" altLang="zh-CN" dirty="0"/>
              <a:t>2020</a:t>
            </a:r>
            <a:r>
              <a:rPr lang="zh-CN" altLang="en-US" dirty="0"/>
              <a:t>年</a:t>
            </a:r>
            <a:r>
              <a:rPr lang="en-US" altLang="zh-CN" dirty="0"/>
              <a:t>6</a:t>
            </a:r>
            <a:r>
              <a:rPr lang="zh-CN" altLang="en-US" dirty="0"/>
              <a:t>月</a:t>
            </a:r>
            <a:r>
              <a:rPr lang="en-US" altLang="zh-CN" dirty="0"/>
              <a:t>1</a:t>
            </a:r>
            <a:r>
              <a:rPr lang="zh-CN" altLang="en-US" dirty="0"/>
              <a:t>日可在树莓派官网下载的各种镜像。在</a:t>
            </a:r>
            <a:r>
              <a:rPr lang="en-US" altLang="zh-CN" dirty="0" err="1"/>
              <a:t>Qemu</a:t>
            </a:r>
            <a:r>
              <a:rPr lang="zh-CN" altLang="en-US" dirty="0"/>
              <a:t>官网下载最新的</a:t>
            </a:r>
            <a:r>
              <a:rPr lang="en-US" altLang="zh-CN" dirty="0"/>
              <a:t>4.2</a:t>
            </a:r>
            <a:r>
              <a:rPr lang="zh-CN" altLang="en-US" dirty="0"/>
              <a:t>版</a:t>
            </a:r>
            <a:r>
              <a:rPr lang="en-US" altLang="zh-CN" dirty="0" err="1"/>
              <a:t>Qemu</a:t>
            </a:r>
            <a:r>
              <a:rPr lang="zh-CN" altLang="en-US" dirty="0"/>
              <a:t>，地址：</a:t>
            </a:r>
            <a:r>
              <a:rPr lang="en-US" altLang="zh-CN" dirty="0"/>
              <a:t>https://www.qemu.org/download/</a:t>
            </a:r>
            <a:r>
              <a:rPr lang="zh-CN" altLang="en-US" dirty="0"/>
              <a:t>下载</a:t>
            </a:r>
            <a:r>
              <a:rPr lang="en-US" altLang="zh-CN" dirty="0" err="1"/>
              <a:t>Qemu</a:t>
            </a:r>
            <a:r>
              <a:rPr lang="en-US" altLang="zh-CN" dirty="0"/>
              <a:t> kernel for emulating </a:t>
            </a:r>
            <a:r>
              <a:rPr lang="en-US" altLang="zh-CN" dirty="0" err="1"/>
              <a:t>Rpi</a:t>
            </a:r>
            <a:r>
              <a:rPr lang="en-US" altLang="zh-CN" dirty="0"/>
              <a:t> on QEMU</a:t>
            </a:r>
            <a:r>
              <a:rPr lang="zh-CN" altLang="en-US" dirty="0"/>
              <a:t>，</a:t>
            </a:r>
            <a:r>
              <a:rPr lang="en-US" altLang="zh-CN" dirty="0"/>
              <a:t>https://github.com/dhruvvyas90/qemu-rpi-kernel </a:t>
            </a:r>
            <a:r>
              <a:rPr lang="zh-CN" altLang="en-US" dirty="0"/>
              <a:t>这里有不同版本，可下载最新版，我下载的是：</a:t>
            </a:r>
            <a:r>
              <a:rPr lang="en-US" altLang="zh-CN" dirty="0"/>
              <a:t>kernel-qemu-4.19.50-buster </a:t>
            </a:r>
            <a:r>
              <a:rPr lang="zh-CN" altLang="en-US" dirty="0"/>
              <a:t>，下载网址：</a:t>
            </a:r>
            <a:r>
              <a:rPr lang="en-US" altLang="zh-CN" dirty="0"/>
              <a:t>https://github.com/dhruvvyas90/qemu-rpi-kernel/blob/master/kernel-qemu-4.19.50-buster</a:t>
            </a:r>
            <a:r>
              <a:rPr lang="zh-CN" altLang="en-US" dirty="0"/>
              <a:t>在树莓派官网下载你喜欢的镜像。我下载的是</a:t>
            </a:r>
            <a:r>
              <a:rPr lang="en-US" altLang="zh-CN" dirty="0"/>
              <a:t>2020-05-27-raspios-buster</a:t>
            </a:r>
            <a:r>
              <a:rPr lang="zh-CN" altLang="en-US" dirty="0"/>
              <a:t>安装</a:t>
            </a:r>
            <a:r>
              <a:rPr lang="en-US" altLang="zh-CN" dirty="0" err="1"/>
              <a:t>Qemu</a:t>
            </a:r>
            <a:r>
              <a:rPr lang="zh-CN" altLang="en-US" dirty="0"/>
              <a:t>，其实是解压，放到一个文件夹里，我的是</a:t>
            </a:r>
            <a:r>
              <a:rPr lang="en-US" altLang="zh-CN" dirty="0" err="1"/>
              <a:t>Qemu</a:t>
            </a:r>
            <a:r>
              <a:rPr lang="zh-CN" altLang="en-US" dirty="0"/>
              <a:t>文件夹。再解压</a:t>
            </a:r>
            <a:r>
              <a:rPr lang="en-US" altLang="zh-CN" dirty="0"/>
              <a:t>qemu-rpi-kernel-master.zip</a:t>
            </a:r>
            <a:r>
              <a:rPr lang="zh-CN" altLang="en-US" dirty="0"/>
              <a:t>，针对我的</a:t>
            </a:r>
            <a:r>
              <a:rPr lang="en-US" altLang="zh-CN" dirty="0"/>
              <a:t>kernel-qemu-4.19.50-buster</a:t>
            </a:r>
            <a:r>
              <a:rPr lang="zh-CN" altLang="en-US" dirty="0"/>
              <a:t>镜像，我找了其中的两个文件：</a:t>
            </a:r>
            <a:r>
              <a:rPr lang="en-US" altLang="zh-CN" dirty="0"/>
              <a:t>kernel-qemu-4.19.50-buster</a:t>
            </a:r>
            <a:r>
              <a:rPr lang="zh-CN" altLang="en-US" dirty="0"/>
              <a:t>、</a:t>
            </a:r>
            <a:r>
              <a:rPr lang="en-US" altLang="zh-CN" dirty="0"/>
              <a:t>versatile-pb-</a:t>
            </a:r>
            <a:r>
              <a:rPr lang="en-US" altLang="zh-CN" dirty="0" err="1"/>
              <a:t>buster.dtb</a:t>
            </a:r>
            <a:r>
              <a:rPr lang="zh-CN" altLang="en-US" dirty="0"/>
              <a:t>。该用哪些文件，可查看</a:t>
            </a:r>
            <a:r>
              <a:rPr lang="en-US" altLang="zh-CN" dirty="0"/>
              <a:t>README.md</a:t>
            </a:r>
            <a:r>
              <a:rPr lang="zh-CN" altLang="en-US" dirty="0"/>
              <a:t>文件，直接用文本打开就行。</a:t>
            </a:r>
          </a:p>
          <a:p>
            <a:r>
              <a:rPr lang="en-US" altLang="zh-CN" dirty="0"/>
              <a:t>————————————————</a:t>
            </a:r>
          </a:p>
          <a:p>
            <a:r>
              <a:rPr lang="zh-CN" altLang="en-US" dirty="0"/>
              <a:t>版权声明：本文为</a:t>
            </a:r>
            <a:r>
              <a:rPr lang="en-US" altLang="zh-CN" dirty="0"/>
              <a:t>CSDN</a:t>
            </a:r>
            <a:r>
              <a:rPr lang="zh-CN" altLang="en-US" dirty="0"/>
              <a:t>博主「</a:t>
            </a:r>
            <a:r>
              <a:rPr lang="en-US" altLang="zh-CN" dirty="0" err="1"/>
              <a:t>chilwb</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https://blog.csdn.net/chilwb/article/details/106474387</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149</a:t>
            </a:fld>
            <a:endParaRPr lang="zh-CN" altLang="en-US"/>
          </a:p>
        </p:txBody>
      </p:sp>
    </p:spTree>
    <p:extLst>
      <p:ext uri="{BB962C8B-B14F-4D97-AF65-F5344CB8AC3E}">
        <p14:creationId xmlns:p14="http://schemas.microsoft.com/office/powerpoint/2010/main" val="125721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150</a:t>
            </a:fld>
            <a:endParaRPr lang="zh-CN" altLang="en-US"/>
          </a:p>
        </p:txBody>
      </p:sp>
    </p:spTree>
    <p:extLst>
      <p:ext uri="{BB962C8B-B14F-4D97-AF65-F5344CB8AC3E}">
        <p14:creationId xmlns:p14="http://schemas.microsoft.com/office/powerpoint/2010/main" val="34251020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151</a:t>
            </a:fld>
            <a:endParaRPr lang="zh-CN" altLang="en-US"/>
          </a:p>
        </p:txBody>
      </p:sp>
    </p:spTree>
    <p:extLst>
      <p:ext uri="{BB962C8B-B14F-4D97-AF65-F5344CB8AC3E}">
        <p14:creationId xmlns:p14="http://schemas.microsoft.com/office/powerpoint/2010/main" val="37956248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152</a:t>
            </a:fld>
            <a:endParaRPr lang="zh-CN" altLang="en-US"/>
          </a:p>
        </p:txBody>
      </p:sp>
    </p:spTree>
    <p:extLst>
      <p:ext uri="{BB962C8B-B14F-4D97-AF65-F5344CB8AC3E}">
        <p14:creationId xmlns:p14="http://schemas.microsoft.com/office/powerpoint/2010/main" val="42266514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153</a:t>
            </a:fld>
            <a:endParaRPr lang="zh-CN" altLang="en-US"/>
          </a:p>
        </p:txBody>
      </p:sp>
    </p:spTree>
    <p:extLst>
      <p:ext uri="{BB962C8B-B14F-4D97-AF65-F5344CB8AC3E}">
        <p14:creationId xmlns:p14="http://schemas.microsoft.com/office/powerpoint/2010/main" val="1433740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154</a:t>
            </a:fld>
            <a:endParaRPr lang="zh-CN" altLang="en-US"/>
          </a:p>
        </p:txBody>
      </p:sp>
    </p:spTree>
    <p:extLst>
      <p:ext uri="{BB962C8B-B14F-4D97-AF65-F5344CB8AC3E}">
        <p14:creationId xmlns:p14="http://schemas.microsoft.com/office/powerpoint/2010/main" val="1878117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155</a:t>
            </a:fld>
            <a:endParaRPr lang="zh-CN" altLang="en-US"/>
          </a:p>
        </p:txBody>
      </p:sp>
    </p:spTree>
    <p:extLst>
      <p:ext uri="{BB962C8B-B14F-4D97-AF65-F5344CB8AC3E}">
        <p14:creationId xmlns:p14="http://schemas.microsoft.com/office/powerpoint/2010/main" val="33517814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https://zh.book4you.org/book/15347219/75169f</a:t>
            </a:r>
          </a:p>
          <a:p>
            <a:r>
              <a:rPr lang="en-US" altLang="zh-CN" dirty="0"/>
              <a:t>"I:\My7\MyClasses\01.Operating system\Materials\02 </a:t>
            </a:r>
            <a:r>
              <a:rPr lang="zh-CN" altLang="en-US" dirty="0"/>
              <a:t>自制操作系统</a:t>
            </a:r>
            <a:r>
              <a:rPr lang="en-US" altLang="zh-CN" dirty="0"/>
              <a:t>\</a:t>
            </a:r>
            <a:r>
              <a:rPr lang="zh-CN" altLang="en-US" dirty="0"/>
              <a:t>自己动手写操作系统</a:t>
            </a:r>
            <a:r>
              <a:rPr lang="en-US" altLang="zh-CN" dirty="0"/>
              <a:t>.</a:t>
            </a:r>
            <a:r>
              <a:rPr lang="zh-CN" altLang="en-US" dirty="0"/>
              <a:t>于渊</a:t>
            </a:r>
            <a:r>
              <a:rPr lang="en-US" altLang="zh-CN" dirty="0"/>
              <a:t>.</a:t>
            </a:r>
            <a:r>
              <a:rPr lang="zh-CN" altLang="en-US" dirty="0"/>
              <a:t>无水印影印版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156</a:t>
            </a:fld>
            <a:endParaRPr lang="zh-CN" altLang="en-US"/>
          </a:p>
        </p:txBody>
      </p:sp>
    </p:spTree>
    <p:extLst>
      <p:ext uri="{BB962C8B-B14F-4D97-AF65-F5344CB8AC3E}">
        <p14:creationId xmlns:p14="http://schemas.microsoft.com/office/powerpoint/2010/main" val="13118317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https://zh.book4you.org/book/15347219/75169f</a:t>
            </a:r>
          </a:p>
          <a:p>
            <a:r>
              <a:rPr lang="en-US" altLang="zh-CN" dirty="0"/>
              <a:t>"I:\My7\MyClasses\01.Operating system\Materials\02 </a:t>
            </a:r>
            <a:r>
              <a:rPr lang="zh-CN" altLang="en-US" dirty="0"/>
              <a:t>自制操作系统</a:t>
            </a:r>
            <a:r>
              <a:rPr lang="en-US" altLang="zh-CN" dirty="0"/>
              <a:t>\</a:t>
            </a:r>
            <a:r>
              <a:rPr lang="zh-CN" altLang="en-US" dirty="0"/>
              <a:t>自己动手写操作系统</a:t>
            </a:r>
            <a:r>
              <a:rPr lang="en-US" altLang="zh-CN" dirty="0"/>
              <a:t>.</a:t>
            </a:r>
            <a:r>
              <a:rPr lang="zh-CN" altLang="en-US" dirty="0"/>
              <a:t>于渊</a:t>
            </a:r>
            <a:r>
              <a:rPr lang="en-US" altLang="zh-CN" dirty="0"/>
              <a:t>.</a:t>
            </a:r>
            <a:r>
              <a:rPr lang="zh-CN" altLang="en-US" dirty="0"/>
              <a:t>无水印影印版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157</a:t>
            </a:fld>
            <a:endParaRPr lang="zh-CN" altLang="en-US"/>
          </a:p>
        </p:txBody>
      </p:sp>
    </p:spTree>
    <p:extLst>
      <p:ext uri="{BB962C8B-B14F-4D97-AF65-F5344CB8AC3E}">
        <p14:creationId xmlns:p14="http://schemas.microsoft.com/office/powerpoint/2010/main" val="29203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14</a:t>
            </a:fld>
            <a:endParaRPr lang="zh-CN" altLang="en-US"/>
          </a:p>
        </p:txBody>
      </p:sp>
    </p:spTree>
    <p:extLst>
      <p:ext uri="{BB962C8B-B14F-4D97-AF65-F5344CB8AC3E}">
        <p14:creationId xmlns:p14="http://schemas.microsoft.com/office/powerpoint/2010/main" val="12665324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https://zh.book4you.org/book/15347219/75169f</a:t>
            </a:r>
          </a:p>
          <a:p>
            <a:r>
              <a:rPr lang="en-US" altLang="zh-CN" dirty="0"/>
              <a:t>"I:\My7\MyClasses\01.Operating system\Materials\02 </a:t>
            </a:r>
            <a:r>
              <a:rPr lang="zh-CN" altLang="en-US" dirty="0"/>
              <a:t>自制操作系统</a:t>
            </a:r>
            <a:r>
              <a:rPr lang="en-US" altLang="zh-CN" dirty="0"/>
              <a:t>\</a:t>
            </a:r>
            <a:r>
              <a:rPr lang="zh-CN" altLang="en-US" dirty="0"/>
              <a:t>自己动手写操作系统</a:t>
            </a:r>
            <a:r>
              <a:rPr lang="en-US" altLang="zh-CN" dirty="0"/>
              <a:t>.</a:t>
            </a:r>
            <a:r>
              <a:rPr lang="zh-CN" altLang="en-US" dirty="0"/>
              <a:t>于渊</a:t>
            </a:r>
            <a:r>
              <a:rPr lang="en-US" altLang="zh-CN" dirty="0"/>
              <a:t>.</a:t>
            </a:r>
            <a:r>
              <a:rPr lang="zh-CN" altLang="en-US" dirty="0"/>
              <a:t>无水印影印版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158</a:t>
            </a:fld>
            <a:endParaRPr lang="zh-CN" altLang="en-US"/>
          </a:p>
        </p:txBody>
      </p:sp>
    </p:spTree>
    <p:extLst>
      <p:ext uri="{BB962C8B-B14F-4D97-AF65-F5344CB8AC3E}">
        <p14:creationId xmlns:p14="http://schemas.microsoft.com/office/powerpoint/2010/main" val="694907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160</a:t>
            </a:fld>
            <a:endParaRPr lang="zh-CN" altLang="en-US"/>
          </a:p>
        </p:txBody>
      </p:sp>
    </p:spTree>
    <p:extLst>
      <p:ext uri="{BB962C8B-B14F-4D97-AF65-F5344CB8AC3E}">
        <p14:creationId xmlns:p14="http://schemas.microsoft.com/office/powerpoint/2010/main" val="11986249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163</a:t>
            </a:fld>
            <a:endParaRPr lang="zh-CN" altLang="en-US"/>
          </a:p>
        </p:txBody>
      </p:sp>
    </p:spTree>
    <p:extLst>
      <p:ext uri="{BB962C8B-B14F-4D97-AF65-F5344CB8AC3E}">
        <p14:creationId xmlns:p14="http://schemas.microsoft.com/office/powerpoint/2010/main" val="35118792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164</a:t>
            </a:fld>
            <a:endParaRPr lang="zh-CN" altLang="en-US"/>
          </a:p>
        </p:txBody>
      </p:sp>
    </p:spTree>
    <p:extLst>
      <p:ext uri="{BB962C8B-B14F-4D97-AF65-F5344CB8AC3E}">
        <p14:creationId xmlns:p14="http://schemas.microsoft.com/office/powerpoint/2010/main" val="2426576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165</a:t>
            </a:fld>
            <a:endParaRPr lang="zh-CN" altLang="en-US"/>
          </a:p>
        </p:txBody>
      </p:sp>
    </p:spTree>
    <p:extLst>
      <p:ext uri="{BB962C8B-B14F-4D97-AF65-F5344CB8AC3E}">
        <p14:creationId xmlns:p14="http://schemas.microsoft.com/office/powerpoint/2010/main" val="8870678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https://zh.book4you.org/book/16517987/4c0222</a:t>
            </a:r>
          </a:p>
          <a:p>
            <a:r>
              <a:rPr lang="en-US" altLang="zh-CN" dirty="0"/>
              <a:t>https://zh.book4you.org/book/7133306/ff3cfb</a:t>
            </a:r>
          </a:p>
          <a:p>
            <a:r>
              <a:rPr lang="en-US" altLang="zh-CN" dirty="0"/>
              <a:t>"I:\My7\MyClasses\01.Operating system\Materials\02 </a:t>
            </a:r>
            <a:r>
              <a:rPr lang="zh-CN" altLang="en-US" dirty="0"/>
              <a:t>自制操作系统</a:t>
            </a:r>
            <a:r>
              <a:rPr lang="en-US" altLang="zh-CN" dirty="0"/>
              <a:t>\30</a:t>
            </a:r>
            <a:r>
              <a:rPr lang="zh-CN" altLang="en-US" dirty="0"/>
              <a:t>天自制操作系统</a:t>
            </a:r>
            <a:r>
              <a:rPr lang="en-US" altLang="zh-CN" dirty="0"/>
              <a:t>.(</a:t>
            </a:r>
            <a:r>
              <a:rPr lang="zh-CN" altLang="en-US" dirty="0"/>
              <a:t>川合秀实</a:t>
            </a:r>
            <a:r>
              <a:rPr lang="en-US" altLang="zh-CN" dirty="0"/>
              <a:t>).</a:t>
            </a:r>
            <a:r>
              <a:rPr lang="zh-CN" altLang="en-US" dirty="0"/>
              <a:t>周自恒等</a:t>
            </a:r>
            <a:r>
              <a:rPr lang="en-US" altLang="zh-CN" dirty="0"/>
              <a:t>.</a:t>
            </a:r>
            <a:r>
              <a:rPr lang="zh-CN" altLang="en-US" dirty="0"/>
              <a:t>扫描版</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166</a:t>
            </a:fld>
            <a:endParaRPr lang="zh-CN" altLang="en-US"/>
          </a:p>
        </p:txBody>
      </p:sp>
    </p:spTree>
    <p:extLst>
      <p:ext uri="{BB962C8B-B14F-4D97-AF65-F5344CB8AC3E}">
        <p14:creationId xmlns:p14="http://schemas.microsoft.com/office/powerpoint/2010/main" val="3365386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167</a:t>
            </a:fld>
            <a:endParaRPr lang="zh-CN" altLang="en-US"/>
          </a:p>
        </p:txBody>
      </p:sp>
    </p:spTree>
    <p:extLst>
      <p:ext uri="{BB962C8B-B14F-4D97-AF65-F5344CB8AC3E}">
        <p14:creationId xmlns:p14="http://schemas.microsoft.com/office/powerpoint/2010/main" val="31639503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p>
          <a:p>
            <a:endParaRPr lang="en-US" altLang="zh-CN" dirty="0"/>
          </a:p>
          <a:p>
            <a:r>
              <a:rPr lang="en-US" altLang="zh-CN" dirty="0"/>
              <a:t>2022</a:t>
            </a:r>
            <a:r>
              <a:rPr lang="zh-CN" altLang="en-US" dirty="0"/>
              <a:t>年</a:t>
            </a:r>
            <a:r>
              <a:rPr lang="en-US" altLang="zh-CN" dirty="0"/>
              <a:t>9</a:t>
            </a:r>
            <a:r>
              <a:rPr lang="zh-CN" altLang="en-US" dirty="0"/>
              <a:t>月</a:t>
            </a:r>
            <a:r>
              <a:rPr lang="en-US" altLang="zh-CN" dirty="0"/>
              <a:t>5</a:t>
            </a:r>
            <a:r>
              <a:rPr lang="zh-CN" altLang="en-US" dirty="0"/>
              <a:t>日</a:t>
            </a:r>
            <a:r>
              <a:rPr lang="en-US" altLang="zh-CN" dirty="0"/>
              <a:t>16:09:40 </a:t>
            </a:r>
          </a:p>
          <a:p>
            <a:r>
              <a:rPr lang="zh-CN" altLang="en-US" dirty="0"/>
              <a:t>内核内存池有多大，</a:t>
            </a:r>
            <a:r>
              <a:rPr lang="en-US" altLang="zh-CN" dirty="0"/>
              <a:t>OS</a:t>
            </a:r>
            <a:r>
              <a:rPr lang="zh-CN" altLang="en-US" dirty="0"/>
              <a:t>可以自己指定嘛：如果知道</a:t>
            </a:r>
            <a:r>
              <a:rPr lang="en-US" altLang="zh-CN" dirty="0"/>
              <a:t>MM</a:t>
            </a:r>
            <a:r>
              <a:rPr lang="zh-CN" altLang="en-US" dirty="0"/>
              <a:t>是</a:t>
            </a:r>
            <a:r>
              <a:rPr lang="en-US" altLang="zh-CN" dirty="0"/>
              <a:t>20MB</a:t>
            </a:r>
            <a:r>
              <a:rPr lang="zh-CN" altLang="en-US" dirty="0"/>
              <a:t>，那么，在</a:t>
            </a:r>
            <a:r>
              <a:rPr lang="en-US" altLang="zh-CN" dirty="0"/>
              <a:t>OS</a:t>
            </a:r>
            <a:r>
              <a:rPr lang="zh-CN" altLang="en-US" dirty="0"/>
              <a:t>设计时可以指定一半作为内核自用 </a:t>
            </a:r>
            <a:r>
              <a:rPr lang="en-US" altLang="zh-CN" dirty="0"/>
              <a:t>– </a:t>
            </a:r>
            <a:r>
              <a:rPr lang="zh-CN" altLang="en-US" dirty="0"/>
              <a:t>即</a:t>
            </a:r>
            <a:r>
              <a:rPr lang="en-US" altLang="zh-CN" dirty="0"/>
              <a:t>10MB</a:t>
            </a: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168</a:t>
            </a:fld>
            <a:endParaRPr lang="zh-CN" altLang="en-US"/>
          </a:p>
        </p:txBody>
      </p:sp>
    </p:spTree>
    <p:extLst>
      <p:ext uri="{BB962C8B-B14F-4D97-AF65-F5344CB8AC3E}">
        <p14:creationId xmlns:p14="http://schemas.microsoft.com/office/powerpoint/2010/main" val="669418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169</a:t>
            </a:fld>
            <a:endParaRPr lang="zh-CN" altLang="en-US"/>
          </a:p>
        </p:txBody>
      </p:sp>
    </p:spTree>
    <p:extLst>
      <p:ext uri="{BB962C8B-B14F-4D97-AF65-F5344CB8AC3E}">
        <p14:creationId xmlns:p14="http://schemas.microsoft.com/office/powerpoint/2010/main" val="3549736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170</a:t>
            </a:fld>
            <a:endParaRPr lang="zh-CN" altLang="en-US"/>
          </a:p>
        </p:txBody>
      </p:sp>
    </p:spTree>
    <p:extLst>
      <p:ext uri="{BB962C8B-B14F-4D97-AF65-F5344CB8AC3E}">
        <p14:creationId xmlns:p14="http://schemas.microsoft.com/office/powerpoint/2010/main" val="3058498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年</a:t>
            </a:r>
            <a:r>
              <a:rPr lang="en-US" altLang="zh-CN" dirty="0"/>
              <a:t>12</a:t>
            </a:r>
            <a:r>
              <a:rPr lang="zh-CN" altLang="en-US" dirty="0"/>
              <a:t>月</a:t>
            </a:r>
            <a:r>
              <a:rPr lang="en-US" altLang="zh-CN" dirty="0"/>
              <a:t>13</a:t>
            </a:r>
            <a:r>
              <a:rPr lang="zh-CN" altLang="en-US" dirty="0"/>
              <a:t>日</a:t>
            </a:r>
            <a:r>
              <a:rPr lang="en-US" altLang="zh-CN" dirty="0"/>
              <a:t>14:38:59 </a:t>
            </a:r>
          </a:p>
          <a:p>
            <a:endParaRPr lang="en-US" altLang="zh-CN" dirty="0"/>
          </a:p>
          <a:p>
            <a:r>
              <a:rPr lang="zh-CN" altLang="en-US" dirty="0"/>
              <a:t>是的！</a:t>
            </a:r>
            <a:r>
              <a:rPr lang="en-US" altLang="zh-CN" dirty="0"/>
              <a:t>BIOS</a:t>
            </a:r>
            <a:r>
              <a:rPr lang="zh-CN" altLang="en-US" dirty="0"/>
              <a:t>终究也还是一个程序！</a:t>
            </a:r>
            <a:endParaRPr lang="en-US" altLang="zh-CN" dirty="0"/>
          </a:p>
          <a:p>
            <a:r>
              <a:rPr lang="zh-CN" altLang="en-US" dirty="0"/>
              <a:t>之所以以前很困扰，就是因为一说到 </a:t>
            </a:r>
            <a:r>
              <a:rPr lang="en-US" altLang="zh-CN" dirty="0"/>
              <a:t>BIOS </a:t>
            </a:r>
            <a:r>
              <a:rPr lang="zh-CN" altLang="en-US" dirty="0"/>
              <a:t>就是汇编语言！反而往往不能按照程序的角度来理解！</a:t>
            </a:r>
            <a:r>
              <a:rPr lang="en-US" altLang="zh-CN" dirty="0"/>
              <a:t>- </a:t>
            </a:r>
            <a:r>
              <a:rPr lang="zh-CN" altLang="en-US" dirty="0"/>
              <a:t>纠结于那些汇编语句的意思。</a:t>
            </a:r>
            <a:endParaRPr lang="en-US" altLang="zh-CN" dirty="0"/>
          </a:p>
          <a:p>
            <a:endParaRPr lang="en-US" altLang="zh-CN" dirty="0"/>
          </a:p>
          <a:p>
            <a:r>
              <a:rPr lang="zh-CN" altLang="en-US" dirty="0"/>
              <a:t>其实， </a:t>
            </a:r>
            <a:r>
              <a:rPr lang="en-US" altLang="zh-CN" dirty="0"/>
              <a:t>BIOS </a:t>
            </a:r>
            <a:r>
              <a:rPr lang="zh-CN" altLang="en-US" dirty="0"/>
              <a:t>主要功能就是两个：检测硬件和软件是否有问题；然后加载系统盘的 </a:t>
            </a:r>
            <a:r>
              <a:rPr lang="en-US" altLang="zh-CN" dirty="0"/>
              <a:t>MBR</a:t>
            </a:r>
            <a:r>
              <a:rPr lang="zh-CN" altLang="en-US" dirty="0"/>
              <a:t>，执行 </a:t>
            </a:r>
            <a:r>
              <a:rPr lang="en-US" altLang="zh-CN" dirty="0"/>
              <a:t>Boot loader</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16</a:t>
            </a:fld>
            <a:endParaRPr lang="zh-CN" altLang="en-US"/>
          </a:p>
        </p:txBody>
      </p:sp>
    </p:spTree>
    <p:extLst>
      <p:ext uri="{BB962C8B-B14F-4D97-AF65-F5344CB8AC3E}">
        <p14:creationId xmlns:p14="http://schemas.microsoft.com/office/powerpoint/2010/main" val="40637277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171</a:t>
            </a:fld>
            <a:endParaRPr lang="zh-CN" altLang="en-US"/>
          </a:p>
        </p:txBody>
      </p:sp>
    </p:spTree>
    <p:extLst>
      <p:ext uri="{BB962C8B-B14F-4D97-AF65-F5344CB8AC3E}">
        <p14:creationId xmlns:p14="http://schemas.microsoft.com/office/powerpoint/2010/main" val="35090039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https://zh.book4you.org/book/12340498/d41e82?dsource=recommend</a:t>
            </a:r>
          </a:p>
          <a:p>
            <a:r>
              <a:rPr lang="en-US" altLang="zh-CN" dirty="0"/>
              <a:t>"I:\My7\MyClasses\01.Operating system\Materials\02 </a:t>
            </a:r>
            <a:r>
              <a:rPr lang="zh-CN" altLang="en-US" dirty="0"/>
              <a:t>自制操作系统</a:t>
            </a:r>
            <a:r>
              <a:rPr lang="en-US" altLang="zh-CN" dirty="0"/>
              <a:t>\</a:t>
            </a:r>
            <a:r>
              <a:rPr lang="zh-CN" altLang="en-US" dirty="0"/>
              <a:t>操作系统真象还原 </a:t>
            </a:r>
            <a:r>
              <a:rPr lang="en-US" altLang="zh-CN" dirty="0"/>
              <a:t>(Zheng, Gang) (z-lib.org).pdf“</a:t>
            </a:r>
          </a:p>
          <a:p>
            <a:r>
              <a:rPr lang="en-US" altLang="zh-CN" dirty="0"/>
              <a:t>"I:\My7\MyClasses\01.Operating system\Materials\01 </a:t>
            </a:r>
            <a:r>
              <a:rPr lang="zh-CN" altLang="en-US" dirty="0"/>
              <a:t>操作系统概念书</a:t>
            </a:r>
            <a:r>
              <a:rPr lang="en-US" altLang="zh-CN" dirty="0"/>
              <a:t>\</a:t>
            </a:r>
            <a:r>
              <a:rPr lang="zh-CN" altLang="en-US" dirty="0"/>
              <a:t>操作系统真象还原 </a:t>
            </a:r>
            <a:r>
              <a:rPr lang="en-US" altLang="zh-CN" dirty="0"/>
              <a:t>553086\</a:t>
            </a:r>
            <a:r>
              <a:rPr lang="zh-CN" altLang="en-US" dirty="0"/>
              <a:t>操作系统真象还原</a:t>
            </a:r>
            <a:r>
              <a:rPr lang="en-US" altLang="zh-CN" dirty="0"/>
              <a:t>.pdf"</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173</a:t>
            </a:fld>
            <a:endParaRPr lang="zh-CN" altLang="en-US"/>
          </a:p>
        </p:txBody>
      </p:sp>
    </p:spTree>
    <p:extLst>
      <p:ext uri="{BB962C8B-B14F-4D97-AF65-F5344CB8AC3E}">
        <p14:creationId xmlns:p14="http://schemas.microsoft.com/office/powerpoint/2010/main" val="10203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E:\Local\MyProjects\2021-12-10-[OS]-</a:t>
            </a:r>
            <a:r>
              <a:rPr lang="zh-CN" altLang="en-US" dirty="0"/>
              <a:t>还是要看看裸机，然后才是</a:t>
            </a:r>
            <a:r>
              <a:rPr lang="en-US" altLang="zh-CN" dirty="0"/>
              <a:t>OS</a:t>
            </a:r>
            <a:r>
              <a:rPr lang="zh-CN" altLang="en-US" dirty="0"/>
              <a:t>如何将资源纳入管理</a:t>
            </a:r>
            <a:r>
              <a:rPr lang="en-US" altLang="zh-CN" dirty="0"/>
              <a:t>\PCBIOS.ZIP</a:t>
            </a:r>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17</a:t>
            </a:fld>
            <a:endParaRPr lang="zh-CN" altLang="en-US"/>
          </a:p>
        </p:txBody>
      </p:sp>
    </p:spTree>
    <p:extLst>
      <p:ext uri="{BB962C8B-B14F-4D97-AF65-F5344CB8AC3E}">
        <p14:creationId xmlns:p14="http://schemas.microsoft.com/office/powerpoint/2010/main" val="52800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SimSun" pitchFamily="2" charset="-122"/>
                <a:cs typeface="+mn-cs"/>
              </a:rPr>
              <a:t>F:\My7\MyClasses\01.Operating system\Materials\Linux\Linux</a:t>
            </a:r>
            <a:r>
              <a:rPr lang="zh-CN" altLang="zh-CN" sz="1200" kern="1200" dirty="0">
                <a:solidFill>
                  <a:schemeClr val="tx1"/>
                </a:solidFill>
                <a:effectLst/>
                <a:latin typeface="+mn-lt"/>
                <a:ea typeface="SimSun" pitchFamily="2" charset="-122"/>
                <a:cs typeface="+mn-cs"/>
              </a:rPr>
              <a:t>内核</a:t>
            </a:r>
            <a:r>
              <a:rPr lang="en-US" altLang="zh-CN" sz="1200" kern="1200" dirty="0">
                <a:solidFill>
                  <a:schemeClr val="tx1"/>
                </a:solidFill>
                <a:effectLst/>
                <a:latin typeface="+mn-lt"/>
                <a:ea typeface="SimSun" pitchFamily="2" charset="-122"/>
                <a:cs typeface="+mn-cs"/>
              </a:rPr>
              <a:t>0.11</a:t>
            </a:r>
            <a:r>
              <a:rPr lang="zh-CN" altLang="zh-CN" sz="1200" kern="1200" dirty="0">
                <a:solidFill>
                  <a:schemeClr val="tx1"/>
                </a:solidFill>
                <a:effectLst/>
                <a:latin typeface="+mn-lt"/>
                <a:ea typeface="SimSun" pitchFamily="2" charset="-122"/>
                <a:cs typeface="+mn-cs"/>
              </a:rPr>
              <a:t>完全注释</a:t>
            </a:r>
            <a:r>
              <a:rPr lang="en-US" altLang="zh-CN" sz="1200" kern="1200" dirty="0">
                <a:solidFill>
                  <a:schemeClr val="tx1"/>
                </a:solidFill>
                <a:effectLst/>
                <a:latin typeface="+mn-lt"/>
                <a:ea typeface="SimSun" pitchFamily="2" charset="-122"/>
                <a:cs typeface="+mn-cs"/>
              </a:rPr>
              <a:t>_V3.0 by </a:t>
            </a:r>
            <a:r>
              <a:rPr lang="zh-CN" altLang="zh-CN" sz="1200" kern="1200" dirty="0">
                <a:solidFill>
                  <a:schemeClr val="tx1"/>
                </a:solidFill>
                <a:effectLst/>
                <a:latin typeface="+mn-lt"/>
                <a:ea typeface="SimSun" pitchFamily="2" charset="-122"/>
                <a:cs typeface="+mn-cs"/>
              </a:rPr>
              <a:t>赵炯</a:t>
            </a:r>
            <a:r>
              <a:rPr lang="en-US" altLang="zh-CN" sz="1200" kern="1200" dirty="0">
                <a:solidFill>
                  <a:schemeClr val="tx1"/>
                </a:solidFill>
                <a:effectLst/>
                <a:latin typeface="+mn-lt"/>
                <a:ea typeface="SimSun" pitchFamily="2" charset="-122"/>
                <a:cs typeface="+mn-cs"/>
              </a:rPr>
              <a:t> (z-lib.org).pdf</a:t>
            </a:r>
            <a:endParaRPr lang="zh-CN" altLang="zh-CN" sz="1200" kern="1200" dirty="0">
              <a:solidFill>
                <a:schemeClr val="tx1"/>
              </a:solidFill>
              <a:effectLst/>
              <a:latin typeface="+mn-lt"/>
              <a:ea typeface="SimSun" pitchFamily="2" charset="-122"/>
              <a:cs typeface="+mn-cs"/>
            </a:endParaRPr>
          </a:p>
          <a:p>
            <a:r>
              <a:rPr lang="en-US" altLang="zh-CN" sz="1200" kern="1200" dirty="0">
                <a:solidFill>
                  <a:schemeClr val="tx1"/>
                </a:solidFill>
                <a:effectLst/>
                <a:latin typeface="+mn-lt"/>
                <a:ea typeface="SimSun" pitchFamily="2" charset="-122"/>
                <a:cs typeface="+mn-cs"/>
              </a:rPr>
              <a:t> </a:t>
            </a:r>
            <a:endParaRPr lang="zh-CN" altLang="zh-CN" sz="1200" kern="1200" dirty="0">
              <a:solidFill>
                <a:schemeClr val="tx1"/>
              </a:solidFill>
              <a:effectLst/>
              <a:latin typeface="+mn-lt"/>
              <a:ea typeface="SimSun" pitchFamily="2" charset="-122"/>
              <a:cs typeface="+mn-cs"/>
            </a:endParaRPr>
          </a:p>
          <a:p>
            <a:r>
              <a:rPr lang="zh-CN" altLang="zh-CN" sz="1200" kern="1200" dirty="0">
                <a:solidFill>
                  <a:schemeClr val="tx1"/>
                </a:solidFill>
                <a:effectLst/>
                <a:latin typeface="+mn-lt"/>
                <a:ea typeface="SimSun" pitchFamily="2" charset="-122"/>
                <a:cs typeface="+mn-cs"/>
              </a:rPr>
              <a:t>也找到了源代码</a:t>
            </a:r>
          </a:p>
          <a:p>
            <a:r>
              <a:rPr lang="en-US" altLang="zh-CN" sz="1200" u="sng" kern="1200" dirty="0">
                <a:solidFill>
                  <a:schemeClr val="tx1"/>
                </a:solidFill>
                <a:effectLst/>
                <a:latin typeface="+mn-lt"/>
                <a:ea typeface="SimSun" pitchFamily="2" charset="-122"/>
                <a:cs typeface="+mn-cs"/>
                <a:hlinkClick r:id="rId3"/>
              </a:rPr>
              <a:t>https://mirrors.kernel.org/</a:t>
            </a:r>
            <a:endParaRPr lang="zh-CN" altLang="zh-CN" sz="1200" kern="1200" dirty="0">
              <a:solidFill>
                <a:schemeClr val="tx1"/>
              </a:solidFill>
              <a:effectLst/>
              <a:latin typeface="+mn-lt"/>
              <a:ea typeface="SimSun"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fld id="{6C59068C-92D3-4379-B60A-14945BBBB116}" type="slidenum">
              <a:rPr lang="zh-CN" altLang="en-US" smtClean="0"/>
              <a:pPr/>
              <a:t>21</a:t>
            </a:fld>
            <a:endParaRPr lang="zh-CN" altLang="en-US"/>
          </a:p>
        </p:txBody>
      </p:sp>
    </p:spTree>
    <p:extLst>
      <p:ext uri="{BB962C8B-B14F-4D97-AF65-F5344CB8AC3E}">
        <p14:creationId xmlns:p14="http://schemas.microsoft.com/office/powerpoint/2010/main" val="2329345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64"/>
          <p:cNvSpPr>
            <a:spLocks noChangeArrowheads="1"/>
          </p:cNvSpPr>
          <p:nvPr/>
        </p:nvSpPr>
        <p:spPr bwMode="gray">
          <a:xfrm>
            <a:off x="0" y="3132138"/>
            <a:ext cx="12192000" cy="3725862"/>
          </a:xfrm>
          <a:prstGeom prst="rect">
            <a:avLst/>
          </a:prstGeom>
          <a:solidFill>
            <a:schemeClr val="accent4">
              <a:lumMod val="65000"/>
              <a:lumOff val="35000"/>
            </a:schemeClr>
          </a:solidFill>
          <a:ln w="25400" algn="ctr">
            <a:noFill/>
            <a:miter lim="800000"/>
            <a:headEnd/>
            <a:tailEnd/>
          </a:ln>
          <a:effectLst/>
        </p:spPr>
        <p:txBody>
          <a:bodyPr wrap="none" anchor="ctr"/>
          <a:lstStyle/>
          <a:p>
            <a:endParaRPr lang="zh-CN" altLang="en-US"/>
          </a:p>
        </p:txBody>
      </p:sp>
      <p:sp>
        <p:nvSpPr>
          <p:cNvPr id="5" name="Line 65"/>
          <p:cNvSpPr>
            <a:spLocks noChangeShapeType="1"/>
          </p:cNvSpPr>
          <p:nvPr/>
        </p:nvSpPr>
        <p:spPr bwMode="gray">
          <a:xfrm>
            <a:off x="0" y="3125788"/>
            <a:ext cx="12192000" cy="0"/>
          </a:xfrm>
          <a:prstGeom prst="line">
            <a:avLst/>
          </a:prstGeom>
          <a:noFill/>
          <a:ln w="25400">
            <a:solidFill>
              <a:srgbClr val="669900"/>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7" name="TextBox 6"/>
          <p:cNvSpPr txBox="1"/>
          <p:nvPr userDrawn="1"/>
        </p:nvSpPr>
        <p:spPr>
          <a:xfrm>
            <a:off x="6842407" y="4929188"/>
            <a:ext cx="4682845" cy="646331"/>
          </a:xfrm>
          <a:prstGeom prst="rect">
            <a:avLst/>
          </a:prstGeom>
          <a:noFill/>
          <a:ln>
            <a:noFill/>
            <a:prstDash val="dash"/>
          </a:ln>
        </p:spPr>
        <p:txBody>
          <a:bodyPr wrap="square">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r" eaLnBrk="1" hangingPunct="1"/>
            <a:r>
              <a:rPr lang="en-US" altLang="zh-CN" sz="1800" b="1" u="none" baseline="0" dirty="0">
                <a:solidFill>
                  <a:schemeClr val="bg1"/>
                </a:solidFill>
              </a:rPr>
              <a:t>mlinking@126.com</a:t>
            </a:r>
          </a:p>
          <a:p>
            <a:pPr algn="r" eaLnBrk="1" hangingPunct="1"/>
            <a:r>
              <a:rPr lang="en-US" altLang="zh-CN" sz="1800" b="1" u="none" baseline="0" dirty="0">
                <a:solidFill>
                  <a:schemeClr val="bg1"/>
                </a:solidFill>
              </a:rPr>
              <a:t>+86 15010255486</a:t>
            </a:r>
            <a:endParaRPr lang="zh-CN" altLang="en-US" sz="1800" b="1" u="none" baseline="0" dirty="0">
              <a:solidFill>
                <a:schemeClr val="bg1"/>
              </a:solidFill>
            </a:endParaRPr>
          </a:p>
        </p:txBody>
      </p:sp>
      <p:sp>
        <p:nvSpPr>
          <p:cNvPr id="9" name="TextBox 8"/>
          <p:cNvSpPr txBox="1"/>
          <p:nvPr userDrawn="1"/>
        </p:nvSpPr>
        <p:spPr>
          <a:xfrm>
            <a:off x="6942986" y="4500564"/>
            <a:ext cx="4600896" cy="430887"/>
          </a:xfrm>
          <a:prstGeom prst="rect">
            <a:avLst/>
          </a:prstGeom>
          <a:noFill/>
        </p:spPr>
        <p:txBody>
          <a:bodyPr wrap="square">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r" eaLnBrk="1" hangingPunct="1"/>
            <a:r>
              <a:rPr lang="zh-CN" altLang="en-US" sz="2200" b="1" dirty="0">
                <a:solidFill>
                  <a:schemeClr val="bg1"/>
                </a:solidFill>
                <a:latin typeface="Arial Rounded MT Bold" pitchFamily="34" charset="0"/>
              </a:rPr>
              <a:t>孔令波</a:t>
            </a:r>
          </a:p>
        </p:txBody>
      </p:sp>
      <p:sp>
        <p:nvSpPr>
          <p:cNvPr id="88111" name="Rectangle 47"/>
          <p:cNvSpPr>
            <a:spLocks noGrp="1" noChangeArrowheads="1"/>
          </p:cNvSpPr>
          <p:nvPr>
            <p:ph type="ctrTitle" sz="quarter"/>
          </p:nvPr>
        </p:nvSpPr>
        <p:spPr>
          <a:xfrm>
            <a:off x="1490134" y="1406526"/>
            <a:ext cx="10011833" cy="1470025"/>
          </a:xfrm>
        </p:spPr>
        <p:txBody>
          <a:bodyPr anchor="ctr"/>
          <a:lstStyle>
            <a:lvl1pPr algn="r">
              <a:defRPr/>
            </a:lvl1pPr>
          </a:lstStyle>
          <a:p>
            <a:r>
              <a:rPr lang="zh-CN" altLang="en-US"/>
              <a:t>单击此处编辑母版标题样式</a:t>
            </a:r>
            <a:endParaRPr lang="en-US" altLang="zh-CN" dirty="0"/>
          </a:p>
        </p:txBody>
      </p:sp>
      <p:sp>
        <p:nvSpPr>
          <p:cNvPr id="88112" name="Rectangle 48"/>
          <p:cNvSpPr>
            <a:spLocks noGrp="1" noChangeArrowheads="1"/>
          </p:cNvSpPr>
          <p:nvPr>
            <p:ph type="subTitle" sz="quarter" idx="1"/>
          </p:nvPr>
        </p:nvSpPr>
        <p:spPr>
          <a:xfrm>
            <a:off x="3855644" y="3357563"/>
            <a:ext cx="7646323" cy="1085859"/>
          </a:xfrm>
        </p:spPr>
        <p:txBody>
          <a:bodyPr anchor="ctr"/>
          <a:lstStyle>
            <a:lvl1pPr marL="0" indent="0" algn="r">
              <a:spcBef>
                <a:spcPct val="20000"/>
              </a:spcBef>
              <a:buClrTx/>
              <a:buFontTx/>
              <a:buNone/>
              <a:defRPr sz="3200">
                <a:solidFill>
                  <a:schemeClr val="bg1"/>
                </a:solidFill>
                <a:latin typeface="Bodoni MT Black" pitchFamily="18" charset="0"/>
              </a:defRPr>
            </a:lvl1pPr>
          </a:lstStyle>
          <a:p>
            <a:r>
              <a:rPr lang="zh-CN" altLang="en-US" dirty="0"/>
              <a:t>单击此处编辑母版副标题样式</a:t>
            </a:r>
            <a:endParaRPr lang="en-US" altLang="zh-CN" dirty="0"/>
          </a:p>
        </p:txBody>
      </p:sp>
      <p:pic>
        <p:nvPicPr>
          <p:cNvPr id="13" name="Picture 2" hidden="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9096" y="3423606"/>
            <a:ext cx="3070419"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图片 14">
            <a:extLst>
              <a:ext uri="{FF2B5EF4-FFF2-40B4-BE49-F238E27FC236}">
                <a16:creationId xmlns:a16="http://schemas.microsoft.com/office/drawing/2014/main" id="{33787ED6-7AD1-431D-99BF-11E360264CFE}"/>
              </a:ext>
            </a:extLst>
          </p:cNvPr>
          <p:cNvPicPr>
            <a:picLocks noChangeAspect="1"/>
          </p:cNvPicPr>
          <p:nvPr userDrawn="1"/>
        </p:nvPicPr>
        <p:blipFill>
          <a:blip r:embed="rId3"/>
          <a:stretch>
            <a:fillRect/>
          </a:stretch>
        </p:blipFill>
        <p:spPr>
          <a:xfrm>
            <a:off x="-1" y="1394451"/>
            <a:ext cx="1490135" cy="1486570"/>
          </a:xfrm>
          <a:prstGeom prst="rect">
            <a:avLst/>
          </a:prstGeom>
        </p:spPr>
      </p:pic>
      <p:pic>
        <p:nvPicPr>
          <p:cNvPr id="3" name="图片 2">
            <a:extLst>
              <a:ext uri="{FF2B5EF4-FFF2-40B4-BE49-F238E27FC236}">
                <a16:creationId xmlns:a16="http://schemas.microsoft.com/office/drawing/2014/main" id="{EC964B11-81F3-4B1A-8512-A72E49644A0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56440" y="4506913"/>
            <a:ext cx="504774" cy="430887"/>
          </a:xfrm>
          <a:prstGeom prst="rect">
            <a:avLst/>
          </a:prstGeom>
        </p:spPr>
      </p:pic>
    </p:spTree>
    <p:extLst>
      <p:ext uri="{BB962C8B-B14F-4D97-AF65-F5344CB8AC3E}">
        <p14:creationId xmlns:p14="http://schemas.microsoft.com/office/powerpoint/2010/main" val="201322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5360" y="2130426"/>
            <a:ext cx="10363200" cy="1470025"/>
          </a:xfrm>
        </p:spPr>
        <p:txBody>
          <a:bodyPr/>
          <a:lstStyle>
            <a:lvl1pPr algn="l">
              <a:defRPr/>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3441317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714469" cy="6858000"/>
          </a:xfrm>
          <a:solidFill>
            <a:schemeClr val="bg1">
              <a:lumMod val="75000"/>
            </a:schemeClr>
          </a:solidFill>
        </p:spPr>
        <p:txBody>
          <a:bodyPr vert="vert270" anchor="ctr"/>
          <a:lstStyle/>
          <a:p>
            <a:r>
              <a:rPr lang="en-US" altLang="zh-CN" dirty="0"/>
              <a:t>Click to edit Master title style</a:t>
            </a:r>
            <a:endParaRPr lang="zh-CN" altLang="en-US" dirty="0"/>
          </a:p>
        </p:txBody>
      </p:sp>
      <p:sp>
        <p:nvSpPr>
          <p:cNvPr id="7" name="Content Placeholder 2"/>
          <p:cNvSpPr>
            <a:spLocks noGrp="1"/>
          </p:cNvSpPr>
          <p:nvPr>
            <p:ph idx="1"/>
          </p:nvPr>
        </p:nvSpPr>
        <p:spPr>
          <a:xfrm>
            <a:off x="1714469" y="571481"/>
            <a:ext cx="10096528" cy="5197493"/>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949727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609600" y="1000109"/>
            <a:ext cx="11582400" cy="5126055"/>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3778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Tree>
    <p:extLst>
      <p:ext uri="{BB962C8B-B14F-4D97-AF65-F5344CB8AC3E}">
        <p14:creationId xmlns:p14="http://schemas.microsoft.com/office/powerpoint/2010/main" val="2199577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596312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00609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370885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36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3720418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173996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Rectangle 54"/>
          <p:cNvSpPr>
            <a:spLocks noChangeArrowheads="1"/>
          </p:cNvSpPr>
          <p:nvPr userDrawn="1"/>
        </p:nvSpPr>
        <p:spPr bwMode="gray">
          <a:xfrm>
            <a:off x="-7193" y="0"/>
            <a:ext cx="12192000" cy="1058684"/>
          </a:xfrm>
          <a:prstGeom prst="rect">
            <a:avLst/>
          </a:prstGeom>
          <a:solidFill>
            <a:schemeClr val="accent4">
              <a:lumMod val="75000"/>
              <a:lumOff val="25000"/>
            </a:schemeClr>
          </a:solidFill>
          <a:ln w="25400" algn="ctr">
            <a:noFill/>
            <a:miter lim="800000"/>
            <a:headEnd/>
            <a:tailEnd/>
          </a:ln>
          <a:effectLst/>
        </p:spPr>
        <p:txBody>
          <a:bodyPr wrap="none" anchor="ctr"/>
          <a:lstStyle/>
          <a:p>
            <a:endParaRPr lang="zh-CN" altLang="en-US"/>
          </a:p>
        </p:txBody>
      </p:sp>
      <p:sp>
        <p:nvSpPr>
          <p:cNvPr id="2" name="标题 1"/>
          <p:cNvSpPr>
            <a:spLocks noGrp="1"/>
          </p:cNvSpPr>
          <p:nvPr>
            <p:ph type="title"/>
          </p:nvPr>
        </p:nvSpPr>
        <p:spPr>
          <a:xfrm>
            <a:off x="431371" y="162918"/>
            <a:ext cx="11521280" cy="868363"/>
          </a:xfrm>
        </p:spPr>
        <p:txBody>
          <a:bodyPr vert="horz"/>
          <a:lstStyle>
            <a:lvl1pPr algn="l">
              <a:defRPr sz="3200">
                <a:solidFill>
                  <a:schemeClr val="bg1"/>
                </a:solidFill>
              </a:defRPr>
            </a:lvl1pPr>
          </a:lstStyle>
          <a:p>
            <a:r>
              <a:rPr lang="zh-CN" altLang="en-US" dirty="0"/>
              <a:t>单击此处编辑母版标题样式</a:t>
            </a:r>
          </a:p>
        </p:txBody>
      </p:sp>
      <p:sp>
        <p:nvSpPr>
          <p:cNvPr id="6" name="内容占位符 2"/>
          <p:cNvSpPr>
            <a:spLocks noGrp="1"/>
          </p:cNvSpPr>
          <p:nvPr>
            <p:ph idx="1"/>
          </p:nvPr>
        </p:nvSpPr>
        <p:spPr>
          <a:xfrm>
            <a:off x="839416" y="1412776"/>
            <a:ext cx="10729192" cy="4608512"/>
          </a:xfrm>
        </p:spPr>
        <p:txBody>
          <a:bodyPr/>
          <a:lstStyle>
            <a:lvl1pPr marL="342900" indent="-342900">
              <a:buFont typeface="Wingdings" pitchFamily="2" charset="2"/>
              <a:buChar char="p"/>
              <a:defRPr sz="2800"/>
            </a:lvl1pPr>
            <a:lvl2pPr marL="742950" indent="-285750">
              <a:buFont typeface="Wingdings" pitchFamily="2" charset="2"/>
              <a:buChar char="l"/>
              <a:defRPr sz="2400"/>
            </a:lvl2pPr>
            <a:lvl3pPr marL="1143000" indent="-228600">
              <a:buFont typeface="Wingdings" pitchFamily="2" charset="2"/>
              <a:buChar char="Ø"/>
              <a:defRPr sz="2000"/>
            </a:lvl3pPr>
            <a:lvl4pPr marL="1600200" indent="-228600">
              <a:buFont typeface="Wingdings" pitchFamily="2" charset="2"/>
              <a:buChar char="ü"/>
              <a:defRPr sz="1800"/>
            </a:lvl4pPr>
            <a:lvl5pPr marL="2057400" indent="-228600">
              <a:buFont typeface="Arial" pitchFamily="34" charset="0"/>
              <a:buChar cha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6761613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058584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36359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Rectangle 54"/>
          <p:cNvSpPr>
            <a:spLocks noChangeArrowheads="1"/>
          </p:cNvSpPr>
          <p:nvPr userDrawn="1"/>
        </p:nvSpPr>
        <p:spPr bwMode="gray">
          <a:xfrm>
            <a:off x="-7193" y="1"/>
            <a:ext cx="12192000" cy="1044342"/>
          </a:xfrm>
          <a:prstGeom prst="rect">
            <a:avLst/>
          </a:prstGeom>
          <a:solidFill>
            <a:schemeClr val="accent4">
              <a:lumMod val="75000"/>
              <a:lumOff val="25000"/>
            </a:schemeClr>
          </a:solidFill>
          <a:ln w="25400" algn="ctr">
            <a:noFill/>
            <a:miter lim="800000"/>
            <a:headEnd/>
            <a:tailEnd/>
          </a:ln>
          <a:effectLst/>
        </p:spPr>
        <p:txBody>
          <a:bodyPr wrap="none" anchor="ctr"/>
          <a:lstStyle/>
          <a:p>
            <a:pPr fontAlgn="base">
              <a:spcBef>
                <a:spcPct val="0"/>
              </a:spcBef>
              <a:spcAft>
                <a:spcPct val="0"/>
              </a:spcAft>
            </a:pPr>
            <a:endParaRPr lang="zh-CN" altLang="en-US" sz="1800">
              <a:solidFill>
                <a:srgbClr val="000000"/>
              </a:solidFill>
              <a:ea typeface="SimSun" pitchFamily="2" charset="-122"/>
            </a:endParaRPr>
          </a:p>
        </p:txBody>
      </p:sp>
      <p:sp>
        <p:nvSpPr>
          <p:cNvPr id="2" name="标题 1"/>
          <p:cNvSpPr>
            <a:spLocks noGrp="1"/>
          </p:cNvSpPr>
          <p:nvPr>
            <p:ph type="title"/>
          </p:nvPr>
        </p:nvSpPr>
        <p:spPr>
          <a:xfrm>
            <a:off x="431371" y="162918"/>
            <a:ext cx="11521280" cy="868363"/>
          </a:xfrm>
        </p:spPr>
        <p:txBody>
          <a:bodyPr vert="horz"/>
          <a:lstStyle>
            <a:lvl1pPr algn="l">
              <a:defRPr sz="3200">
                <a:solidFill>
                  <a:schemeClr val="bg1"/>
                </a:solidFill>
              </a:defRPr>
            </a:lvl1pPr>
          </a:lstStyle>
          <a:p>
            <a:r>
              <a:rPr lang="zh-CN" altLang="en-US" dirty="0"/>
              <a:t>单击此处编辑母版标题样式</a:t>
            </a:r>
          </a:p>
        </p:txBody>
      </p:sp>
      <p:sp>
        <p:nvSpPr>
          <p:cNvPr id="6" name="内容占位符 2"/>
          <p:cNvSpPr>
            <a:spLocks noGrp="1"/>
          </p:cNvSpPr>
          <p:nvPr>
            <p:ph idx="1"/>
          </p:nvPr>
        </p:nvSpPr>
        <p:spPr>
          <a:xfrm>
            <a:off x="1487488" y="1412776"/>
            <a:ext cx="10081120" cy="4608512"/>
          </a:xfrm>
        </p:spPr>
        <p:txBody>
          <a:bodyPr/>
          <a:lstStyle>
            <a:lvl1pPr marL="342900" indent="-342900">
              <a:buFont typeface="Wingdings" pitchFamily="2" charset="2"/>
              <a:buChar char="p"/>
              <a:defRPr sz="2800"/>
            </a:lvl1pPr>
            <a:lvl2pPr marL="742950" indent="-285750">
              <a:buFont typeface="Wingdings" pitchFamily="2" charset="2"/>
              <a:buChar char="l"/>
              <a:defRPr sz="2400"/>
            </a:lvl2pPr>
            <a:lvl3pPr marL="1143000" indent="-228600">
              <a:buFont typeface="Wingdings" pitchFamily="2" charset="2"/>
              <a:buChar char="Ø"/>
              <a:defRPr sz="2000"/>
            </a:lvl3pPr>
            <a:lvl4pPr marL="1600200" indent="-228600">
              <a:buFont typeface="Wingdings" pitchFamily="2" charset="2"/>
              <a:buChar char="ü"/>
              <a:defRPr sz="1800"/>
            </a:lvl4pPr>
            <a:lvl5pPr marL="2057400" indent="-228600">
              <a:buFont typeface="Arial" pitchFamily="34" charset="0"/>
              <a:buChar cha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36515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5" name="直接连接符 7"/>
          <p:cNvCxnSpPr>
            <a:cxnSpLocks noChangeShapeType="1"/>
          </p:cNvCxnSpPr>
          <p:nvPr userDrawn="1"/>
        </p:nvCxnSpPr>
        <p:spPr bwMode="auto">
          <a:xfrm>
            <a:off x="762001" y="6858000"/>
            <a:ext cx="24765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80832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96635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1124744"/>
            <a:ext cx="4011084" cy="792088"/>
          </a:xfrm>
        </p:spPr>
        <p:txBody>
          <a:bodyPr/>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4766733" y="1124744"/>
            <a:ext cx="6815667" cy="5001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609601" y="1988840"/>
            <a:ext cx="4011084" cy="41373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Tree>
    <p:extLst>
      <p:ext uri="{BB962C8B-B14F-4D97-AF65-F5344CB8AC3E}">
        <p14:creationId xmlns:p14="http://schemas.microsoft.com/office/powerpoint/2010/main" val="3616870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8126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80501" y="1124744"/>
            <a:ext cx="2766484" cy="438229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76817" y="1124744"/>
            <a:ext cx="8100483" cy="438229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23009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96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Rectangle 54"/>
          <p:cNvSpPr>
            <a:spLocks noChangeArrowheads="1"/>
          </p:cNvSpPr>
          <p:nvPr userDrawn="1"/>
        </p:nvSpPr>
        <p:spPr bwMode="gray">
          <a:xfrm>
            <a:off x="-7193" y="8793"/>
            <a:ext cx="12192000" cy="1044342"/>
          </a:xfrm>
          <a:prstGeom prst="rect">
            <a:avLst/>
          </a:prstGeom>
          <a:solidFill>
            <a:schemeClr val="accent4">
              <a:lumMod val="75000"/>
              <a:lumOff val="25000"/>
            </a:schemeClr>
          </a:solidFill>
          <a:ln w="25400" algn="ctr">
            <a:noFill/>
            <a:miter lim="800000"/>
            <a:headEnd/>
            <a:tailEnd/>
          </a:ln>
          <a:effectLst/>
        </p:spPr>
        <p:txBody>
          <a:bodyPr wrap="none" anchor="ctr"/>
          <a:lstStyle/>
          <a:p>
            <a:endParaRPr lang="zh-CN" altLang="en-US"/>
          </a:p>
        </p:txBody>
      </p:sp>
      <p:sp>
        <p:nvSpPr>
          <p:cNvPr id="2" name="标题 1"/>
          <p:cNvSpPr>
            <a:spLocks noGrp="1"/>
          </p:cNvSpPr>
          <p:nvPr>
            <p:ph type="title"/>
          </p:nvPr>
        </p:nvSpPr>
        <p:spPr>
          <a:xfrm>
            <a:off x="431371" y="162918"/>
            <a:ext cx="11521280" cy="868363"/>
          </a:xfrm>
        </p:spPr>
        <p:txBody>
          <a:bodyPr vert="horz"/>
          <a:lstStyle>
            <a:lvl1pPr algn="l">
              <a:defRPr sz="3200">
                <a:solidFill>
                  <a:schemeClr val="bg1"/>
                </a:solidFill>
              </a:defRPr>
            </a:lvl1pPr>
          </a:lstStyle>
          <a:p>
            <a:r>
              <a:rPr lang="zh-CN" altLang="en-US" dirty="0"/>
              <a:t>单击此处编辑母版标题样式</a:t>
            </a:r>
          </a:p>
        </p:txBody>
      </p:sp>
      <p:sp>
        <p:nvSpPr>
          <p:cNvPr id="6" name="内容占位符 2"/>
          <p:cNvSpPr>
            <a:spLocks noGrp="1"/>
          </p:cNvSpPr>
          <p:nvPr>
            <p:ph idx="1"/>
          </p:nvPr>
        </p:nvSpPr>
        <p:spPr>
          <a:xfrm>
            <a:off x="983432" y="1207260"/>
            <a:ext cx="10585176" cy="4814028"/>
          </a:xfrm>
        </p:spPr>
        <p:txBody>
          <a:bodyPr/>
          <a:lstStyle>
            <a:lvl1pPr marL="342900" indent="-342900">
              <a:buFont typeface="Wingdings" pitchFamily="2" charset="2"/>
              <a:buChar char="p"/>
              <a:defRPr sz="2800"/>
            </a:lvl1pPr>
            <a:lvl2pPr marL="742950" indent="-285750">
              <a:buFont typeface="Wingdings" pitchFamily="2" charset="2"/>
              <a:buChar char="l"/>
              <a:defRPr sz="2400"/>
            </a:lvl2pPr>
            <a:lvl3pPr marL="1143000" indent="-228600">
              <a:buFont typeface="Wingdings" pitchFamily="2" charset="2"/>
              <a:buChar char="Ø"/>
              <a:defRPr sz="2000"/>
            </a:lvl3pPr>
            <a:lvl4pPr marL="1600200" indent="-228600">
              <a:buFont typeface="Wingdings" pitchFamily="2" charset="2"/>
              <a:buChar char="ü"/>
              <a:defRPr sz="1800"/>
            </a:lvl4pPr>
            <a:lvl5pPr marL="2057400" indent="-228600">
              <a:buFont typeface="Arial" pitchFamily="34" charset="0"/>
              <a:buChar cha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532560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g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2.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94" name="Rectangle 54"/>
          <p:cNvSpPr>
            <a:spLocks noChangeArrowheads="1"/>
          </p:cNvSpPr>
          <p:nvPr userDrawn="1"/>
        </p:nvSpPr>
        <p:spPr bwMode="gray">
          <a:xfrm>
            <a:off x="0" y="6375400"/>
            <a:ext cx="12192000" cy="482600"/>
          </a:xfrm>
          <a:prstGeom prst="rect">
            <a:avLst/>
          </a:prstGeom>
          <a:solidFill>
            <a:schemeClr val="accent4">
              <a:lumMod val="75000"/>
              <a:lumOff val="25000"/>
            </a:schemeClr>
          </a:solidFill>
          <a:ln w="25400" algn="ctr">
            <a:noFill/>
            <a:miter lim="800000"/>
            <a:headEnd/>
            <a:tailEnd/>
          </a:ln>
          <a:effectLst/>
        </p:spPr>
        <p:txBody>
          <a:bodyPr wrap="none" anchor="ctr"/>
          <a:lstStyle/>
          <a:p>
            <a:endParaRPr lang="zh-CN" altLang="en-US"/>
          </a:p>
        </p:txBody>
      </p:sp>
      <p:sp>
        <p:nvSpPr>
          <p:cNvPr id="87096" name="Line 56"/>
          <p:cNvSpPr>
            <a:spLocks noChangeShapeType="1"/>
          </p:cNvSpPr>
          <p:nvPr/>
        </p:nvSpPr>
        <p:spPr bwMode="gray">
          <a:xfrm>
            <a:off x="0" y="6369050"/>
            <a:ext cx="12192000" cy="0"/>
          </a:xfrm>
          <a:prstGeom prst="line">
            <a:avLst/>
          </a:prstGeom>
          <a:noFill/>
          <a:ln w="25400">
            <a:solidFill>
              <a:srgbClr val="669900"/>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052" name="Rectangle 44"/>
          <p:cNvSpPr>
            <a:spLocks noGrp="1" noChangeArrowheads="1"/>
          </p:cNvSpPr>
          <p:nvPr>
            <p:ph type="body" idx="1"/>
          </p:nvPr>
        </p:nvSpPr>
        <p:spPr bwMode="auto">
          <a:xfrm>
            <a:off x="527381" y="1124745"/>
            <a:ext cx="11319603" cy="51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87085" name="Text Box 45"/>
          <p:cNvSpPr txBox="1">
            <a:spLocks noChangeArrowheads="1"/>
          </p:cNvSpPr>
          <p:nvPr/>
        </p:nvSpPr>
        <p:spPr bwMode="ltGray">
          <a:xfrm>
            <a:off x="11739034" y="6611780"/>
            <a:ext cx="341760" cy="246221"/>
          </a:xfrm>
          <a:prstGeom prst="rect">
            <a:avLst/>
          </a:prstGeom>
          <a:noFill/>
          <a:ln w="12700">
            <a:noFill/>
            <a:miter lim="800000"/>
            <a:headEnd/>
            <a:tailEnd/>
          </a:ln>
          <a:effectLst/>
        </p:spPr>
        <p:txBody>
          <a:bodyPr wrap="none" anchor="b">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eaLnBrk="1" hangingPunct="1"/>
            <a:fld id="{2B83A39A-D645-4655-86CB-F0E114985630}" type="slidenum">
              <a:rPr lang="en-US" altLang="zh-CN" sz="1000" b="1">
                <a:solidFill>
                  <a:schemeClr val="bg1"/>
                </a:solidFill>
              </a:rPr>
              <a:pPr eaLnBrk="1" hangingPunct="1"/>
              <a:t>‹#›</a:t>
            </a:fld>
            <a:endParaRPr lang="en-US" altLang="zh-CN" sz="1000" b="1">
              <a:solidFill>
                <a:schemeClr val="bg1"/>
              </a:solidFill>
            </a:endParaRPr>
          </a:p>
        </p:txBody>
      </p:sp>
      <p:sp>
        <p:nvSpPr>
          <p:cNvPr id="2054" name="Rectangle 46"/>
          <p:cNvSpPr>
            <a:spLocks noGrp="1" noChangeArrowheads="1"/>
          </p:cNvSpPr>
          <p:nvPr>
            <p:ph type="title"/>
          </p:nvPr>
        </p:nvSpPr>
        <p:spPr bwMode="auto">
          <a:xfrm>
            <a:off x="64746" y="139701"/>
            <a:ext cx="1159569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pic>
        <p:nvPicPr>
          <p:cNvPr id="2056" name="Picture 8" descr="C:\Program Files\Microsoft Office\MEDIA\OFFICE14\Lines\j0115855.gif"/>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1440" y="951683"/>
            <a:ext cx="12100561" cy="151257"/>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561920D9-61B6-4711-B289-72E32C3B4A97}"/>
              </a:ext>
            </a:extLst>
          </p:cNvPr>
          <p:cNvPicPr>
            <a:picLocks noChangeAspect="1"/>
          </p:cNvPicPr>
          <p:nvPr userDrawn="1"/>
        </p:nvPicPr>
        <p:blipFill>
          <a:blip r:embed="rId12"/>
          <a:stretch>
            <a:fillRect/>
          </a:stretch>
        </p:blipFill>
        <p:spPr>
          <a:xfrm>
            <a:off x="0" y="6381328"/>
            <a:ext cx="477816" cy="476673"/>
          </a:xfrm>
          <a:prstGeom prst="rect">
            <a:avLst/>
          </a:prstGeom>
        </p:spPr>
      </p:pic>
    </p:spTree>
  </p:cSld>
  <p:clrMap bg1="lt1" tx1="dk1" bg2="lt2" tx2="dk2" accent1="accent1" accent2="accent2" accent3="accent3" accent4="accent4" accent5="accent5" accent6="accent6" hlink="hlink" folHlink="folHlink"/>
  <p:sldLayoutIdLst>
    <p:sldLayoutId id="2147483762" r:id="rId1"/>
    <p:sldLayoutId id="2147483768" r:id="rId2"/>
    <p:sldLayoutId id="2147483763" r:id="rId3"/>
    <p:sldLayoutId id="2147483764" r:id="rId4"/>
    <p:sldLayoutId id="2147483765" r:id="rId5"/>
    <p:sldLayoutId id="2147483766" r:id="rId6"/>
    <p:sldLayoutId id="2147483767" r:id="rId7"/>
    <p:sldLayoutId id="2147483769" r:id="rId8"/>
    <p:sldLayoutId id="2147483772" r:id="rId9"/>
  </p:sldLayoutIdLst>
  <p:txStyles>
    <p:titleStyle>
      <a:lvl1pPr algn="l" rtl="0" eaLnBrk="0" fontAlgn="base" hangingPunct="0">
        <a:lnSpc>
          <a:spcPct val="95000"/>
        </a:lnSpc>
        <a:spcBef>
          <a:spcPct val="0"/>
        </a:spcBef>
        <a:spcAft>
          <a:spcPct val="0"/>
        </a:spcAft>
        <a:defRPr sz="3200" b="1">
          <a:solidFill>
            <a:schemeClr val="accent1"/>
          </a:solidFill>
          <a:latin typeface="+mj-lt"/>
          <a:ea typeface="+mj-ea"/>
          <a:cs typeface="+mj-cs"/>
        </a:defRPr>
      </a:lvl1pPr>
      <a:lvl2pPr algn="l" rtl="0" eaLnBrk="0" fontAlgn="base" hangingPunct="0">
        <a:lnSpc>
          <a:spcPct val="95000"/>
        </a:lnSpc>
        <a:spcBef>
          <a:spcPct val="0"/>
        </a:spcBef>
        <a:spcAft>
          <a:spcPct val="0"/>
        </a:spcAft>
        <a:defRPr sz="3200" b="1">
          <a:solidFill>
            <a:schemeClr val="accent1"/>
          </a:solidFill>
          <a:latin typeface="Arial" pitchFamily="34" charset="0"/>
        </a:defRPr>
      </a:lvl2pPr>
      <a:lvl3pPr algn="l" rtl="0" eaLnBrk="0" fontAlgn="base" hangingPunct="0">
        <a:lnSpc>
          <a:spcPct val="95000"/>
        </a:lnSpc>
        <a:spcBef>
          <a:spcPct val="0"/>
        </a:spcBef>
        <a:spcAft>
          <a:spcPct val="0"/>
        </a:spcAft>
        <a:defRPr sz="3200" b="1">
          <a:solidFill>
            <a:schemeClr val="accent1"/>
          </a:solidFill>
          <a:latin typeface="Arial" pitchFamily="34" charset="0"/>
        </a:defRPr>
      </a:lvl3pPr>
      <a:lvl4pPr algn="l" rtl="0" eaLnBrk="0" fontAlgn="base" hangingPunct="0">
        <a:lnSpc>
          <a:spcPct val="95000"/>
        </a:lnSpc>
        <a:spcBef>
          <a:spcPct val="0"/>
        </a:spcBef>
        <a:spcAft>
          <a:spcPct val="0"/>
        </a:spcAft>
        <a:defRPr sz="3200" b="1">
          <a:solidFill>
            <a:schemeClr val="accent1"/>
          </a:solidFill>
          <a:latin typeface="Arial" pitchFamily="34" charset="0"/>
        </a:defRPr>
      </a:lvl4pPr>
      <a:lvl5pPr algn="l" rtl="0" eaLnBrk="0" fontAlgn="base" hangingPunct="0">
        <a:lnSpc>
          <a:spcPct val="95000"/>
        </a:lnSpc>
        <a:spcBef>
          <a:spcPct val="0"/>
        </a:spcBef>
        <a:spcAft>
          <a:spcPct val="0"/>
        </a:spcAft>
        <a:defRPr sz="3200" b="1">
          <a:solidFill>
            <a:schemeClr val="accent1"/>
          </a:solidFill>
          <a:latin typeface="Arial" pitchFamily="34" charset="0"/>
        </a:defRPr>
      </a:lvl5pPr>
      <a:lvl6pPr marL="457200" algn="l" rtl="0" eaLnBrk="1" fontAlgn="base" hangingPunct="1">
        <a:lnSpc>
          <a:spcPct val="95000"/>
        </a:lnSpc>
        <a:spcBef>
          <a:spcPct val="0"/>
        </a:spcBef>
        <a:spcAft>
          <a:spcPct val="0"/>
        </a:spcAft>
        <a:defRPr sz="3200" b="1">
          <a:solidFill>
            <a:schemeClr val="accent1"/>
          </a:solidFill>
          <a:latin typeface="Arial" pitchFamily="34" charset="0"/>
        </a:defRPr>
      </a:lvl6pPr>
      <a:lvl7pPr marL="914400" algn="l" rtl="0" eaLnBrk="1" fontAlgn="base" hangingPunct="1">
        <a:lnSpc>
          <a:spcPct val="95000"/>
        </a:lnSpc>
        <a:spcBef>
          <a:spcPct val="0"/>
        </a:spcBef>
        <a:spcAft>
          <a:spcPct val="0"/>
        </a:spcAft>
        <a:defRPr sz="3200" b="1">
          <a:solidFill>
            <a:schemeClr val="accent1"/>
          </a:solidFill>
          <a:latin typeface="Arial" pitchFamily="34" charset="0"/>
        </a:defRPr>
      </a:lvl7pPr>
      <a:lvl8pPr marL="1371600" algn="l" rtl="0" eaLnBrk="1" fontAlgn="base" hangingPunct="1">
        <a:lnSpc>
          <a:spcPct val="95000"/>
        </a:lnSpc>
        <a:spcBef>
          <a:spcPct val="0"/>
        </a:spcBef>
        <a:spcAft>
          <a:spcPct val="0"/>
        </a:spcAft>
        <a:defRPr sz="3200" b="1">
          <a:solidFill>
            <a:schemeClr val="accent1"/>
          </a:solidFill>
          <a:latin typeface="Arial" pitchFamily="34" charset="0"/>
        </a:defRPr>
      </a:lvl8pPr>
      <a:lvl9pPr marL="1828800" algn="l" rtl="0" eaLnBrk="1" fontAlgn="base" hangingPunct="1">
        <a:lnSpc>
          <a:spcPct val="95000"/>
        </a:lnSpc>
        <a:spcBef>
          <a:spcPct val="0"/>
        </a:spcBef>
        <a:spcAft>
          <a:spcPct val="0"/>
        </a:spcAft>
        <a:defRPr sz="3200" b="1">
          <a:solidFill>
            <a:schemeClr val="accent1"/>
          </a:solidFill>
          <a:latin typeface="Arial" pitchFamily="34" charset="0"/>
        </a:defRPr>
      </a:lvl9pPr>
    </p:titleStyle>
    <p:bodyStyle>
      <a:lvl1pPr marL="342900" indent="-342900" algn="l" rtl="0" eaLnBrk="0" fontAlgn="base" hangingPunct="0">
        <a:spcBef>
          <a:spcPts val="600"/>
        </a:spcBef>
        <a:spcAft>
          <a:spcPct val="0"/>
        </a:spcAft>
        <a:buClr>
          <a:schemeClr val="hlink"/>
        </a:buClr>
        <a:buFont typeface="Wingdings" pitchFamily="2" charset="2"/>
        <a:buChar char="p"/>
        <a:defRPr sz="2600" b="1">
          <a:solidFill>
            <a:schemeClr val="tx1"/>
          </a:solidFill>
          <a:latin typeface="+mn-lt"/>
          <a:ea typeface="+mn-ea"/>
          <a:cs typeface="+mn-cs"/>
        </a:defRPr>
      </a:lvl1pPr>
      <a:lvl2pPr marL="742950" indent="-285750" algn="l" rtl="0" eaLnBrk="0" fontAlgn="base" hangingPunct="0">
        <a:lnSpc>
          <a:spcPct val="95000"/>
        </a:lnSpc>
        <a:spcBef>
          <a:spcPts val="600"/>
        </a:spcBef>
        <a:spcAft>
          <a:spcPct val="0"/>
        </a:spcAft>
        <a:buClr>
          <a:schemeClr val="hlink"/>
        </a:buClr>
        <a:buFont typeface="Wingdings" pitchFamily="2" charset="2"/>
        <a:buChar char="n"/>
        <a:defRPr sz="2400">
          <a:solidFill>
            <a:schemeClr val="tx1"/>
          </a:solidFill>
          <a:latin typeface="+mn-lt"/>
        </a:defRPr>
      </a:lvl2pPr>
      <a:lvl3pPr marL="1143000" indent="-228600" algn="l" rtl="0" eaLnBrk="0" fontAlgn="base" hangingPunct="0">
        <a:lnSpc>
          <a:spcPct val="95000"/>
        </a:lnSpc>
        <a:spcBef>
          <a:spcPts val="600"/>
        </a:spcBef>
        <a:spcAft>
          <a:spcPct val="0"/>
        </a:spcAft>
        <a:buClr>
          <a:schemeClr val="hlink"/>
        </a:buClr>
        <a:buFont typeface="Wingdings" pitchFamily="2" charset="2"/>
        <a:buChar char="Ø"/>
        <a:defRPr sz="2200">
          <a:solidFill>
            <a:schemeClr val="tx1"/>
          </a:solidFill>
          <a:latin typeface="+mn-lt"/>
        </a:defRPr>
      </a:lvl3pPr>
      <a:lvl4pPr marL="1600200" indent="-228600" algn="l" rtl="0" eaLnBrk="0" fontAlgn="base" hangingPunct="0">
        <a:lnSpc>
          <a:spcPct val="95000"/>
        </a:lnSpc>
        <a:spcBef>
          <a:spcPts val="600"/>
        </a:spcBef>
        <a:spcAft>
          <a:spcPct val="0"/>
        </a:spcAft>
        <a:buClr>
          <a:schemeClr val="hlink"/>
        </a:buClr>
        <a:buFont typeface="Wingdings" pitchFamily="2" charset="2"/>
        <a:buChar char="ü"/>
        <a:defRPr sz="2000">
          <a:solidFill>
            <a:schemeClr val="tx1"/>
          </a:solidFill>
          <a:latin typeface="+mn-lt"/>
        </a:defRPr>
      </a:lvl4pPr>
      <a:lvl5pPr marL="2057400" indent="-228600" algn="l" rtl="0" eaLnBrk="0" fontAlgn="base" hangingPunct="0">
        <a:lnSpc>
          <a:spcPct val="85000"/>
        </a:lnSpc>
        <a:spcBef>
          <a:spcPts val="600"/>
        </a:spcBef>
        <a:spcAft>
          <a:spcPct val="0"/>
        </a:spcAft>
        <a:buClr>
          <a:schemeClr val="hlink"/>
        </a:buClr>
        <a:buFont typeface="Arial" pitchFamily="34" charset="0"/>
        <a:buChar char="»"/>
        <a:defRPr sz="1800">
          <a:solidFill>
            <a:schemeClr val="tx1"/>
          </a:solidFill>
          <a:latin typeface="+mn-lt"/>
        </a:defRPr>
      </a:lvl5pPr>
      <a:lvl6pPr marL="25146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defRPr>
      </a:lvl6pPr>
      <a:lvl7pPr marL="29718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defRPr>
      </a:lvl7pPr>
      <a:lvl8pPr marL="34290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defRPr>
      </a:lvl8pPr>
      <a:lvl9pPr marL="38862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85728"/>
            <a:ext cx="12000656" cy="654032"/>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609600" y="1000109"/>
            <a:ext cx="10972800" cy="5126055"/>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10" name="Rectangle 54">
            <a:extLst>
              <a:ext uri="{FF2B5EF4-FFF2-40B4-BE49-F238E27FC236}">
                <a16:creationId xmlns:a16="http://schemas.microsoft.com/office/drawing/2014/main" id="{8A8849E9-BE6A-4A9B-970E-107FA0D0CDAD}"/>
              </a:ext>
            </a:extLst>
          </p:cNvPr>
          <p:cNvSpPr>
            <a:spLocks noChangeArrowheads="1"/>
          </p:cNvSpPr>
          <p:nvPr userDrawn="1"/>
        </p:nvSpPr>
        <p:spPr bwMode="gray">
          <a:xfrm>
            <a:off x="0" y="6375400"/>
            <a:ext cx="12192000" cy="482600"/>
          </a:xfrm>
          <a:prstGeom prst="rect">
            <a:avLst/>
          </a:prstGeom>
          <a:solidFill>
            <a:srgbClr val="000000">
              <a:lumMod val="75000"/>
              <a:lumOff val="25000"/>
            </a:srgbClr>
          </a:solidFill>
          <a:ln w="25400" algn="ctr">
            <a:noFill/>
            <a:miter lim="800000"/>
            <a:headEnd/>
            <a:tailEnd/>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itchFamily="34" charset="0"/>
            </a:endParaRPr>
          </a:p>
        </p:txBody>
      </p:sp>
      <p:sp>
        <p:nvSpPr>
          <p:cNvPr id="11" name="Text Box 45">
            <a:extLst>
              <a:ext uri="{FF2B5EF4-FFF2-40B4-BE49-F238E27FC236}">
                <a16:creationId xmlns:a16="http://schemas.microsoft.com/office/drawing/2014/main" id="{3FF03871-C23B-45EC-B4A7-2A186FF0ED3B}"/>
              </a:ext>
            </a:extLst>
          </p:cNvPr>
          <p:cNvSpPr txBox="1">
            <a:spLocks noChangeArrowheads="1"/>
          </p:cNvSpPr>
          <p:nvPr userDrawn="1"/>
        </p:nvSpPr>
        <p:spPr bwMode="ltGray">
          <a:xfrm>
            <a:off x="11739034" y="6611780"/>
            <a:ext cx="341760" cy="246221"/>
          </a:xfrm>
          <a:prstGeom prst="rect">
            <a:avLst/>
          </a:prstGeom>
          <a:noFill/>
          <a:ln w="12700">
            <a:noFill/>
            <a:miter lim="800000"/>
            <a:headEnd/>
            <a:tailEnd/>
          </a:ln>
          <a:effectLst/>
        </p:spPr>
        <p:txBody>
          <a:bodyPr wrap="none" anchor="b">
            <a:spAutoFit/>
          </a:bodyP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fld id="{2B83A39A-D645-4655-86CB-F0E114985630}" type="slidenum">
              <a:rPr kumimoji="0" lang="en-US" altLang="zh-CN" sz="1000" b="1" i="0" u="none" strike="noStrike" kern="0" cap="none" spc="0" normalizeH="0" baseline="0" noProof="0">
                <a:ln>
                  <a:noFill/>
                </a:ln>
                <a:solidFill>
                  <a:srgbClr val="FFFFFF"/>
                </a:solidFill>
                <a:effectLst/>
                <a:uLnTx/>
                <a:uFillTx/>
                <a:latin typeface="Arial" pitchFamily="34" charset="0"/>
                <a:ea typeface="SimSun" pitchFamily="2" charset="-122"/>
              </a:rPr>
              <a:pPr marL="0" marR="0" lvl="0" indent="0" defTabSz="914400" eaLnBrk="1" fontAlgn="base" latinLnBrk="0" hangingPunct="1">
                <a:lnSpc>
                  <a:spcPct val="100000"/>
                </a:lnSpc>
                <a:spcBef>
                  <a:spcPct val="0"/>
                </a:spcBef>
                <a:spcAft>
                  <a:spcPct val="0"/>
                </a:spcAft>
                <a:buClrTx/>
                <a:buSzTx/>
                <a:buFontTx/>
                <a:buNone/>
                <a:tabLst/>
                <a:defRPr/>
              </a:pPr>
              <a:t>‹#›</a:t>
            </a:fld>
            <a:endParaRPr kumimoji="0" lang="en-US" altLang="zh-CN" sz="1000" b="1" i="0" u="none" strike="noStrike" kern="0" cap="none" spc="0" normalizeH="0" baseline="0" noProof="0">
              <a:ln>
                <a:noFill/>
              </a:ln>
              <a:solidFill>
                <a:srgbClr val="FFFFFF"/>
              </a:solidFill>
              <a:effectLst/>
              <a:uLnTx/>
              <a:uFillTx/>
              <a:latin typeface="Arial" pitchFamily="34" charset="0"/>
              <a:ea typeface="SimSun" pitchFamily="2" charset="-122"/>
            </a:endParaRPr>
          </a:p>
        </p:txBody>
      </p:sp>
      <p:pic>
        <p:nvPicPr>
          <p:cNvPr id="12" name="图片 11">
            <a:extLst>
              <a:ext uri="{FF2B5EF4-FFF2-40B4-BE49-F238E27FC236}">
                <a16:creationId xmlns:a16="http://schemas.microsoft.com/office/drawing/2014/main" id="{73EB569D-25CD-40B8-9C22-30137A88FFA4}"/>
              </a:ext>
            </a:extLst>
          </p:cNvPr>
          <p:cNvPicPr>
            <a:picLocks noChangeAspect="1"/>
          </p:cNvPicPr>
          <p:nvPr userDrawn="1"/>
        </p:nvPicPr>
        <p:blipFill>
          <a:blip r:embed="rId15"/>
          <a:stretch>
            <a:fillRect/>
          </a:stretch>
        </p:blipFill>
        <p:spPr>
          <a:xfrm>
            <a:off x="0" y="6381328"/>
            <a:ext cx="477816" cy="476673"/>
          </a:xfrm>
          <a:prstGeom prst="rect">
            <a:avLst/>
          </a:prstGeom>
        </p:spPr>
      </p:pic>
    </p:spTree>
    <p:extLst>
      <p:ext uri="{BB962C8B-B14F-4D97-AF65-F5344CB8AC3E}">
        <p14:creationId xmlns:p14="http://schemas.microsoft.com/office/powerpoint/2010/main" val="353342812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Lst>
  <p:hf sldNum="0"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luliyucoordinate/myos" TargetMode="External"/><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space.bilibili.com/16778579/video" TargetMode="External"/><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s://gitee.com/flyanh/FFlyanx" TargetMode="External"/><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hyperlink" Target="https://unix.stackexchange.com/questions/276480/booting-a-raw-disk-image-in-qemu"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5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 Id="rId4" Type="http://schemas.openxmlformats.org/officeDocument/2006/relationships/hyperlink" Target="https://www.cnblogs.com/mlzrq/p/10182275.html"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www.cnblogs.com/mlzrq/p/10182275.html" TargetMode="External"/><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s://www.cnblogs.com/mlzrq/p/10182508.html" TargetMode="External"/><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hyperlink" Target="https://www.cnblogs.com/mlzrq/p/10223048.html"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1.png"/></Relationships>
</file>

<file path=ppt/slides/_rels/slide128.xml.rels><?xml version="1.0" encoding="UTF-8" standalone="yes"?>
<Relationships xmlns="http://schemas.openxmlformats.org/package/2006/relationships"><Relationship Id="rId3" Type="http://schemas.openxmlformats.org/officeDocument/2006/relationships/hyperlink" Target="https://www.cnblogs.com/mlzrq/p/10223060.html"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1.png"/></Relationships>
</file>

<file path=ppt/slides/_rels/slide129.xml.rels><?xml version="1.0" encoding="UTF-8" standalone="yes"?>
<Relationships xmlns="http://schemas.openxmlformats.org/package/2006/relationships"><Relationship Id="rId3" Type="http://schemas.openxmlformats.org/officeDocument/2006/relationships/hyperlink" Target="https://www.cnblogs.com/mlzrq/p/10223060.html" TargetMode="External"/><Relationship Id="rId2" Type="http://schemas.openxmlformats.org/officeDocument/2006/relationships/image" Target="../media/image174.png"/><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2.gif"/></Relationships>
</file>

<file path=ppt/slides/_rels/slide130.xml.rels><?xml version="1.0" encoding="UTF-8" standalone="yes"?>
<Relationships xmlns="http://schemas.openxmlformats.org/package/2006/relationships"><Relationship Id="rId3" Type="http://schemas.openxmlformats.org/officeDocument/2006/relationships/hyperlink" Target="https://www.cnblogs.com/mlzrq/p/10223060.html" TargetMode="External"/><Relationship Id="rId2" Type="http://schemas.openxmlformats.org/officeDocument/2006/relationships/image" Target="../media/image174.png"/><Relationship Id="rId1" Type="http://schemas.openxmlformats.org/officeDocument/2006/relationships/slideLayout" Target="../slideLayouts/slideLayout3.xml"/><Relationship Id="rId4" Type="http://schemas.openxmlformats.org/officeDocument/2006/relationships/image" Target="../media/image176.png"/></Relationships>
</file>

<file path=ppt/slides/_rels/slide131.xml.rels><?xml version="1.0" encoding="UTF-8" standalone="yes"?>
<Relationships xmlns="http://schemas.openxmlformats.org/package/2006/relationships"><Relationship Id="rId3" Type="http://schemas.openxmlformats.org/officeDocument/2006/relationships/hyperlink" Target="https://www.cnblogs.com/mlzrq/p/10223060.html" TargetMode="External"/><Relationship Id="rId2" Type="http://schemas.openxmlformats.org/officeDocument/2006/relationships/image" Target="../media/image174.png"/><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1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78.png"/><Relationship Id="rId4" Type="http://schemas.openxmlformats.org/officeDocument/2006/relationships/hyperlink" Target="https://www.cnblogs.com/mlzrq/p/10223060.html"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www.cnblogs.com/mlzrq/p/10223060.html" TargetMode="External"/><Relationship Id="rId2" Type="http://schemas.openxmlformats.org/officeDocument/2006/relationships/image" Target="../media/image174.png"/><Relationship Id="rId1" Type="http://schemas.openxmlformats.org/officeDocument/2006/relationships/slideLayout" Target="../slideLayouts/slideLayout3.xml"/><Relationship Id="rId4" Type="http://schemas.openxmlformats.org/officeDocument/2006/relationships/image" Target="../media/image179.png"/></Relationships>
</file>

<file path=ppt/slides/_rels/slide134.xml.rels><?xml version="1.0" encoding="UTF-8" standalone="yes"?>
<Relationships xmlns="http://schemas.openxmlformats.org/package/2006/relationships"><Relationship Id="rId3" Type="http://schemas.openxmlformats.org/officeDocument/2006/relationships/hyperlink" Target="https://www.cnblogs.com/mlzrq/p/10223060.html" TargetMode="External"/><Relationship Id="rId2" Type="http://schemas.openxmlformats.org/officeDocument/2006/relationships/image" Target="../media/image174.png"/><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81.png"/><Relationship Id="rId1" Type="http://schemas.openxmlformats.org/officeDocument/2006/relationships/slideLayout" Target="../slideLayouts/slideLayout3.xml"/><Relationship Id="rId4" Type="http://schemas.openxmlformats.org/officeDocument/2006/relationships/hyperlink" Target="https://www.cnblogs.com/mlzrq/p/10223060.html"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82.png"/><Relationship Id="rId1" Type="http://schemas.openxmlformats.org/officeDocument/2006/relationships/slideLayout" Target="../slideLayouts/slideLayout3.xml"/><Relationship Id="rId4" Type="http://schemas.openxmlformats.org/officeDocument/2006/relationships/hyperlink" Target="https://www.cnblogs.com/mlzrq/p/10223060.html"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blog.csdn.net/Civet148/article/details/548423?spm=1001.2014.3001.5502"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83.png"/></Relationships>
</file>

<file path=ppt/slides/_rels/slide138.xml.rels><?xml version="1.0" encoding="UTF-8" standalone="yes"?>
<Relationships xmlns="http://schemas.openxmlformats.org/package/2006/relationships"><Relationship Id="rId3" Type="http://schemas.openxmlformats.org/officeDocument/2006/relationships/hyperlink" Target="https://blog.csdn.net/Civet148/article/details/548423?spm=1001.2014.3001.5502"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1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blog.csdn.net/Civet148/article/details/548423?spm=1001.2014.3001.550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2" Type="http://schemas.openxmlformats.org/officeDocument/2006/relationships/hyperlink" Target="https://blog.csdn.net/Civet148/article/details/548423?spm=1001.2014.3001.5502" TargetMode="Externa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hyperlink" Target="https://www.52pojie.cn/thread-1369814-1-1.html" TargetMode="Externa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hyperlink" Target="https://www.52pojie.cn/thread-1369814-1-1.html" TargetMode="Externa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hyperlink" Target="https://www.52pojie.cn/thread-1369814-1-1.html" TargetMode="Externa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3.xml"/><Relationship Id="rId5" Type="http://schemas.openxmlformats.org/officeDocument/2006/relationships/hyperlink" Target="https://www.52pojie.cn/thread-1369814-1-1.html" TargetMode="External"/><Relationship Id="rId4" Type="http://schemas.openxmlformats.org/officeDocument/2006/relationships/image" Target="../media/image189.png"/></Relationships>
</file>

<file path=ppt/slides/_rels/slide146.xml.rels><?xml version="1.0" encoding="UTF-8" standalone="yes"?>
<Relationships xmlns="http://schemas.openxmlformats.org/package/2006/relationships"><Relationship Id="rId3" Type="http://schemas.openxmlformats.org/officeDocument/2006/relationships/hyperlink" Target="https://www.52pojie.cn/thread-1369814-1-1.html"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hyperlink" Target="https://blog.csdn.net/qq_43840665/article/details/113040111" TargetMode="Externa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hyperlink" Target="https://www.52pojie.cn/thread-1369814-1-1.html" TargetMode="External"/><Relationship Id="rId2" Type="http://schemas.openxmlformats.org/officeDocument/2006/relationships/slide" Target="slide12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91.png"/></Relationships>
</file>

<file path=ppt/slides/_rels/slide1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92.png"/></Relationships>
</file>

<file path=ppt/slides/_rels/slide1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94.png"/><Relationship Id="rId4" Type="http://schemas.openxmlformats.org/officeDocument/2006/relationships/image" Target="../media/image193.png"/></Relationships>
</file>

<file path=ppt/slides/_rels/slide1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96.png"/><Relationship Id="rId4" Type="http://schemas.openxmlformats.org/officeDocument/2006/relationships/image" Target="../media/image195.png"/></Relationships>
</file>

<file path=ppt/slides/_rels/slide1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98.png"/><Relationship Id="rId4" Type="http://schemas.openxmlformats.org/officeDocument/2006/relationships/image" Target="../media/image197.png"/></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60.xml.rels><?xml version="1.0" encoding="UTF-8" standalone="yes"?>
<Relationships xmlns="http://schemas.openxmlformats.org/package/2006/relationships"><Relationship Id="rId3" Type="http://schemas.openxmlformats.org/officeDocument/2006/relationships/hyperlink" Target="https://blog.csdn.net/ice__snow/article/details/50654629"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hyperlink" Target="https://blog.csdn.net/ice__snow/article/details/50654629" TargetMode="Externa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blog.csdn.net/ice__snow/article/details/50654629" TargetMode="External"/><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hyperlink" Target="https://blog.csdn.net/ice__snow/article/details/50654629"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201.png"/></Relationships>
</file>

<file path=ppt/slides/_rels/slide1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16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204.png"/><Relationship Id="rId4" Type="http://schemas.openxmlformats.org/officeDocument/2006/relationships/image" Target="../media/image203.png"/></Relationships>
</file>

<file path=ppt/slides/_rels/slide1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205.png"/></Relationships>
</file>

<file path=ppt/slides/_rels/slide1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207.png"/><Relationship Id="rId4" Type="http://schemas.openxmlformats.org/officeDocument/2006/relationships/image" Target="../media/image68.png"/></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210.png"/><Relationship Id="rId4" Type="http://schemas.openxmlformats.org/officeDocument/2006/relationships/image" Target="../media/image68.png"/></Relationships>
</file>

<file path=ppt/slides/_rels/slide17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210.png"/><Relationship Id="rId4" Type="http://schemas.openxmlformats.org/officeDocument/2006/relationships/image" Target="../media/image6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213.png"/><Relationship Id="rId4" Type="http://schemas.openxmlformats.org/officeDocument/2006/relationships/image" Target="../media/image6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antapex.org/diskdevices.htm" TargetMode="External"/><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antapex.org/diskdevices.htm" TargetMode="External"/><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antapex.org/diskdevices.htm" TargetMode="External"/><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www.cnblogs.com/mlzrq/p/10223044.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cnblogs.com/mlzrq/p/10223044.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emf"/></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zhihu.com/question/31251188" TargetMode="Externa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www.zhihu.com/question/31251188" TargetMode="Externa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hyperlink" Target="https://www.zhihu.com/question/31251188" TargetMode="Externa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www.cnblogs.com/wanghj-dz/archive/2011/05/12/2044062.html#:~:text=%E4%B8%BA%E4%BB%80%E4%B9%88%E7%B3%BB%E7%BB%9F%E5%90%AF%E5%8A%A8%E6%97%B6%E8%A6%81org%2007c00h%E5%91%A2%20%E8%BF%99%E6%98%AF%E5%9B%A0%E4%B8%BA.com%20%E8%BD%BD%E5%85%A5%E5%86%85%E5%AD%98%E5%90%8E%E7%9A%84%E8%B5%B7%E5%A7%8B%E5%81%8F%E5%9D%80%E5%B0%B1%E6%98%AF100h.%20%E5%89%8D%E9%9D%A2%E7%9A%84100h%E5%AD%97%E8%8A%82%E6%98%AF%E8%AF%A5%E7%A8%8B%E5%BA%8F%E7%9A%84PSP,%E9%83%A8%E5%88%86.%20%E6%89%80%E4%BB%A5%2C%20%E4%B8%BA%E4%BA%86%E7%A8%8B%E5%BA%8F%E4%B8%AD%E5%AF%B9%E5%9C%B0%E5%9D%80%E5%BC%95%E7%94%A8%E7%9A%84%E6%AD%A3%E7%A1%AE%2C%20%E5%BF%85%E9%9C%80%E5%8A%A0%E4%B8%8Aorg%20100h%E8%AF%AD%E5%8F%A5%E3%80%82" TargetMode="Externa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3.xml"/><Relationship Id="rId1" Type="http://schemas.openxmlformats.org/officeDocument/2006/relationships/themeOverride" Target="../theme/themeOverride2.xml"/><Relationship Id="rId5" Type="http://schemas.openxmlformats.org/officeDocument/2006/relationships/hyperlink" Target="https://www.cnblogs.com/mlzrq/p/10222993.html" TargetMode="Externa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blog.csdn.net/Gyc8787/article/details/121779971"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hemeOverride" Target="../theme/themeOverride3.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notepad-plus-plus.org/download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www.cnblogs.com/mlzrq/p/10182502.html" TargetMode="External"/><Relationship Id="rId2" Type="http://schemas.openxmlformats.org/officeDocument/2006/relationships/hyperlink" Target="https://www.nasm.us/" TargetMode="Externa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mirrors.aliyun.com/gnu/"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msys2.org/" TargetMode="Externa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hyperlink" Target="https://www.cnblogs.com/52fhy/p/15158765.html" TargetMode="External"/><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cnblogs.com/52fhy/p/15158765.html" TargetMode="Externa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cnblogs.com/52fhy/p/15158765.html" TargetMode="Externa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cnblogs.com/52fhy/p/15158765.html" TargetMode="Externa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blog.csdn.net/10km/article/details/74784322"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bbs.huaweicloud.com/forum/forum.php?mod=viewthread&amp;tid=84999" TargetMode="External"/><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blog.csdn.net/10km/article/details/74784322" TargetMode="Externa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hyperlink" Target="https://blog.csdn.net/10km/article/details/74784322" TargetMode="External"/><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blog.csdn.net/10km/article/details/74784322"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blog.csdn.net/10km/article/details/74784322" TargetMode="Externa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hyperlink" Target="https://blog.csdn.net/10km/article/details/74784322" TargetMode="External"/><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bochs.sourceforge.io/" TargetMode="External"/><Relationship Id="rId2" Type="http://schemas.openxmlformats.org/officeDocument/2006/relationships/image" Target="../media/image108.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hyperlink" Target="https://qemu.weilnetz.de/w64/"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juejin.cn/post/6955445595448279048"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gitlab.com/qtemu/gui" TargetMode="External"/><Relationship Id="rId2" Type="http://schemas.openxmlformats.org/officeDocument/2006/relationships/image" Target="../media/image117.png"/><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www.cnblogs.com/mlzrq/p/10223020.html" TargetMode="External"/><Relationship Id="rId2" Type="http://schemas.openxmlformats.org/officeDocument/2006/relationships/image" Target="../media/image121.png"/><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mirrors.tuna.tsinghua.edu.cn/"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www.bilibili.com/video/BV1tt411s7vQ?spm_id_from=333.337.search-card.all.click&amp;vd_source=e54e9f9a24decfb0d0ebbbf026a36ea3" TargetMode="External"/><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AlgorithMan-de/wyoos" TargetMode="External"/><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space.bilibili.com/1219049799/channel/seriesdetail?sid=756502" TargetMode="External"/><Relationship Id="rId2" Type="http://schemas.openxmlformats.org/officeDocument/2006/relationships/image" Target="../media/image14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212D7-C1C2-4807-B839-DDE4B1A57F48}"/>
              </a:ext>
            </a:extLst>
          </p:cNvPr>
          <p:cNvSpPr>
            <a:spLocks noGrp="1"/>
          </p:cNvSpPr>
          <p:nvPr>
            <p:ph type="ctrTitle" sz="quarter"/>
          </p:nvPr>
        </p:nvSpPr>
        <p:spPr/>
        <p:txBody>
          <a:bodyPr/>
          <a:lstStyle/>
          <a:p>
            <a:r>
              <a:rPr lang="en-US" altLang="zh-CN" dirty="0"/>
              <a:t>Projects for OS</a:t>
            </a:r>
            <a:endParaRPr lang="zh-CN" altLang="en-US" dirty="0"/>
          </a:p>
        </p:txBody>
      </p:sp>
      <p:sp>
        <p:nvSpPr>
          <p:cNvPr id="3" name="副标题 2">
            <a:extLst>
              <a:ext uri="{FF2B5EF4-FFF2-40B4-BE49-F238E27FC236}">
                <a16:creationId xmlns:a16="http://schemas.microsoft.com/office/drawing/2014/main" id="{FBCE9922-9C81-4E78-964B-698ED1C06C14}"/>
              </a:ext>
            </a:extLst>
          </p:cNvPr>
          <p:cNvSpPr>
            <a:spLocks noGrp="1"/>
          </p:cNvSpPr>
          <p:nvPr>
            <p:ph type="subTitle" sz="quarter" idx="1"/>
          </p:nvPr>
        </p:nvSpPr>
        <p:spPr/>
        <p:txBody>
          <a:bodyPr/>
          <a:lstStyle/>
          <a:p>
            <a:r>
              <a:rPr lang="en-US" altLang="zh-CN" dirty="0"/>
              <a:t>01 Introduction</a:t>
            </a:r>
            <a:endParaRPr lang="zh-CN" altLang="en-US" dirty="0"/>
          </a:p>
        </p:txBody>
      </p:sp>
    </p:spTree>
    <p:extLst>
      <p:ext uri="{BB962C8B-B14F-4D97-AF65-F5344CB8AC3E}">
        <p14:creationId xmlns:p14="http://schemas.microsoft.com/office/powerpoint/2010/main" val="1875613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7DA43-DB1C-4C6E-8565-B11483F3600E}"/>
              </a:ext>
            </a:extLst>
          </p:cNvPr>
          <p:cNvSpPr>
            <a:spLocks noGrp="1"/>
          </p:cNvSpPr>
          <p:nvPr>
            <p:ph type="title"/>
          </p:nvPr>
        </p:nvSpPr>
        <p:spPr/>
        <p:txBody>
          <a:bodyPr/>
          <a:lstStyle/>
          <a:p>
            <a:r>
              <a:rPr lang="en-US" altLang="zh-CN" dirty="0"/>
              <a:t>I hope you could remember … </a:t>
            </a:r>
            <a:endParaRPr lang="zh-CN" altLang="en-US" dirty="0"/>
          </a:p>
        </p:txBody>
      </p:sp>
      <p:pic>
        <p:nvPicPr>
          <p:cNvPr id="4" name="Picture 8">
            <a:extLst>
              <a:ext uri="{FF2B5EF4-FFF2-40B4-BE49-F238E27FC236}">
                <a16:creationId xmlns:a16="http://schemas.microsoft.com/office/drawing/2014/main" id="{1BB77880-BC4B-4949-81DD-4F8367B4D167}"/>
              </a:ext>
            </a:extLst>
          </p:cNvPr>
          <p:cNvPicPr>
            <a:picLocks noGrp="1" noChangeAspect="1" noChangeArrowheads="1"/>
          </p:cNvPicPr>
          <p:nvPr>
            <p:ph idx="1"/>
          </p:nvPr>
        </p:nvPicPr>
        <p:blipFill>
          <a:blip r:embed="rId2" cstate="print"/>
          <a:srcRect/>
          <a:stretch>
            <a:fillRect/>
          </a:stretch>
        </p:blipFill>
        <p:spPr bwMode="auto">
          <a:xfrm>
            <a:off x="527050" y="1709884"/>
            <a:ext cx="11320463" cy="4014495"/>
          </a:xfrm>
          <a:prstGeom prst="rect">
            <a:avLst/>
          </a:prstGeom>
          <a:noFill/>
          <a:ln w="9525">
            <a:noFill/>
            <a:miter lim="800000"/>
            <a:headEnd/>
            <a:tailEnd/>
          </a:ln>
          <a:effectLst/>
        </p:spPr>
      </p:pic>
    </p:spTree>
    <p:extLst>
      <p:ext uri="{BB962C8B-B14F-4D97-AF65-F5344CB8AC3E}">
        <p14:creationId xmlns:p14="http://schemas.microsoft.com/office/powerpoint/2010/main" val="33583497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B303C-AB48-4979-B5A6-E00D36325BCF}"/>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A8945BF7-48B3-45F2-B14C-29D6171A5979}"/>
              </a:ext>
            </a:extLst>
          </p:cNvPr>
          <p:cNvPicPr>
            <a:picLocks noGrp="1" noChangeAspect="1"/>
          </p:cNvPicPr>
          <p:nvPr>
            <p:ph idx="1"/>
          </p:nvPr>
        </p:nvPicPr>
        <p:blipFill>
          <a:blip r:embed="rId2"/>
          <a:stretch>
            <a:fillRect/>
          </a:stretch>
        </p:blipFill>
        <p:spPr>
          <a:xfrm>
            <a:off x="527050" y="1783749"/>
            <a:ext cx="11320463" cy="3866764"/>
          </a:xfrm>
        </p:spPr>
      </p:pic>
      <p:sp>
        <p:nvSpPr>
          <p:cNvPr id="5" name="文本框 4">
            <a:extLst>
              <a:ext uri="{FF2B5EF4-FFF2-40B4-BE49-F238E27FC236}">
                <a16:creationId xmlns:a16="http://schemas.microsoft.com/office/drawing/2014/main" id="{F6668F59-E0F2-4927-8943-39DC42EDFC0F}"/>
              </a:ext>
            </a:extLst>
          </p:cNvPr>
          <p:cNvSpPr txBox="1"/>
          <p:nvPr/>
        </p:nvSpPr>
        <p:spPr>
          <a:xfrm>
            <a:off x="7968208" y="638732"/>
            <a:ext cx="6147486" cy="369332"/>
          </a:xfrm>
          <a:prstGeom prst="rect">
            <a:avLst/>
          </a:prstGeom>
          <a:noFill/>
        </p:spPr>
        <p:txBody>
          <a:bodyPr wrap="square">
            <a:spAutoFit/>
          </a:bodyPr>
          <a:lstStyle/>
          <a:p>
            <a:r>
              <a:rPr lang="zh-CN" altLang="en-US" dirty="0">
                <a:hlinkClick r:id="rId3"/>
              </a:rPr>
              <a:t>https://github.com/luliyucoordinate/myos</a:t>
            </a:r>
            <a:r>
              <a:rPr lang="zh-CN" altLang="en-US" dirty="0"/>
              <a:t> </a:t>
            </a:r>
          </a:p>
        </p:txBody>
      </p:sp>
    </p:spTree>
    <p:extLst>
      <p:ext uri="{BB962C8B-B14F-4D97-AF65-F5344CB8AC3E}">
        <p14:creationId xmlns:p14="http://schemas.microsoft.com/office/powerpoint/2010/main" val="34863952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91774-40AE-440B-A5C3-D9C9636F51CF}"/>
              </a:ext>
            </a:extLst>
          </p:cNvPr>
          <p:cNvSpPr>
            <a:spLocks noGrp="1"/>
          </p:cNvSpPr>
          <p:nvPr>
            <p:ph type="title"/>
          </p:nvPr>
        </p:nvSpPr>
        <p:spPr/>
        <p:txBody>
          <a:bodyPr/>
          <a:lstStyle/>
          <a:p>
            <a:r>
              <a:rPr lang="zh-CN" altLang="en-US" dirty="0"/>
              <a:t>编写操作系统之路</a:t>
            </a:r>
          </a:p>
        </p:txBody>
      </p:sp>
      <p:pic>
        <p:nvPicPr>
          <p:cNvPr id="7" name="内容占位符 6">
            <a:extLst>
              <a:ext uri="{FF2B5EF4-FFF2-40B4-BE49-F238E27FC236}">
                <a16:creationId xmlns:a16="http://schemas.microsoft.com/office/drawing/2014/main" id="{CE796752-5D99-4F65-B26B-71268F5893BE}"/>
              </a:ext>
            </a:extLst>
          </p:cNvPr>
          <p:cNvPicPr>
            <a:picLocks noGrp="1" noChangeAspect="1"/>
          </p:cNvPicPr>
          <p:nvPr>
            <p:ph idx="1"/>
          </p:nvPr>
        </p:nvPicPr>
        <p:blipFill>
          <a:blip r:embed="rId2"/>
          <a:stretch>
            <a:fillRect/>
          </a:stretch>
        </p:blipFill>
        <p:spPr>
          <a:xfrm>
            <a:off x="1935300" y="1125538"/>
            <a:ext cx="8503962" cy="5183187"/>
          </a:xfrm>
        </p:spPr>
      </p:pic>
      <p:sp>
        <p:nvSpPr>
          <p:cNvPr id="5" name="文本框 4">
            <a:extLst>
              <a:ext uri="{FF2B5EF4-FFF2-40B4-BE49-F238E27FC236}">
                <a16:creationId xmlns:a16="http://schemas.microsoft.com/office/drawing/2014/main" id="{4F6B56D4-39D2-4FEC-A5F2-E8611D0CFFA6}"/>
              </a:ext>
            </a:extLst>
          </p:cNvPr>
          <p:cNvSpPr txBox="1"/>
          <p:nvPr/>
        </p:nvSpPr>
        <p:spPr>
          <a:xfrm>
            <a:off x="7896200" y="638732"/>
            <a:ext cx="6147486" cy="369332"/>
          </a:xfrm>
          <a:prstGeom prst="rect">
            <a:avLst/>
          </a:prstGeom>
          <a:noFill/>
        </p:spPr>
        <p:txBody>
          <a:bodyPr wrap="square">
            <a:spAutoFit/>
          </a:bodyPr>
          <a:lstStyle/>
          <a:p>
            <a:r>
              <a:rPr lang="zh-CN" altLang="en-US" dirty="0">
                <a:hlinkClick r:id="rId3"/>
              </a:rPr>
              <a:t>https://space.bilibili.com/16778579/video</a:t>
            </a:r>
            <a:r>
              <a:rPr lang="zh-CN" altLang="en-US" dirty="0"/>
              <a:t> </a:t>
            </a:r>
          </a:p>
        </p:txBody>
      </p:sp>
    </p:spTree>
    <p:extLst>
      <p:ext uri="{BB962C8B-B14F-4D97-AF65-F5344CB8AC3E}">
        <p14:creationId xmlns:p14="http://schemas.microsoft.com/office/powerpoint/2010/main" val="9355876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1433C-AA76-46EF-BA60-9A9A022C3B4B}"/>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1EDBE51E-B4AE-4BAE-84FC-8C218C35EBEA}"/>
              </a:ext>
            </a:extLst>
          </p:cNvPr>
          <p:cNvPicPr>
            <a:picLocks noGrp="1" noChangeAspect="1"/>
          </p:cNvPicPr>
          <p:nvPr>
            <p:ph idx="1"/>
          </p:nvPr>
        </p:nvPicPr>
        <p:blipFill>
          <a:blip r:embed="rId2"/>
          <a:stretch>
            <a:fillRect/>
          </a:stretch>
        </p:blipFill>
        <p:spPr>
          <a:xfrm>
            <a:off x="1388365" y="1125538"/>
            <a:ext cx="9597832" cy="5183187"/>
          </a:xfrm>
        </p:spPr>
      </p:pic>
      <p:sp>
        <p:nvSpPr>
          <p:cNvPr id="5" name="文本框 4">
            <a:extLst>
              <a:ext uri="{FF2B5EF4-FFF2-40B4-BE49-F238E27FC236}">
                <a16:creationId xmlns:a16="http://schemas.microsoft.com/office/drawing/2014/main" id="{F54FEC3C-C6AF-4706-A530-35C8F3BA6EA2}"/>
              </a:ext>
            </a:extLst>
          </p:cNvPr>
          <p:cNvSpPr txBox="1"/>
          <p:nvPr/>
        </p:nvSpPr>
        <p:spPr>
          <a:xfrm>
            <a:off x="8773241" y="638732"/>
            <a:ext cx="6147486" cy="369332"/>
          </a:xfrm>
          <a:prstGeom prst="rect">
            <a:avLst/>
          </a:prstGeom>
          <a:noFill/>
        </p:spPr>
        <p:txBody>
          <a:bodyPr wrap="square">
            <a:spAutoFit/>
          </a:bodyPr>
          <a:lstStyle/>
          <a:p>
            <a:r>
              <a:rPr lang="zh-CN" altLang="en-US" dirty="0">
                <a:hlinkClick r:id="rId3"/>
              </a:rPr>
              <a:t>https://gitee.com/flyanh/FFlyanx</a:t>
            </a:r>
            <a:r>
              <a:rPr lang="zh-CN" altLang="en-US" dirty="0"/>
              <a:t> </a:t>
            </a:r>
          </a:p>
        </p:txBody>
      </p:sp>
    </p:spTree>
    <p:extLst>
      <p:ext uri="{BB962C8B-B14F-4D97-AF65-F5344CB8AC3E}">
        <p14:creationId xmlns:p14="http://schemas.microsoft.com/office/powerpoint/2010/main" val="22484454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53C2B-8780-43D3-8E5D-590817AED899}"/>
              </a:ext>
            </a:extLst>
          </p:cNvPr>
          <p:cNvSpPr>
            <a:spLocks noGrp="1"/>
          </p:cNvSpPr>
          <p:nvPr>
            <p:ph type="title"/>
          </p:nvPr>
        </p:nvSpPr>
        <p:spPr/>
        <p:txBody>
          <a:bodyPr/>
          <a:lstStyle/>
          <a:p>
            <a:r>
              <a:rPr lang="en-US" altLang="zh-CN" dirty="0"/>
              <a:t>01 Introduction</a:t>
            </a:r>
            <a:endParaRPr lang="zh-CN" altLang="en-US" dirty="0"/>
          </a:p>
        </p:txBody>
      </p:sp>
      <p:sp>
        <p:nvSpPr>
          <p:cNvPr id="3" name="内容占位符 2">
            <a:extLst>
              <a:ext uri="{FF2B5EF4-FFF2-40B4-BE49-F238E27FC236}">
                <a16:creationId xmlns:a16="http://schemas.microsoft.com/office/drawing/2014/main" id="{5C326DB4-8B4A-4956-A510-A72AA6769083}"/>
              </a:ext>
            </a:extLst>
          </p:cNvPr>
          <p:cNvSpPr>
            <a:spLocks noGrp="1"/>
          </p:cNvSpPr>
          <p:nvPr>
            <p:ph idx="1"/>
          </p:nvPr>
        </p:nvSpPr>
        <p:spPr/>
        <p:txBody>
          <a:bodyPr/>
          <a:lstStyle/>
          <a:p>
            <a:r>
              <a:rPr lang="en-US" altLang="zh-CN" dirty="0"/>
              <a:t>Background about BIOS, MBR, Bootloader … </a:t>
            </a:r>
          </a:p>
          <a:p>
            <a:r>
              <a:rPr lang="en-US" altLang="zh-CN" dirty="0"/>
              <a:t>Project0 – Env + MBR and beyond</a:t>
            </a:r>
          </a:p>
          <a:p>
            <a:pPr lvl="1"/>
            <a:r>
              <a:rPr lang="en-US" altLang="zh-CN" dirty="0"/>
              <a:t>Env – Windows 10 </a:t>
            </a:r>
          </a:p>
          <a:p>
            <a:pPr lvl="2"/>
            <a:r>
              <a:rPr lang="en-US" altLang="zh-CN" dirty="0"/>
              <a:t>NASM</a:t>
            </a:r>
          </a:p>
          <a:p>
            <a:pPr lvl="2"/>
            <a:r>
              <a:rPr lang="en-US" altLang="zh-CN" dirty="0"/>
              <a:t>Notepad++</a:t>
            </a:r>
          </a:p>
          <a:p>
            <a:pPr lvl="2"/>
            <a:r>
              <a:rPr lang="en-US" altLang="zh-CN" dirty="0"/>
              <a:t>Msys2 – Linux developing environment in Windows</a:t>
            </a:r>
          </a:p>
          <a:p>
            <a:pPr lvl="2"/>
            <a:r>
              <a:rPr lang="en-US" altLang="zh-CN" dirty="0" err="1"/>
              <a:t>Qemu</a:t>
            </a:r>
            <a:endParaRPr lang="en-US" altLang="zh-CN" dirty="0"/>
          </a:p>
          <a:p>
            <a:pPr lvl="1"/>
            <a:r>
              <a:rPr lang="en-US" altLang="zh-CN" dirty="0"/>
              <a:t>1</a:t>
            </a:r>
            <a:r>
              <a:rPr lang="en-US" altLang="zh-CN" baseline="30000" dirty="0"/>
              <a:t>st</a:t>
            </a:r>
            <a:r>
              <a:rPr lang="en-US" altLang="zh-CN" dirty="0"/>
              <a:t> try </a:t>
            </a:r>
          </a:p>
          <a:p>
            <a:pPr lvl="2"/>
            <a:r>
              <a:rPr lang="en-US" altLang="zh-CN" dirty="0"/>
              <a:t>Naïve version of MBR</a:t>
            </a:r>
          </a:p>
          <a:p>
            <a:pPr lvl="2"/>
            <a:r>
              <a:rPr lang="en-US" altLang="zh-CN" dirty="0"/>
              <a:t>Beyond 512B</a:t>
            </a:r>
            <a:endParaRPr lang="zh-CN" altLang="en-US" dirty="0"/>
          </a:p>
        </p:txBody>
      </p:sp>
    </p:spTree>
    <p:extLst>
      <p:ext uri="{BB962C8B-B14F-4D97-AF65-F5344CB8AC3E}">
        <p14:creationId xmlns:p14="http://schemas.microsoft.com/office/powerpoint/2010/main" val="41904661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en-US" altLang="zh-CN" dirty="0"/>
              <a:t>chapter7\g</a:t>
            </a:r>
            <a:endParaRPr lang="zh-CN" altLang="en-US" dirty="0"/>
          </a:p>
        </p:txBody>
      </p:sp>
      <p:pic>
        <p:nvPicPr>
          <p:cNvPr id="5" name="内容占位符 4">
            <a:extLst>
              <a:ext uri="{FF2B5EF4-FFF2-40B4-BE49-F238E27FC236}">
                <a16:creationId xmlns:a16="http://schemas.microsoft.com/office/drawing/2014/main" id="{7A749E2C-A6E0-45FB-96C9-17A41AD76F9A}"/>
              </a:ext>
            </a:extLst>
          </p:cNvPr>
          <p:cNvPicPr>
            <a:picLocks noGrp="1" noChangeAspect="1"/>
          </p:cNvPicPr>
          <p:nvPr>
            <p:ph idx="1"/>
          </p:nvPr>
        </p:nvPicPr>
        <p:blipFill>
          <a:blip r:embed="rId3"/>
          <a:stretch>
            <a:fillRect/>
          </a:stretch>
        </p:blipFill>
        <p:spPr>
          <a:xfrm>
            <a:off x="527050" y="1198573"/>
            <a:ext cx="11320463" cy="5037116"/>
          </a:xfrm>
        </p:spPr>
      </p:pic>
    </p:spTree>
    <p:extLst>
      <p:ext uri="{BB962C8B-B14F-4D97-AF65-F5344CB8AC3E}">
        <p14:creationId xmlns:p14="http://schemas.microsoft.com/office/powerpoint/2010/main" val="1351020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r>
              <a:rPr lang="en-US" altLang="zh-CN" dirty="0" err="1"/>
              <a:t>nasm</a:t>
            </a:r>
            <a:r>
              <a:rPr lang="en-US" altLang="zh-CN" dirty="0"/>
              <a:t> boot.asm -o </a:t>
            </a:r>
            <a:r>
              <a:rPr lang="en-US" altLang="zh-CN" dirty="0" err="1"/>
              <a:t>boot.bin</a:t>
            </a:r>
            <a:endParaRPr lang="en-US" altLang="zh-CN" dirty="0"/>
          </a:p>
          <a:p>
            <a:endParaRPr lang="zh-CN" altLang="en-US" dirty="0"/>
          </a:p>
        </p:txBody>
      </p:sp>
      <p:pic>
        <p:nvPicPr>
          <p:cNvPr id="6" name="图片 5">
            <a:extLst>
              <a:ext uri="{FF2B5EF4-FFF2-40B4-BE49-F238E27FC236}">
                <a16:creationId xmlns:a16="http://schemas.microsoft.com/office/drawing/2014/main" id="{C48CDA61-1DC9-4F1D-AD17-D1B5000B5182}"/>
              </a:ext>
            </a:extLst>
          </p:cNvPr>
          <p:cNvPicPr/>
          <p:nvPr/>
        </p:nvPicPr>
        <p:blipFill>
          <a:blip r:embed="rId2"/>
          <a:stretch>
            <a:fillRect/>
          </a:stretch>
        </p:blipFill>
        <p:spPr>
          <a:xfrm>
            <a:off x="1127448" y="2210959"/>
            <a:ext cx="8263633" cy="3546559"/>
          </a:xfrm>
          <a:prstGeom prst="rect">
            <a:avLst/>
          </a:prstGeom>
        </p:spPr>
      </p:pic>
    </p:spTree>
    <p:extLst>
      <p:ext uri="{BB962C8B-B14F-4D97-AF65-F5344CB8AC3E}">
        <p14:creationId xmlns:p14="http://schemas.microsoft.com/office/powerpoint/2010/main" val="427485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F0451-A87F-4397-9AA5-DE038656EA12}"/>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81479F94-7B6A-405C-9850-5CDAD2551336}"/>
              </a:ext>
            </a:extLst>
          </p:cNvPr>
          <p:cNvPicPr>
            <a:picLocks noGrp="1" noChangeAspect="1"/>
          </p:cNvPicPr>
          <p:nvPr>
            <p:ph idx="1"/>
          </p:nvPr>
        </p:nvPicPr>
        <p:blipFill>
          <a:blip r:embed="rId2"/>
          <a:stretch>
            <a:fillRect/>
          </a:stretch>
        </p:blipFill>
        <p:spPr>
          <a:xfrm>
            <a:off x="306353" y="1052934"/>
            <a:ext cx="11761856" cy="5328394"/>
          </a:xfrm>
          <a:prstGeom prst="rect">
            <a:avLst/>
          </a:prstGeom>
        </p:spPr>
      </p:pic>
    </p:spTree>
    <p:extLst>
      <p:ext uri="{BB962C8B-B14F-4D97-AF65-F5344CB8AC3E}">
        <p14:creationId xmlns:p14="http://schemas.microsoft.com/office/powerpoint/2010/main" val="42547201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r>
              <a:rPr lang="en-US" altLang="zh-CN" dirty="0"/>
              <a:t>qemu-system-x86_64 -drive format=</a:t>
            </a:r>
            <a:r>
              <a:rPr lang="en-US" altLang="zh-CN" dirty="0" err="1"/>
              <a:t>raw,file</a:t>
            </a:r>
            <a:r>
              <a:rPr lang="en-US" altLang="zh-CN" dirty="0"/>
              <a:t>=</a:t>
            </a:r>
            <a:r>
              <a:rPr lang="en-US" altLang="zh-CN" dirty="0" err="1">
                <a:highlight>
                  <a:srgbClr val="FF9900"/>
                </a:highlight>
              </a:rPr>
              <a:t>tinix.img</a:t>
            </a:r>
            <a:r>
              <a:rPr lang="en-US" altLang="zh-CN" dirty="0"/>
              <a:t> </a:t>
            </a:r>
          </a:p>
          <a:p>
            <a:r>
              <a:rPr lang="zh-CN" altLang="en-US" dirty="0"/>
              <a:t>第一次时可能会报警 </a:t>
            </a:r>
            <a:r>
              <a:rPr lang="en-US" altLang="zh-CN" dirty="0"/>
              <a:t>– </a:t>
            </a:r>
            <a:r>
              <a:rPr lang="zh-CN" altLang="en-US" dirty="0"/>
              <a:t>没有写权限 </a:t>
            </a:r>
            <a:r>
              <a:rPr lang="en-US" altLang="zh-CN" dirty="0"/>
              <a:t>(</a:t>
            </a:r>
            <a:r>
              <a:rPr lang="zh-CN" altLang="en-US" dirty="0"/>
              <a:t>我的 </a:t>
            </a:r>
            <a:r>
              <a:rPr lang="en-US" altLang="zh-CN" dirty="0"/>
              <a:t>AVG)</a:t>
            </a:r>
          </a:p>
          <a:p>
            <a:r>
              <a:rPr lang="zh-CN" altLang="en-US" dirty="0"/>
              <a:t>再次运行即可</a:t>
            </a:r>
          </a:p>
        </p:txBody>
      </p:sp>
      <p:pic>
        <p:nvPicPr>
          <p:cNvPr id="8" name="图片 7">
            <a:extLst>
              <a:ext uri="{FF2B5EF4-FFF2-40B4-BE49-F238E27FC236}">
                <a16:creationId xmlns:a16="http://schemas.microsoft.com/office/drawing/2014/main" id="{2E686B84-19BE-45A7-813C-358C7DD997CD}"/>
              </a:ext>
            </a:extLst>
          </p:cNvPr>
          <p:cNvPicPr>
            <a:picLocks noChangeAspect="1"/>
          </p:cNvPicPr>
          <p:nvPr/>
        </p:nvPicPr>
        <p:blipFill>
          <a:blip r:embed="rId3"/>
          <a:stretch>
            <a:fillRect/>
          </a:stretch>
        </p:blipFill>
        <p:spPr>
          <a:xfrm>
            <a:off x="12213239" y="1484784"/>
            <a:ext cx="8964276" cy="3400900"/>
          </a:xfrm>
          <a:prstGeom prst="rect">
            <a:avLst/>
          </a:prstGeom>
        </p:spPr>
      </p:pic>
      <p:sp>
        <p:nvSpPr>
          <p:cNvPr id="10" name="文本框 9">
            <a:extLst>
              <a:ext uri="{FF2B5EF4-FFF2-40B4-BE49-F238E27FC236}">
                <a16:creationId xmlns:a16="http://schemas.microsoft.com/office/drawing/2014/main" id="{44A07691-8D03-430F-B06F-7C0BDB1E04C4}"/>
              </a:ext>
            </a:extLst>
          </p:cNvPr>
          <p:cNvSpPr txBox="1"/>
          <p:nvPr/>
        </p:nvSpPr>
        <p:spPr>
          <a:xfrm>
            <a:off x="12192000" y="4885684"/>
            <a:ext cx="10685416" cy="369332"/>
          </a:xfrm>
          <a:prstGeom prst="rect">
            <a:avLst/>
          </a:prstGeom>
          <a:noFill/>
        </p:spPr>
        <p:txBody>
          <a:bodyPr wrap="square">
            <a:spAutoFit/>
          </a:bodyPr>
          <a:lstStyle/>
          <a:p>
            <a:r>
              <a:rPr lang="zh-CN" altLang="en-US" dirty="0">
                <a:hlinkClick r:id="rId4"/>
              </a:rPr>
              <a:t>https://unix.stackexchange.com/questions/276480/booting-a-raw-disk-image-in-qemu</a:t>
            </a:r>
            <a:r>
              <a:rPr lang="zh-CN" altLang="en-US" dirty="0"/>
              <a:t> </a:t>
            </a:r>
          </a:p>
        </p:txBody>
      </p:sp>
      <p:pic>
        <p:nvPicPr>
          <p:cNvPr id="12" name="图片 11">
            <a:extLst>
              <a:ext uri="{FF2B5EF4-FFF2-40B4-BE49-F238E27FC236}">
                <a16:creationId xmlns:a16="http://schemas.microsoft.com/office/drawing/2014/main" id="{8363132B-26C9-44D2-A0DB-612EA2AF0905}"/>
              </a:ext>
            </a:extLst>
          </p:cNvPr>
          <p:cNvPicPr>
            <a:picLocks noChangeAspect="1"/>
          </p:cNvPicPr>
          <p:nvPr/>
        </p:nvPicPr>
        <p:blipFill>
          <a:blip r:embed="rId5"/>
          <a:stretch>
            <a:fillRect/>
          </a:stretch>
        </p:blipFill>
        <p:spPr>
          <a:xfrm>
            <a:off x="928648" y="2497143"/>
            <a:ext cx="10517068" cy="5515745"/>
          </a:xfrm>
          <a:prstGeom prst="rect">
            <a:avLst/>
          </a:prstGeom>
        </p:spPr>
      </p:pic>
      <p:pic>
        <p:nvPicPr>
          <p:cNvPr id="6" name="图片 5">
            <a:extLst>
              <a:ext uri="{FF2B5EF4-FFF2-40B4-BE49-F238E27FC236}">
                <a16:creationId xmlns:a16="http://schemas.microsoft.com/office/drawing/2014/main" id="{22E50EB4-AA95-4455-B0F4-8DD70BEFFC4A}"/>
              </a:ext>
            </a:extLst>
          </p:cNvPr>
          <p:cNvPicPr>
            <a:picLocks noChangeAspect="1"/>
          </p:cNvPicPr>
          <p:nvPr/>
        </p:nvPicPr>
        <p:blipFill>
          <a:blip r:embed="rId6"/>
          <a:stretch>
            <a:fillRect/>
          </a:stretch>
        </p:blipFill>
        <p:spPr>
          <a:xfrm>
            <a:off x="3287688" y="2132856"/>
            <a:ext cx="6868484" cy="4458322"/>
          </a:xfrm>
          <a:prstGeom prst="rect">
            <a:avLst/>
          </a:prstGeom>
        </p:spPr>
      </p:pic>
    </p:spTree>
    <p:extLst>
      <p:ext uri="{BB962C8B-B14F-4D97-AF65-F5344CB8AC3E}">
        <p14:creationId xmlns:p14="http://schemas.microsoft.com/office/powerpoint/2010/main" val="200229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 presetClass="exit" presetSubtype="0" fill="hold" nodeType="withEffect">
                                  <p:stCondLst>
                                    <p:cond delay="0"/>
                                  </p:stCondLst>
                                  <p:childTnLst>
                                    <p:set>
                                      <p:cBhvr>
                                        <p:cTn id="11"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C667A-A82D-66B1-340C-EBFFCCD8A58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3DF8F70-8A75-DE78-33E8-E63C29A44F9F}"/>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2785517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r>
              <a:rPr lang="zh-CN" altLang="en-US" dirty="0"/>
              <a:t>另一个 </a:t>
            </a:r>
            <a:r>
              <a:rPr lang="en-US" altLang="zh-CN" dirty="0"/>
              <a:t>MBR </a:t>
            </a:r>
            <a:r>
              <a:rPr lang="zh-CN" altLang="en-US" dirty="0"/>
              <a:t>的第一版</a:t>
            </a:r>
          </a:p>
        </p:txBody>
      </p:sp>
      <p:sp>
        <p:nvSpPr>
          <p:cNvPr id="3" name="内容占位符 2">
            <a:extLst>
              <a:ext uri="{FF2B5EF4-FFF2-40B4-BE49-F238E27FC236}">
                <a16:creationId xmlns:a16="http://schemas.microsoft.com/office/drawing/2014/main" id="{10892649-DCC4-4828-8E8E-70452543096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3"/>
          <a:stretch>
            <a:fillRect/>
          </a:stretch>
        </p:blipFill>
        <p:spPr>
          <a:xfrm>
            <a:off x="11496600" y="0"/>
            <a:ext cx="695400" cy="990771"/>
          </a:xfrm>
          <a:prstGeom prst="rect">
            <a:avLst/>
          </a:prstGeom>
        </p:spPr>
      </p:pic>
      <p:pic>
        <p:nvPicPr>
          <p:cNvPr id="6" name="图片 5">
            <a:extLst>
              <a:ext uri="{FF2B5EF4-FFF2-40B4-BE49-F238E27FC236}">
                <a16:creationId xmlns:a16="http://schemas.microsoft.com/office/drawing/2014/main" id="{ACD78DCC-99D3-4DC1-B35C-5207993A9FFD}"/>
              </a:ext>
            </a:extLst>
          </p:cNvPr>
          <p:cNvPicPr>
            <a:picLocks noChangeAspect="1"/>
          </p:cNvPicPr>
          <p:nvPr/>
        </p:nvPicPr>
        <p:blipFill>
          <a:blip r:embed="rId4"/>
          <a:stretch>
            <a:fillRect/>
          </a:stretch>
        </p:blipFill>
        <p:spPr>
          <a:xfrm>
            <a:off x="527381" y="1330869"/>
            <a:ext cx="6651242" cy="4772326"/>
          </a:xfrm>
          <a:prstGeom prst="rect">
            <a:avLst/>
          </a:prstGeom>
        </p:spPr>
      </p:pic>
      <p:pic>
        <p:nvPicPr>
          <p:cNvPr id="8" name="图片 7">
            <a:extLst>
              <a:ext uri="{FF2B5EF4-FFF2-40B4-BE49-F238E27FC236}">
                <a16:creationId xmlns:a16="http://schemas.microsoft.com/office/drawing/2014/main" id="{E1863A62-BD67-45E5-B417-2883ED5342E8}"/>
              </a:ext>
            </a:extLst>
          </p:cNvPr>
          <p:cNvPicPr>
            <a:picLocks noChangeAspect="1"/>
          </p:cNvPicPr>
          <p:nvPr/>
        </p:nvPicPr>
        <p:blipFill>
          <a:blip r:embed="rId5"/>
          <a:stretch>
            <a:fillRect/>
          </a:stretch>
        </p:blipFill>
        <p:spPr>
          <a:xfrm>
            <a:off x="4262544" y="23695"/>
            <a:ext cx="7238613" cy="1049969"/>
          </a:xfrm>
          <a:prstGeom prst="rect">
            <a:avLst/>
          </a:prstGeom>
        </p:spPr>
      </p:pic>
      <p:pic>
        <p:nvPicPr>
          <p:cNvPr id="10" name="图片 9">
            <a:extLst>
              <a:ext uri="{FF2B5EF4-FFF2-40B4-BE49-F238E27FC236}">
                <a16:creationId xmlns:a16="http://schemas.microsoft.com/office/drawing/2014/main" id="{6FF89743-45E8-40BC-AB09-F0CDEB42B5D2}"/>
              </a:ext>
            </a:extLst>
          </p:cNvPr>
          <p:cNvPicPr>
            <a:picLocks noChangeAspect="1"/>
          </p:cNvPicPr>
          <p:nvPr/>
        </p:nvPicPr>
        <p:blipFill>
          <a:blip r:embed="rId6"/>
          <a:stretch>
            <a:fillRect/>
          </a:stretch>
        </p:blipFill>
        <p:spPr>
          <a:xfrm>
            <a:off x="6384032" y="1097359"/>
            <a:ext cx="5555771" cy="5184575"/>
          </a:xfrm>
          <a:prstGeom prst="rect">
            <a:avLst/>
          </a:prstGeom>
        </p:spPr>
      </p:pic>
      <p:pic>
        <p:nvPicPr>
          <p:cNvPr id="5" name="图片 4">
            <a:extLst>
              <a:ext uri="{FF2B5EF4-FFF2-40B4-BE49-F238E27FC236}">
                <a16:creationId xmlns:a16="http://schemas.microsoft.com/office/drawing/2014/main" id="{120EC7AF-E95F-4FB9-A78C-F6E5D4144AA3}"/>
              </a:ext>
            </a:extLst>
          </p:cNvPr>
          <p:cNvPicPr>
            <a:picLocks noChangeAspect="1"/>
          </p:cNvPicPr>
          <p:nvPr/>
        </p:nvPicPr>
        <p:blipFill>
          <a:blip r:embed="rId7"/>
          <a:stretch>
            <a:fillRect/>
          </a:stretch>
        </p:blipFill>
        <p:spPr>
          <a:xfrm>
            <a:off x="12192000" y="1714351"/>
            <a:ext cx="6096528" cy="3429297"/>
          </a:xfrm>
          <a:prstGeom prst="rect">
            <a:avLst/>
          </a:prstGeom>
        </p:spPr>
      </p:pic>
    </p:spTree>
    <p:extLst>
      <p:ext uri="{BB962C8B-B14F-4D97-AF65-F5344CB8AC3E}">
        <p14:creationId xmlns:p14="http://schemas.microsoft.com/office/powerpoint/2010/main" val="2781361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14FAB-4828-44D6-B556-1E671D1265B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EADF6E3-015D-4451-A014-ABE1C91E6DA2}"/>
              </a:ext>
            </a:extLst>
          </p:cNvPr>
          <p:cNvPicPr>
            <a:picLocks noGrp="1"/>
          </p:cNvPicPr>
          <p:nvPr>
            <p:ph idx="1"/>
          </p:nvPr>
        </p:nvPicPr>
        <p:blipFill>
          <a:blip r:embed="rId3"/>
          <a:stretch>
            <a:fillRect/>
          </a:stretch>
        </p:blipFill>
        <p:spPr>
          <a:xfrm>
            <a:off x="1499546" y="1125538"/>
            <a:ext cx="9375470" cy="5183187"/>
          </a:xfrm>
          <a:prstGeom prst="rect">
            <a:avLst/>
          </a:prstGeom>
        </p:spPr>
      </p:pic>
      <p:pic>
        <p:nvPicPr>
          <p:cNvPr id="6" name="图片 5">
            <a:extLst>
              <a:ext uri="{FF2B5EF4-FFF2-40B4-BE49-F238E27FC236}">
                <a16:creationId xmlns:a16="http://schemas.microsoft.com/office/drawing/2014/main" id="{C9DAFED1-76CC-4901-B33B-DB67806C2EDE}"/>
              </a:ext>
            </a:extLst>
          </p:cNvPr>
          <p:cNvPicPr>
            <a:picLocks noChangeAspect="1"/>
          </p:cNvPicPr>
          <p:nvPr/>
        </p:nvPicPr>
        <p:blipFill>
          <a:blip r:embed="rId4"/>
          <a:stretch>
            <a:fillRect/>
          </a:stretch>
        </p:blipFill>
        <p:spPr>
          <a:xfrm>
            <a:off x="11475392" y="-718"/>
            <a:ext cx="716608" cy="1008782"/>
          </a:xfrm>
          <a:prstGeom prst="rect">
            <a:avLst/>
          </a:prstGeom>
        </p:spPr>
      </p:pic>
    </p:spTree>
    <p:extLst>
      <p:ext uri="{BB962C8B-B14F-4D97-AF65-F5344CB8AC3E}">
        <p14:creationId xmlns:p14="http://schemas.microsoft.com/office/powerpoint/2010/main" val="37424493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5857CE-308D-303B-033B-551328F8274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A848D6-D4AE-6693-141B-7AA1F6C7E2EF}"/>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8954387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0892649-DCC4-4828-8E8E-70452543096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3"/>
          <a:stretch>
            <a:fillRect/>
          </a:stretch>
        </p:blipFill>
        <p:spPr>
          <a:xfrm>
            <a:off x="11496600" y="0"/>
            <a:ext cx="695400" cy="990771"/>
          </a:xfrm>
          <a:prstGeom prst="rect">
            <a:avLst/>
          </a:prstGeom>
        </p:spPr>
      </p:pic>
      <p:sp>
        <p:nvSpPr>
          <p:cNvPr id="5" name="文本框 4">
            <a:extLst>
              <a:ext uri="{FF2B5EF4-FFF2-40B4-BE49-F238E27FC236}">
                <a16:creationId xmlns:a16="http://schemas.microsoft.com/office/drawing/2014/main" id="{305F3334-9371-4D5E-BF2E-4176251A2A2F}"/>
              </a:ext>
            </a:extLst>
          </p:cNvPr>
          <p:cNvSpPr txBox="1"/>
          <p:nvPr/>
        </p:nvSpPr>
        <p:spPr>
          <a:xfrm>
            <a:off x="914822" y="1231178"/>
            <a:ext cx="11157841" cy="5078313"/>
          </a:xfrm>
          <a:prstGeom prst="rect">
            <a:avLst/>
          </a:prstGeom>
          <a:noFill/>
        </p:spPr>
        <p:txBody>
          <a:bodyPr wrap="square">
            <a:spAutoFit/>
          </a:bodyPr>
          <a:lstStyle/>
          <a:p>
            <a:r>
              <a:rPr lang="en-US" altLang="zh-CN" dirty="0"/>
              <a:t>C:\Users\86150&gt;E:</a:t>
            </a:r>
          </a:p>
          <a:p>
            <a:endParaRPr lang="en-US" altLang="zh-CN" dirty="0"/>
          </a:p>
          <a:p>
            <a:r>
              <a:rPr lang="en-US" altLang="zh-CN" dirty="0"/>
              <a:t>E:\&gt;cd </a:t>
            </a:r>
            <a:r>
              <a:rPr lang="en-US" altLang="zh-CN" dirty="0" err="1"/>
              <a:t>myOSprojects</a:t>
            </a:r>
            <a:endParaRPr lang="en-US" altLang="zh-CN" dirty="0"/>
          </a:p>
          <a:p>
            <a:endParaRPr lang="en-US" altLang="zh-CN" dirty="0"/>
          </a:p>
          <a:p>
            <a:r>
              <a:rPr lang="en-US" altLang="zh-CN" dirty="0"/>
              <a:t>E:\myOSprojects&gt;cd "Project0 - </a:t>
            </a:r>
            <a:r>
              <a:rPr lang="en-US" altLang="zh-CN" dirty="0" err="1"/>
              <a:t>A-Env+MBR</a:t>
            </a:r>
            <a:r>
              <a:rPr lang="en-US" altLang="zh-CN" dirty="0"/>
              <a:t> and beyond"</a:t>
            </a:r>
          </a:p>
          <a:p>
            <a:endParaRPr lang="en-US" altLang="zh-CN" dirty="0"/>
          </a:p>
          <a:p>
            <a:r>
              <a:rPr lang="en-US" altLang="zh-CN" dirty="0"/>
              <a:t>E:\myOSprojects\Project0 - </a:t>
            </a:r>
            <a:r>
              <a:rPr lang="en-US" altLang="zh-CN" dirty="0" err="1"/>
              <a:t>A-Env+MBR</a:t>
            </a:r>
            <a:r>
              <a:rPr lang="en-US" altLang="zh-CN" dirty="0"/>
              <a:t> and beyond&gt;ls</a:t>
            </a:r>
          </a:p>
          <a:p>
            <a:r>
              <a:rPr lang="en-US" altLang="zh-CN" dirty="0"/>
              <a:t>boot.asm  </a:t>
            </a:r>
            <a:r>
              <a:rPr lang="en-US" altLang="zh-CN" dirty="0" err="1"/>
              <a:t>boot.bin</a:t>
            </a:r>
            <a:r>
              <a:rPr lang="en-US" altLang="zh-CN" dirty="0"/>
              <a:t>  </a:t>
            </a:r>
            <a:r>
              <a:rPr lang="en-US" altLang="zh-CN" dirty="0" err="1"/>
              <a:t>mbr.S</a:t>
            </a:r>
            <a:r>
              <a:rPr lang="en-US" altLang="zh-CN" dirty="0"/>
              <a:t>  mbr.asm  </a:t>
            </a:r>
            <a:r>
              <a:rPr lang="en-US" altLang="zh-CN" dirty="0" err="1"/>
              <a:t>mbr.bin</a:t>
            </a:r>
            <a:r>
              <a:rPr lang="en-US" altLang="zh-CN" dirty="0"/>
              <a:t>  </a:t>
            </a:r>
            <a:r>
              <a:rPr lang="en-US" altLang="zh-CN" dirty="0" err="1"/>
              <a:t>mbr.img</a:t>
            </a:r>
            <a:r>
              <a:rPr lang="en-US" altLang="zh-CN" dirty="0"/>
              <a:t>  mbrc2.bin</a:t>
            </a:r>
          </a:p>
          <a:p>
            <a:endParaRPr lang="en-US" altLang="zh-CN" dirty="0"/>
          </a:p>
          <a:p>
            <a:r>
              <a:rPr lang="en-US" altLang="zh-CN" dirty="0"/>
              <a:t>E:\myOSprojects\Project0 - </a:t>
            </a:r>
            <a:r>
              <a:rPr lang="en-US" altLang="zh-CN" dirty="0" err="1"/>
              <a:t>A-Env+MBR</a:t>
            </a:r>
            <a:r>
              <a:rPr lang="en-US" altLang="zh-CN" dirty="0"/>
              <a:t> and beyond&gt;</a:t>
            </a:r>
            <a:r>
              <a:rPr lang="en-US" altLang="zh-CN" dirty="0" err="1"/>
              <a:t>nasm</a:t>
            </a:r>
            <a:r>
              <a:rPr lang="en-US" altLang="zh-CN" dirty="0"/>
              <a:t> </a:t>
            </a:r>
            <a:r>
              <a:rPr lang="en-US" altLang="zh-CN" dirty="0" err="1"/>
              <a:t>mbr.S</a:t>
            </a:r>
            <a:r>
              <a:rPr lang="en-US" altLang="zh-CN" dirty="0"/>
              <a:t> -o mbrc2.bin</a:t>
            </a:r>
          </a:p>
          <a:p>
            <a:endParaRPr lang="en-US" altLang="zh-CN" dirty="0"/>
          </a:p>
          <a:p>
            <a:r>
              <a:rPr lang="en-US" altLang="zh-CN" dirty="0"/>
              <a:t>E:\myOSprojects\Project0 - </a:t>
            </a:r>
            <a:r>
              <a:rPr lang="en-US" altLang="zh-CN" dirty="0" err="1"/>
              <a:t>A-Env+MBR</a:t>
            </a:r>
            <a:r>
              <a:rPr lang="en-US" altLang="zh-CN" dirty="0"/>
              <a:t> and beyond&gt;qemu-system-x86_64 -drive format=</a:t>
            </a:r>
            <a:r>
              <a:rPr lang="en-US" altLang="zh-CN" dirty="0" err="1"/>
              <a:t>raw,file</a:t>
            </a:r>
            <a:r>
              <a:rPr lang="en-US" altLang="zh-CN" dirty="0"/>
              <a:t>=mbrc2.bin</a:t>
            </a:r>
          </a:p>
          <a:p>
            <a:endParaRPr lang="en-US" altLang="zh-CN" dirty="0"/>
          </a:p>
          <a:p>
            <a:r>
              <a:rPr lang="en-US" altLang="zh-CN" dirty="0"/>
              <a:t>(qemu:16904): </a:t>
            </a:r>
            <a:r>
              <a:rPr lang="en-US" altLang="zh-CN" dirty="0" err="1"/>
              <a:t>Gtk</a:t>
            </a:r>
            <a:r>
              <a:rPr lang="en-US" altLang="zh-CN" dirty="0"/>
              <a:t>-WARNING **: 15:28:06.440: Could not load a </a:t>
            </a:r>
            <a:r>
              <a:rPr lang="en-US" altLang="zh-CN" dirty="0" err="1"/>
              <a:t>pixbuf</a:t>
            </a:r>
            <a:r>
              <a:rPr lang="en-US" altLang="zh-CN" dirty="0"/>
              <a:t> from icon theme.</a:t>
            </a:r>
          </a:p>
          <a:p>
            <a:r>
              <a:rPr lang="en-US" altLang="zh-CN" dirty="0"/>
              <a:t>This may indicate that </a:t>
            </a:r>
            <a:r>
              <a:rPr lang="en-US" altLang="zh-CN" dirty="0" err="1"/>
              <a:t>pixbuf</a:t>
            </a:r>
            <a:r>
              <a:rPr lang="en-US" altLang="zh-CN" dirty="0"/>
              <a:t> loaders or the mime database could not be found.</a:t>
            </a:r>
          </a:p>
          <a:p>
            <a:endParaRPr lang="en-US" altLang="zh-CN" dirty="0"/>
          </a:p>
          <a:p>
            <a:r>
              <a:rPr lang="en-US" altLang="zh-CN" dirty="0"/>
              <a:t>E:\myOSprojects\Project0 - </a:t>
            </a:r>
            <a:r>
              <a:rPr lang="en-US" altLang="zh-CN" dirty="0" err="1"/>
              <a:t>A-Env+MBR</a:t>
            </a:r>
            <a:r>
              <a:rPr lang="en-US" altLang="zh-CN" dirty="0"/>
              <a:t> and beyond&gt;</a:t>
            </a:r>
            <a:endParaRPr lang="zh-CN" altLang="en-US" dirty="0"/>
          </a:p>
        </p:txBody>
      </p:sp>
    </p:spTree>
    <p:extLst>
      <p:ext uri="{BB962C8B-B14F-4D97-AF65-F5344CB8AC3E}">
        <p14:creationId xmlns:p14="http://schemas.microsoft.com/office/powerpoint/2010/main" val="9086011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594B8-B985-3E31-AD85-31808E167DB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7B069B3-C4C3-8553-2D78-FC01D1573DA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7526791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D6E3F-39B4-4AB9-A78F-D44D9A90E803}"/>
              </a:ext>
            </a:extLst>
          </p:cNvPr>
          <p:cNvSpPr>
            <a:spLocks noGrp="1"/>
          </p:cNvSpPr>
          <p:nvPr>
            <p:ph type="title"/>
          </p:nvPr>
        </p:nvSpPr>
        <p:spPr/>
        <p:txBody>
          <a:bodyPr/>
          <a:lstStyle/>
          <a:p>
            <a:r>
              <a:rPr lang="zh-CN" altLang="en-US" dirty="0"/>
              <a:t>确认下是“软驱”在启动的第一位置</a:t>
            </a:r>
          </a:p>
        </p:txBody>
      </p:sp>
      <p:pic>
        <p:nvPicPr>
          <p:cNvPr id="5" name="内容占位符 4">
            <a:extLst>
              <a:ext uri="{FF2B5EF4-FFF2-40B4-BE49-F238E27FC236}">
                <a16:creationId xmlns:a16="http://schemas.microsoft.com/office/drawing/2014/main" id="{0CA2F4EE-F754-4CCD-A1D0-6D55A49CF305}"/>
              </a:ext>
            </a:extLst>
          </p:cNvPr>
          <p:cNvPicPr>
            <a:picLocks noGrp="1" noChangeAspect="1"/>
          </p:cNvPicPr>
          <p:nvPr>
            <p:ph idx="1"/>
          </p:nvPr>
        </p:nvPicPr>
        <p:blipFill>
          <a:blip r:embed="rId2"/>
          <a:stretch>
            <a:fillRect/>
          </a:stretch>
        </p:blipFill>
        <p:spPr>
          <a:xfrm>
            <a:off x="2139066" y="1125538"/>
            <a:ext cx="8096431" cy="5183187"/>
          </a:xfrm>
        </p:spPr>
      </p:pic>
    </p:spTree>
    <p:extLst>
      <p:ext uri="{BB962C8B-B14F-4D97-AF65-F5344CB8AC3E}">
        <p14:creationId xmlns:p14="http://schemas.microsoft.com/office/powerpoint/2010/main" val="38812314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4F580-6D1A-7B72-39FE-3FE5D82ADC7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59B397-EEE8-31C9-1E3F-A93A6C3A3B6C}"/>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7544388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FA5BF-5889-7A7D-D4DA-09BE9BEBAC3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0167B1F-42B1-E080-330B-9B3BE777BDD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72289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endParaRPr lang="zh-CN" altLang="en-US"/>
          </a:p>
        </p:txBody>
      </p:sp>
      <p:pic>
        <p:nvPicPr>
          <p:cNvPr id="7" name="内容占位符 9">
            <a:extLst>
              <a:ext uri="{FF2B5EF4-FFF2-40B4-BE49-F238E27FC236}">
                <a16:creationId xmlns:a16="http://schemas.microsoft.com/office/drawing/2014/main" id="{3E97E401-CF8F-4EC5-8D6D-EFB21758B680}"/>
              </a:ext>
            </a:extLst>
          </p:cNvPr>
          <p:cNvPicPr>
            <a:picLocks noGrp="1" noChangeAspect="1"/>
          </p:cNvPicPr>
          <p:nvPr>
            <p:ph idx="1"/>
          </p:nvPr>
        </p:nvPicPr>
        <p:blipFill>
          <a:blip r:embed="rId2"/>
          <a:stretch>
            <a:fillRect/>
          </a:stretch>
        </p:blipFill>
        <p:spPr>
          <a:xfrm>
            <a:off x="527050" y="1751403"/>
            <a:ext cx="11320463" cy="3931457"/>
          </a:xfrm>
        </p:spPr>
      </p:pic>
      <p:pic>
        <p:nvPicPr>
          <p:cNvPr id="12" name="图片 11">
            <a:extLst>
              <a:ext uri="{FF2B5EF4-FFF2-40B4-BE49-F238E27FC236}">
                <a16:creationId xmlns:a16="http://schemas.microsoft.com/office/drawing/2014/main" id="{397F4225-B421-4545-8C85-0D23B7A35C07}"/>
              </a:ext>
            </a:extLst>
          </p:cNvPr>
          <p:cNvPicPr>
            <a:picLocks noChangeAspect="1"/>
          </p:cNvPicPr>
          <p:nvPr/>
        </p:nvPicPr>
        <p:blipFill>
          <a:blip r:embed="rId3"/>
          <a:stretch>
            <a:fillRect/>
          </a:stretch>
        </p:blipFill>
        <p:spPr>
          <a:xfrm>
            <a:off x="12192000" y="811303"/>
            <a:ext cx="7475868" cy="5235394"/>
          </a:xfrm>
          <a:prstGeom prst="rect">
            <a:avLst/>
          </a:prstGeom>
        </p:spPr>
      </p:pic>
      <p:sp>
        <p:nvSpPr>
          <p:cNvPr id="14" name="文本框 13">
            <a:extLst>
              <a:ext uri="{FF2B5EF4-FFF2-40B4-BE49-F238E27FC236}">
                <a16:creationId xmlns:a16="http://schemas.microsoft.com/office/drawing/2014/main" id="{242BB680-9840-4AED-923F-F0746DB482E8}"/>
              </a:ext>
            </a:extLst>
          </p:cNvPr>
          <p:cNvSpPr txBox="1"/>
          <p:nvPr/>
        </p:nvSpPr>
        <p:spPr>
          <a:xfrm>
            <a:off x="12172960" y="6059273"/>
            <a:ext cx="9882050" cy="369332"/>
          </a:xfrm>
          <a:prstGeom prst="rect">
            <a:avLst/>
          </a:prstGeom>
          <a:noFill/>
        </p:spPr>
        <p:txBody>
          <a:bodyPr wrap="square">
            <a:spAutoFit/>
          </a:bodyPr>
          <a:lstStyle/>
          <a:p>
            <a:r>
              <a:rPr lang="zh-CN" altLang="en-US" dirty="0">
                <a:hlinkClick r:id="rId4"/>
              </a:rPr>
              <a:t>https://www.cnblogs.com/mlzrq/p/10182275.html</a:t>
            </a:r>
            <a:r>
              <a:rPr lang="zh-CN" altLang="en-US" dirty="0"/>
              <a:t> </a:t>
            </a:r>
          </a:p>
        </p:txBody>
      </p:sp>
    </p:spTree>
    <p:extLst>
      <p:ext uri="{BB962C8B-B14F-4D97-AF65-F5344CB8AC3E}">
        <p14:creationId xmlns:p14="http://schemas.microsoft.com/office/powerpoint/2010/main" val="9894262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r>
              <a:rPr lang="en-US" altLang="zh-CN" dirty="0"/>
              <a:t>1.44MB</a:t>
            </a:r>
            <a:r>
              <a:rPr lang="zh-CN" altLang="en-US" dirty="0"/>
              <a:t>的</a:t>
            </a:r>
            <a:r>
              <a:rPr lang="en-US" altLang="zh-CN" dirty="0"/>
              <a:t>Floppy</a:t>
            </a:r>
            <a:r>
              <a:rPr lang="zh-CN" altLang="en-US" dirty="0"/>
              <a:t>盘</a:t>
            </a:r>
          </a:p>
        </p:txBody>
      </p:sp>
      <p:pic>
        <p:nvPicPr>
          <p:cNvPr id="5" name="内容占位符 4">
            <a:extLst>
              <a:ext uri="{FF2B5EF4-FFF2-40B4-BE49-F238E27FC236}">
                <a16:creationId xmlns:a16="http://schemas.microsoft.com/office/drawing/2014/main" id="{94D8250F-BB93-47A8-A66E-6873D119DB06}"/>
              </a:ext>
            </a:extLst>
          </p:cNvPr>
          <p:cNvPicPr>
            <a:picLocks noGrp="1" noChangeAspect="1"/>
          </p:cNvPicPr>
          <p:nvPr>
            <p:ph idx="1"/>
          </p:nvPr>
        </p:nvPicPr>
        <p:blipFill>
          <a:blip r:embed="rId2"/>
          <a:stretch>
            <a:fillRect/>
          </a:stretch>
        </p:blipFill>
        <p:spPr>
          <a:xfrm>
            <a:off x="1055440" y="1125538"/>
            <a:ext cx="6342815" cy="5183187"/>
          </a:xfrm>
        </p:spPr>
      </p:pic>
      <p:sp>
        <p:nvSpPr>
          <p:cNvPr id="7" name="文本框 6">
            <a:extLst>
              <a:ext uri="{FF2B5EF4-FFF2-40B4-BE49-F238E27FC236}">
                <a16:creationId xmlns:a16="http://schemas.microsoft.com/office/drawing/2014/main" id="{C2EEB872-D629-45B7-A59B-E62FC8F8F79B}"/>
              </a:ext>
            </a:extLst>
          </p:cNvPr>
          <p:cNvSpPr txBox="1"/>
          <p:nvPr/>
        </p:nvSpPr>
        <p:spPr>
          <a:xfrm>
            <a:off x="6600056" y="5086131"/>
            <a:ext cx="6147486" cy="646331"/>
          </a:xfrm>
          <a:prstGeom prst="rect">
            <a:avLst/>
          </a:prstGeom>
          <a:noFill/>
        </p:spPr>
        <p:txBody>
          <a:bodyPr wrap="square">
            <a:spAutoFit/>
          </a:bodyPr>
          <a:lstStyle/>
          <a:p>
            <a:r>
              <a:rPr lang="zh-CN" altLang="en-US" dirty="0"/>
              <a:t>"E:\myOSprojects\Project0 - B-beyond[Not working yet]\floppy.asm"</a:t>
            </a:r>
          </a:p>
        </p:txBody>
      </p:sp>
      <p:sp>
        <p:nvSpPr>
          <p:cNvPr id="9" name="文本框 8">
            <a:extLst>
              <a:ext uri="{FF2B5EF4-FFF2-40B4-BE49-F238E27FC236}">
                <a16:creationId xmlns:a16="http://schemas.microsoft.com/office/drawing/2014/main" id="{E247D9AE-9021-425B-91B2-E34FF24F43C1}"/>
              </a:ext>
            </a:extLst>
          </p:cNvPr>
          <p:cNvSpPr txBox="1"/>
          <p:nvPr/>
        </p:nvSpPr>
        <p:spPr>
          <a:xfrm>
            <a:off x="6600056" y="4510087"/>
            <a:ext cx="6419334" cy="369332"/>
          </a:xfrm>
          <a:prstGeom prst="rect">
            <a:avLst/>
          </a:prstGeom>
          <a:noFill/>
        </p:spPr>
        <p:txBody>
          <a:bodyPr wrap="square">
            <a:spAutoFit/>
          </a:bodyPr>
          <a:lstStyle/>
          <a:p>
            <a:r>
              <a:rPr lang="zh-CN" altLang="en-US" dirty="0">
                <a:hlinkClick r:id="rId3"/>
              </a:rPr>
              <a:t>https://www.cnblogs.com/mlzrq/p/10182275.html</a:t>
            </a:r>
            <a:r>
              <a:rPr lang="zh-CN" altLang="en-US" dirty="0"/>
              <a:t> </a:t>
            </a:r>
          </a:p>
        </p:txBody>
      </p:sp>
    </p:spTree>
    <p:extLst>
      <p:ext uri="{BB962C8B-B14F-4D97-AF65-F5344CB8AC3E}">
        <p14:creationId xmlns:p14="http://schemas.microsoft.com/office/powerpoint/2010/main" val="2141239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0C176-FCFF-41CC-BDB0-1357ECBCC72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0EA966A-925B-47F8-9411-2BA97E7D090B}"/>
              </a:ext>
            </a:extLst>
          </p:cNvPr>
          <p:cNvPicPr>
            <a:picLocks noGrp="1" noChangeAspect="1"/>
          </p:cNvPicPr>
          <p:nvPr>
            <p:ph idx="1"/>
          </p:nvPr>
        </p:nvPicPr>
        <p:blipFill>
          <a:blip r:embed="rId2"/>
          <a:stretch>
            <a:fillRect/>
          </a:stretch>
        </p:blipFill>
        <p:spPr>
          <a:xfrm>
            <a:off x="1250274" y="1125538"/>
            <a:ext cx="9874015" cy="5183187"/>
          </a:xfrm>
        </p:spPr>
      </p:pic>
    </p:spTree>
    <p:extLst>
      <p:ext uri="{BB962C8B-B14F-4D97-AF65-F5344CB8AC3E}">
        <p14:creationId xmlns:p14="http://schemas.microsoft.com/office/powerpoint/2010/main" val="3467100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040C8660-7135-4B67-A322-875F8DA4FD4C}"/>
              </a:ext>
            </a:extLst>
          </p:cNvPr>
          <p:cNvPicPr>
            <a:picLocks noGrp="1" noChangeAspect="1"/>
          </p:cNvPicPr>
          <p:nvPr>
            <p:ph idx="1"/>
          </p:nvPr>
        </p:nvPicPr>
        <p:blipFill>
          <a:blip r:embed="rId2"/>
          <a:stretch>
            <a:fillRect/>
          </a:stretch>
        </p:blipFill>
        <p:spPr>
          <a:xfrm>
            <a:off x="2089043" y="1125538"/>
            <a:ext cx="8196476" cy="5183187"/>
          </a:xfrm>
        </p:spPr>
      </p:pic>
    </p:spTree>
    <p:extLst>
      <p:ext uri="{BB962C8B-B14F-4D97-AF65-F5344CB8AC3E}">
        <p14:creationId xmlns:p14="http://schemas.microsoft.com/office/powerpoint/2010/main" val="1912123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14FAB-4828-44D6-B556-1E671D1265BB}"/>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C9DAFED1-76CC-4901-B33B-DB67806C2EDE}"/>
              </a:ext>
            </a:extLst>
          </p:cNvPr>
          <p:cNvPicPr>
            <a:picLocks noChangeAspect="1"/>
          </p:cNvPicPr>
          <p:nvPr/>
        </p:nvPicPr>
        <p:blipFill>
          <a:blip r:embed="rId3"/>
          <a:stretch>
            <a:fillRect/>
          </a:stretch>
        </p:blipFill>
        <p:spPr>
          <a:xfrm>
            <a:off x="11475392" y="-718"/>
            <a:ext cx="716608" cy="1008782"/>
          </a:xfrm>
          <a:prstGeom prst="rect">
            <a:avLst/>
          </a:prstGeom>
        </p:spPr>
      </p:pic>
      <p:pic>
        <p:nvPicPr>
          <p:cNvPr id="7" name="内容占位符 6">
            <a:extLst>
              <a:ext uri="{FF2B5EF4-FFF2-40B4-BE49-F238E27FC236}">
                <a16:creationId xmlns:a16="http://schemas.microsoft.com/office/drawing/2014/main" id="{C2625E97-F8AB-4C5E-896E-E6BE3509E8A8}"/>
              </a:ext>
            </a:extLst>
          </p:cNvPr>
          <p:cNvPicPr>
            <a:picLocks noGrp="1"/>
          </p:cNvPicPr>
          <p:nvPr>
            <p:ph idx="1"/>
          </p:nvPr>
        </p:nvPicPr>
        <p:blipFill>
          <a:blip r:embed="rId4"/>
          <a:stretch>
            <a:fillRect/>
          </a:stretch>
        </p:blipFill>
        <p:spPr>
          <a:xfrm>
            <a:off x="2549842" y="1125538"/>
            <a:ext cx="7274878" cy="5183187"/>
          </a:xfrm>
          <a:prstGeom prst="rect">
            <a:avLst/>
          </a:prstGeom>
        </p:spPr>
      </p:pic>
    </p:spTree>
    <p:extLst>
      <p:ext uri="{BB962C8B-B14F-4D97-AF65-F5344CB8AC3E}">
        <p14:creationId xmlns:p14="http://schemas.microsoft.com/office/powerpoint/2010/main" val="31852678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1109EAB-4878-40A5-8D24-19474AE748DA}"/>
              </a:ext>
            </a:extLst>
          </p:cNvPr>
          <p:cNvPicPr>
            <a:picLocks noGrp="1" noChangeAspect="1"/>
          </p:cNvPicPr>
          <p:nvPr>
            <p:ph idx="1"/>
          </p:nvPr>
        </p:nvPicPr>
        <p:blipFill>
          <a:blip r:embed="rId2"/>
          <a:stretch>
            <a:fillRect/>
          </a:stretch>
        </p:blipFill>
        <p:spPr>
          <a:xfrm>
            <a:off x="527050" y="1753099"/>
            <a:ext cx="11320463" cy="3928064"/>
          </a:xfrm>
        </p:spPr>
      </p:pic>
    </p:spTree>
    <p:extLst>
      <p:ext uri="{BB962C8B-B14F-4D97-AF65-F5344CB8AC3E}">
        <p14:creationId xmlns:p14="http://schemas.microsoft.com/office/powerpoint/2010/main" val="20624042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D2F70-F540-4168-8ECE-3347A177B161}"/>
              </a:ext>
            </a:extLst>
          </p:cNvPr>
          <p:cNvSpPr>
            <a:spLocks noGrp="1"/>
          </p:cNvSpPr>
          <p:nvPr>
            <p:ph type="title"/>
          </p:nvPr>
        </p:nvSpPr>
        <p:spPr>
          <a:xfrm>
            <a:off x="5015880" y="139701"/>
            <a:ext cx="7111374" cy="868363"/>
          </a:xfrm>
        </p:spPr>
        <p:txBody>
          <a:bodyPr/>
          <a:lstStyle/>
          <a:p>
            <a:r>
              <a:rPr lang="zh-CN" altLang="en-US" dirty="0"/>
              <a:t>制作</a:t>
            </a:r>
            <a:r>
              <a:rPr lang="en-US" altLang="zh-CN" dirty="0"/>
              <a:t>1.44MB</a:t>
            </a:r>
            <a:r>
              <a:rPr lang="zh-CN" altLang="en-US" dirty="0"/>
              <a:t>的</a:t>
            </a:r>
            <a:r>
              <a:rPr lang="en-US" altLang="zh-CN" dirty="0" err="1"/>
              <a:t>FloppyDisk</a:t>
            </a:r>
            <a:r>
              <a:rPr lang="en-US" altLang="zh-CN" dirty="0"/>
              <a:t>,</a:t>
            </a:r>
            <a:r>
              <a:rPr lang="zh-CN" altLang="en-US" dirty="0"/>
              <a:t>并写入</a:t>
            </a:r>
            <a:r>
              <a:rPr lang="en-US" altLang="zh-CN" dirty="0"/>
              <a:t>MBR</a:t>
            </a:r>
            <a:endParaRPr lang="zh-CN" altLang="en-US" dirty="0"/>
          </a:p>
        </p:txBody>
      </p:sp>
      <p:sp>
        <p:nvSpPr>
          <p:cNvPr id="3" name="内容占位符 2">
            <a:extLst>
              <a:ext uri="{FF2B5EF4-FFF2-40B4-BE49-F238E27FC236}">
                <a16:creationId xmlns:a16="http://schemas.microsoft.com/office/drawing/2014/main" id="{3ECAE33B-8458-430D-860E-4A4F4A1EB2D5}"/>
              </a:ext>
            </a:extLst>
          </p:cNvPr>
          <p:cNvSpPr>
            <a:spLocks noGrp="1"/>
          </p:cNvSpPr>
          <p:nvPr>
            <p:ph idx="1"/>
          </p:nvPr>
        </p:nvSpPr>
        <p:spPr>
          <a:xfrm>
            <a:off x="5015880" y="1124745"/>
            <a:ext cx="6831104" cy="5184575"/>
          </a:xfrm>
        </p:spPr>
        <p:txBody>
          <a:bodyPr/>
          <a:lstStyle/>
          <a:p>
            <a:r>
              <a:rPr lang="en-US" altLang="zh-CN" dirty="0"/>
              <a:t>2022</a:t>
            </a:r>
            <a:r>
              <a:rPr lang="zh-CN" altLang="en-US" dirty="0"/>
              <a:t>年</a:t>
            </a:r>
            <a:r>
              <a:rPr lang="en-US" altLang="zh-CN" dirty="0"/>
              <a:t>9</a:t>
            </a:r>
            <a:r>
              <a:rPr lang="zh-CN" altLang="en-US" dirty="0"/>
              <a:t>月</a:t>
            </a:r>
            <a:r>
              <a:rPr lang="en-US" altLang="zh-CN" dirty="0"/>
              <a:t>9</a:t>
            </a:r>
            <a:r>
              <a:rPr lang="zh-CN" altLang="en-US" dirty="0"/>
              <a:t>日</a:t>
            </a:r>
            <a:r>
              <a:rPr lang="en-US" altLang="zh-CN" dirty="0"/>
              <a:t>22:36:08 </a:t>
            </a:r>
          </a:p>
          <a:p>
            <a:r>
              <a:rPr lang="zh-CN" altLang="en-US" dirty="0"/>
              <a:t>此处有误</a:t>
            </a:r>
            <a:endParaRPr lang="en-US" altLang="zh-CN" dirty="0"/>
          </a:p>
          <a:p>
            <a:endParaRPr lang="en-US" altLang="zh-CN" dirty="0"/>
          </a:p>
          <a:p>
            <a:r>
              <a:rPr lang="en-US" altLang="zh-CN" dirty="0"/>
              <a:t>dd if=/dev/zero of=</a:t>
            </a:r>
            <a:r>
              <a:rPr lang="en-US" altLang="zh-CN" dirty="0" err="1">
                <a:highlight>
                  <a:srgbClr val="FF9900"/>
                </a:highlight>
              </a:rPr>
              <a:t>ratsos.img</a:t>
            </a:r>
            <a:r>
              <a:rPr lang="en-US" altLang="zh-CN" dirty="0"/>
              <a:t> bs=1024 count=1440</a:t>
            </a:r>
          </a:p>
          <a:p>
            <a:r>
              <a:rPr lang="en-US" altLang="zh-CN" dirty="0"/>
              <a:t>dd if=</a:t>
            </a:r>
            <a:r>
              <a:rPr lang="en-US" altLang="zh-CN" dirty="0" err="1"/>
              <a:t>boot.bin</a:t>
            </a:r>
            <a:r>
              <a:rPr lang="en-US" altLang="zh-CN" dirty="0"/>
              <a:t> of=</a:t>
            </a:r>
            <a:r>
              <a:rPr lang="en-US" altLang="zh-CN" dirty="0" err="1"/>
              <a:t>ratsos.img</a:t>
            </a:r>
            <a:r>
              <a:rPr lang="en-US" altLang="zh-CN" dirty="0"/>
              <a:t> bs=512 count=1 conv=</a:t>
            </a:r>
            <a:r>
              <a:rPr lang="en-US" altLang="zh-CN" dirty="0" err="1"/>
              <a:t>notrunc</a:t>
            </a:r>
            <a:endParaRPr lang="en-US" altLang="zh-CN" dirty="0"/>
          </a:p>
          <a:p>
            <a:endParaRPr lang="en-US" altLang="zh-CN" dirty="0"/>
          </a:p>
          <a:p>
            <a:r>
              <a:rPr lang="zh-CN" altLang="en-US" dirty="0"/>
              <a:t>错误之处就是截图里面是 </a:t>
            </a:r>
            <a:r>
              <a:rPr lang="en-US" altLang="zh-CN" dirty="0" err="1">
                <a:highlight>
                  <a:srgbClr val="FF9900"/>
                </a:highlight>
              </a:rPr>
              <a:t>fdimage.img</a:t>
            </a:r>
            <a:endParaRPr lang="zh-CN" altLang="en-US" dirty="0">
              <a:highlight>
                <a:srgbClr val="FF9900"/>
              </a:highlight>
            </a:endParaRPr>
          </a:p>
        </p:txBody>
      </p:sp>
      <p:pic>
        <p:nvPicPr>
          <p:cNvPr id="5" name="图片 4">
            <a:extLst>
              <a:ext uri="{FF2B5EF4-FFF2-40B4-BE49-F238E27FC236}">
                <a16:creationId xmlns:a16="http://schemas.microsoft.com/office/drawing/2014/main" id="{640118B1-784D-4366-AFC8-36195CD18C82}"/>
              </a:ext>
            </a:extLst>
          </p:cNvPr>
          <p:cNvPicPr>
            <a:picLocks noChangeAspect="1"/>
          </p:cNvPicPr>
          <p:nvPr/>
        </p:nvPicPr>
        <p:blipFill>
          <a:blip r:embed="rId2"/>
          <a:stretch>
            <a:fillRect/>
          </a:stretch>
        </p:blipFill>
        <p:spPr>
          <a:xfrm>
            <a:off x="64746" y="0"/>
            <a:ext cx="4717551" cy="6858000"/>
          </a:xfrm>
          <a:prstGeom prst="rect">
            <a:avLst/>
          </a:prstGeom>
        </p:spPr>
      </p:pic>
      <p:sp>
        <p:nvSpPr>
          <p:cNvPr id="7" name="文本框 6">
            <a:extLst>
              <a:ext uri="{FF2B5EF4-FFF2-40B4-BE49-F238E27FC236}">
                <a16:creationId xmlns:a16="http://schemas.microsoft.com/office/drawing/2014/main" id="{4ABA6B7D-4559-4671-B3C6-4C27E1ADE4A8}"/>
              </a:ext>
            </a:extLst>
          </p:cNvPr>
          <p:cNvSpPr txBox="1"/>
          <p:nvPr/>
        </p:nvSpPr>
        <p:spPr>
          <a:xfrm>
            <a:off x="6960096" y="6341818"/>
            <a:ext cx="6146156" cy="369332"/>
          </a:xfrm>
          <a:prstGeom prst="rect">
            <a:avLst/>
          </a:prstGeom>
          <a:noFill/>
        </p:spPr>
        <p:txBody>
          <a:bodyPr wrap="square">
            <a:spAutoFit/>
          </a:bodyPr>
          <a:lstStyle/>
          <a:p>
            <a:r>
              <a:rPr lang="zh-CN" altLang="en-US" dirty="0">
                <a:hlinkClick r:id="rId3"/>
              </a:rPr>
              <a:t>https://www.cnblogs.com/mlzrq/p/10182508.html</a:t>
            </a:r>
            <a:r>
              <a:rPr lang="zh-CN" altLang="en-US" dirty="0"/>
              <a:t> </a:t>
            </a:r>
          </a:p>
        </p:txBody>
      </p:sp>
    </p:spTree>
    <p:extLst>
      <p:ext uri="{BB962C8B-B14F-4D97-AF65-F5344CB8AC3E}">
        <p14:creationId xmlns:p14="http://schemas.microsoft.com/office/powerpoint/2010/main" val="25836662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FD88A-FB58-439F-A150-C0A5FD4FF0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ACCF794-9601-49D8-A752-9B15DF4BA13B}"/>
              </a:ext>
            </a:extLst>
          </p:cNvPr>
          <p:cNvSpPr>
            <a:spLocks noGrp="1"/>
          </p:cNvSpPr>
          <p:nvPr>
            <p:ph idx="1"/>
          </p:nvPr>
        </p:nvSpPr>
        <p:spPr/>
        <p:txBody>
          <a:bodyPr/>
          <a:lstStyle/>
          <a:p>
            <a:r>
              <a:rPr lang="zh-CN" altLang="en-US" dirty="0"/>
              <a:t>之后在 </a:t>
            </a:r>
            <a:r>
              <a:rPr lang="en-US" altLang="zh-CN" dirty="0"/>
              <a:t>VirtualBox</a:t>
            </a:r>
            <a:r>
              <a:rPr lang="zh-CN" altLang="en-US" dirty="0"/>
              <a:t>中加载，也就正常了</a:t>
            </a:r>
            <a:endParaRPr lang="en-US" altLang="zh-CN" dirty="0"/>
          </a:p>
          <a:p>
            <a:endParaRPr lang="zh-CN" altLang="en-US" dirty="0"/>
          </a:p>
        </p:txBody>
      </p:sp>
      <p:pic>
        <p:nvPicPr>
          <p:cNvPr id="5" name="图片 4">
            <a:extLst>
              <a:ext uri="{FF2B5EF4-FFF2-40B4-BE49-F238E27FC236}">
                <a16:creationId xmlns:a16="http://schemas.microsoft.com/office/drawing/2014/main" id="{B2B02AE7-601C-41D9-B73A-8D13466190B4}"/>
              </a:ext>
            </a:extLst>
          </p:cNvPr>
          <p:cNvPicPr>
            <a:picLocks noChangeAspect="1"/>
          </p:cNvPicPr>
          <p:nvPr/>
        </p:nvPicPr>
        <p:blipFill>
          <a:blip r:embed="rId2"/>
          <a:stretch>
            <a:fillRect/>
          </a:stretch>
        </p:blipFill>
        <p:spPr>
          <a:xfrm>
            <a:off x="911425" y="1784808"/>
            <a:ext cx="5904656" cy="3562414"/>
          </a:xfrm>
          <a:prstGeom prst="rect">
            <a:avLst/>
          </a:prstGeom>
        </p:spPr>
      </p:pic>
      <p:pic>
        <p:nvPicPr>
          <p:cNvPr id="7" name="图片 6">
            <a:extLst>
              <a:ext uri="{FF2B5EF4-FFF2-40B4-BE49-F238E27FC236}">
                <a16:creationId xmlns:a16="http://schemas.microsoft.com/office/drawing/2014/main" id="{9D0277FB-4797-44B9-99AD-AAA36C52B431}"/>
              </a:ext>
            </a:extLst>
          </p:cNvPr>
          <p:cNvPicPr>
            <a:picLocks noChangeAspect="1"/>
          </p:cNvPicPr>
          <p:nvPr/>
        </p:nvPicPr>
        <p:blipFill>
          <a:blip r:embed="rId3"/>
          <a:stretch>
            <a:fillRect/>
          </a:stretch>
        </p:blipFill>
        <p:spPr>
          <a:xfrm>
            <a:off x="6702699" y="1868362"/>
            <a:ext cx="5489301" cy="3697339"/>
          </a:xfrm>
          <a:prstGeom prst="rect">
            <a:avLst/>
          </a:prstGeom>
        </p:spPr>
      </p:pic>
    </p:spTree>
    <p:extLst>
      <p:ext uri="{BB962C8B-B14F-4D97-AF65-F5344CB8AC3E}">
        <p14:creationId xmlns:p14="http://schemas.microsoft.com/office/powerpoint/2010/main" val="1210651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821FF-25A5-4B20-9A4C-F4E5D9046D18}"/>
              </a:ext>
            </a:extLst>
          </p:cNvPr>
          <p:cNvSpPr>
            <a:spLocks noGrp="1"/>
          </p:cNvSpPr>
          <p:nvPr>
            <p:ph type="title"/>
          </p:nvPr>
        </p:nvSpPr>
        <p:spPr/>
        <p:txBody>
          <a:bodyPr/>
          <a:lstStyle/>
          <a:p>
            <a:r>
              <a:rPr lang="zh-CN" altLang="en-US" dirty="0"/>
              <a:t>了解下 </a:t>
            </a:r>
            <a:r>
              <a:rPr lang="en-US" altLang="zh-CN" dirty="0" err="1"/>
              <a:t>makefile</a:t>
            </a:r>
            <a:endParaRPr lang="zh-CN" altLang="en-US" dirty="0"/>
          </a:p>
        </p:txBody>
      </p:sp>
      <p:pic>
        <p:nvPicPr>
          <p:cNvPr id="5" name="内容占位符 4">
            <a:extLst>
              <a:ext uri="{FF2B5EF4-FFF2-40B4-BE49-F238E27FC236}">
                <a16:creationId xmlns:a16="http://schemas.microsoft.com/office/drawing/2014/main" id="{1B48F132-7AD3-41A4-9004-01558D8F0F61}"/>
              </a:ext>
            </a:extLst>
          </p:cNvPr>
          <p:cNvPicPr>
            <a:picLocks noGrp="1" noChangeAspect="1"/>
          </p:cNvPicPr>
          <p:nvPr>
            <p:ph idx="1"/>
          </p:nvPr>
        </p:nvPicPr>
        <p:blipFill rotWithShape="1">
          <a:blip r:embed="rId3"/>
          <a:srcRect r="29891" b="38888"/>
          <a:stretch/>
        </p:blipFill>
        <p:spPr>
          <a:xfrm>
            <a:off x="1055440" y="1125539"/>
            <a:ext cx="10572286" cy="5183782"/>
          </a:xfrm>
        </p:spPr>
      </p:pic>
    </p:spTree>
    <p:extLst>
      <p:ext uri="{BB962C8B-B14F-4D97-AF65-F5344CB8AC3E}">
        <p14:creationId xmlns:p14="http://schemas.microsoft.com/office/powerpoint/2010/main" val="10538420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78112-BFF7-4652-8521-480BFE6D3646}"/>
              </a:ext>
            </a:extLst>
          </p:cNvPr>
          <p:cNvSpPr>
            <a:spLocks noGrp="1"/>
          </p:cNvSpPr>
          <p:nvPr>
            <p:ph type="title"/>
          </p:nvPr>
        </p:nvSpPr>
        <p:spPr/>
        <p:txBody>
          <a:bodyPr/>
          <a:lstStyle/>
          <a:p>
            <a:r>
              <a:rPr lang="zh-CN" altLang="en-US" dirty="0"/>
              <a:t>加了  </a:t>
            </a:r>
            <a:r>
              <a:rPr lang="en-US" altLang="zh-CN" dirty="0"/>
              <a:t>always:</a:t>
            </a:r>
            <a:br>
              <a:rPr lang="en-US" altLang="zh-CN" dirty="0"/>
            </a:br>
            <a:r>
              <a:rPr lang="en-US" altLang="zh-CN" dirty="0"/>
              <a:t>              </a:t>
            </a:r>
            <a:r>
              <a:rPr lang="en-US" altLang="zh-CN" dirty="0" err="1"/>
              <a:t>mkdir</a:t>
            </a:r>
            <a:r>
              <a:rPr lang="en-US" altLang="zh-CN" dirty="0"/>
              <a:t> –p $(BUILD_DIR)</a:t>
            </a:r>
            <a:endParaRPr lang="zh-CN" altLang="en-US" dirty="0"/>
          </a:p>
        </p:txBody>
      </p:sp>
      <p:pic>
        <p:nvPicPr>
          <p:cNvPr id="5" name="内容占位符 4">
            <a:extLst>
              <a:ext uri="{FF2B5EF4-FFF2-40B4-BE49-F238E27FC236}">
                <a16:creationId xmlns:a16="http://schemas.microsoft.com/office/drawing/2014/main" id="{19DC6895-2A33-4177-BCE6-0F594A1D4918}"/>
              </a:ext>
            </a:extLst>
          </p:cNvPr>
          <p:cNvPicPr>
            <a:picLocks noGrp="1" noChangeAspect="1"/>
          </p:cNvPicPr>
          <p:nvPr>
            <p:ph idx="1"/>
          </p:nvPr>
        </p:nvPicPr>
        <p:blipFill>
          <a:blip r:embed="rId3"/>
          <a:stretch>
            <a:fillRect/>
          </a:stretch>
        </p:blipFill>
        <p:spPr>
          <a:xfrm>
            <a:off x="1580004" y="1125538"/>
            <a:ext cx="9214554" cy="5183187"/>
          </a:xfrm>
        </p:spPr>
      </p:pic>
    </p:spTree>
    <p:extLst>
      <p:ext uri="{BB962C8B-B14F-4D97-AF65-F5344CB8AC3E}">
        <p14:creationId xmlns:p14="http://schemas.microsoft.com/office/powerpoint/2010/main" val="3022730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1A28C-1BB3-4791-9711-C396DE20A47D}"/>
              </a:ext>
            </a:extLst>
          </p:cNvPr>
          <p:cNvSpPr>
            <a:spLocks noGrp="1"/>
          </p:cNvSpPr>
          <p:nvPr>
            <p:ph type="title"/>
          </p:nvPr>
        </p:nvSpPr>
        <p:spPr/>
        <p:txBody>
          <a:bodyPr/>
          <a:lstStyle/>
          <a:p>
            <a:r>
              <a:rPr lang="zh-CN" altLang="en-US" dirty="0"/>
              <a:t>使用 </a:t>
            </a:r>
            <a:r>
              <a:rPr lang="en-US" altLang="zh-CN" dirty="0"/>
              <a:t>bocks </a:t>
            </a:r>
            <a:r>
              <a:rPr lang="zh-CN" altLang="en-US" dirty="0"/>
              <a:t>来调试</a:t>
            </a:r>
          </a:p>
        </p:txBody>
      </p:sp>
      <p:pic>
        <p:nvPicPr>
          <p:cNvPr id="5" name="内容占位符 4">
            <a:extLst>
              <a:ext uri="{FF2B5EF4-FFF2-40B4-BE49-F238E27FC236}">
                <a16:creationId xmlns:a16="http://schemas.microsoft.com/office/drawing/2014/main" id="{6C10CED1-5C24-45DD-9CC1-947689AACDF9}"/>
              </a:ext>
            </a:extLst>
          </p:cNvPr>
          <p:cNvPicPr>
            <a:picLocks noGrp="1" noChangeAspect="1"/>
          </p:cNvPicPr>
          <p:nvPr>
            <p:ph idx="1"/>
          </p:nvPr>
        </p:nvPicPr>
        <p:blipFill>
          <a:blip r:embed="rId3"/>
          <a:stretch>
            <a:fillRect/>
          </a:stretch>
        </p:blipFill>
        <p:spPr>
          <a:xfrm>
            <a:off x="1580004" y="1125538"/>
            <a:ext cx="9214554" cy="5183187"/>
          </a:xfrm>
        </p:spPr>
      </p:pic>
    </p:spTree>
    <p:extLst>
      <p:ext uri="{BB962C8B-B14F-4D97-AF65-F5344CB8AC3E}">
        <p14:creationId xmlns:p14="http://schemas.microsoft.com/office/powerpoint/2010/main" val="28399308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F894BB-1772-4B72-B59E-115CFDAB0BDD}"/>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A479D15-C922-4732-AAA9-5E51B087BEA7}"/>
              </a:ext>
            </a:extLst>
          </p:cNvPr>
          <p:cNvPicPr>
            <a:picLocks noGrp="1" noChangeAspect="1"/>
          </p:cNvPicPr>
          <p:nvPr>
            <p:ph idx="1"/>
          </p:nvPr>
        </p:nvPicPr>
        <p:blipFill>
          <a:blip r:embed="rId3"/>
          <a:stretch>
            <a:fillRect/>
          </a:stretch>
        </p:blipFill>
        <p:spPr>
          <a:xfrm>
            <a:off x="1580004" y="1125538"/>
            <a:ext cx="9214554" cy="5183187"/>
          </a:xfrm>
        </p:spPr>
      </p:pic>
    </p:spTree>
    <p:extLst>
      <p:ext uri="{BB962C8B-B14F-4D97-AF65-F5344CB8AC3E}">
        <p14:creationId xmlns:p14="http://schemas.microsoft.com/office/powerpoint/2010/main" val="20362772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4F43A-DA44-4980-8760-75ACACEAFA78}"/>
              </a:ext>
            </a:extLst>
          </p:cNvPr>
          <p:cNvSpPr>
            <a:spLocks noGrp="1"/>
          </p:cNvSpPr>
          <p:nvPr>
            <p:ph type="title"/>
          </p:nvPr>
        </p:nvSpPr>
        <p:spPr/>
        <p:txBody>
          <a:bodyPr/>
          <a:lstStyle/>
          <a:p>
            <a:r>
              <a:rPr lang="en-US" altLang="zh-CN" dirty="0"/>
              <a:t>Boot + loader </a:t>
            </a:r>
            <a:r>
              <a:rPr lang="zh-CN" altLang="en-US" dirty="0"/>
              <a:t>成功</a:t>
            </a:r>
          </a:p>
        </p:txBody>
      </p:sp>
      <p:sp>
        <p:nvSpPr>
          <p:cNvPr id="3" name="内容占位符 2">
            <a:extLst>
              <a:ext uri="{FF2B5EF4-FFF2-40B4-BE49-F238E27FC236}">
                <a16:creationId xmlns:a16="http://schemas.microsoft.com/office/drawing/2014/main" id="{E2AE13FD-4D0D-4C59-81C1-6ABCA4FE5E50}"/>
              </a:ext>
            </a:extLst>
          </p:cNvPr>
          <p:cNvSpPr>
            <a:spLocks noGrp="1"/>
          </p:cNvSpPr>
          <p:nvPr>
            <p:ph idx="1"/>
          </p:nvPr>
        </p:nvSpPr>
        <p:spPr>
          <a:xfrm>
            <a:off x="527381" y="1362309"/>
            <a:ext cx="11319603" cy="4947011"/>
          </a:xfrm>
        </p:spPr>
        <p:txBody>
          <a:bodyPr/>
          <a:lstStyle/>
          <a:p>
            <a:r>
              <a:rPr lang="zh-CN" altLang="en-US" dirty="0"/>
              <a:t>换作 </a:t>
            </a:r>
            <a:r>
              <a:rPr lang="en-US" altLang="zh-CN" dirty="0" err="1"/>
              <a:t>bochs</a:t>
            </a:r>
            <a:r>
              <a:rPr lang="zh-CN" altLang="en-US" dirty="0"/>
              <a:t>值制了盘，然后使用</a:t>
            </a:r>
            <a:r>
              <a:rPr lang="en-US" altLang="zh-CN" dirty="0"/>
              <a:t>dd </a:t>
            </a:r>
            <a:r>
              <a:rPr lang="zh-CN" altLang="en-US" dirty="0"/>
              <a:t>就成功了 </a:t>
            </a:r>
            <a:r>
              <a:rPr lang="en-US" altLang="zh-CN" dirty="0"/>
              <a:t>[2022</a:t>
            </a:r>
            <a:r>
              <a:rPr lang="zh-CN" altLang="en-US" dirty="0"/>
              <a:t>年</a:t>
            </a:r>
            <a:r>
              <a:rPr lang="en-US" altLang="zh-CN" dirty="0"/>
              <a:t>9</a:t>
            </a:r>
            <a:r>
              <a:rPr lang="zh-CN" altLang="en-US" dirty="0"/>
              <a:t>月</a:t>
            </a:r>
            <a:r>
              <a:rPr lang="en-US" altLang="zh-CN" dirty="0"/>
              <a:t>10</a:t>
            </a:r>
            <a:r>
              <a:rPr lang="zh-CN" altLang="en-US" dirty="0"/>
              <a:t>日</a:t>
            </a:r>
            <a:r>
              <a:rPr lang="en-US" altLang="zh-CN" dirty="0"/>
              <a:t>01:30:12]</a:t>
            </a:r>
          </a:p>
          <a:p>
            <a:pPr lvl="1"/>
            <a:r>
              <a:rPr lang="en-US" altLang="zh-CN" sz="2000" dirty="0"/>
              <a:t>E:\myOSprojects\bootLoader&gt;</a:t>
            </a:r>
            <a:r>
              <a:rPr lang="en-US" altLang="zh-CN" sz="2000" dirty="0">
                <a:highlight>
                  <a:srgbClr val="FF9900"/>
                </a:highlight>
              </a:rPr>
              <a:t>bximage -</a:t>
            </a:r>
            <a:r>
              <a:rPr lang="en-US" altLang="zh-CN" sz="2000" dirty="0" err="1">
                <a:highlight>
                  <a:srgbClr val="FF9900"/>
                </a:highlight>
              </a:rPr>
              <a:t>imgmode</a:t>
            </a:r>
            <a:r>
              <a:rPr lang="en-US" altLang="zh-CN" sz="2000" dirty="0">
                <a:highlight>
                  <a:srgbClr val="FF9900"/>
                </a:highlight>
              </a:rPr>
              <a:t>=flat -q </a:t>
            </a:r>
            <a:r>
              <a:rPr lang="en-US" altLang="zh-CN" sz="2000" dirty="0" err="1">
                <a:highlight>
                  <a:srgbClr val="FF9900"/>
                </a:highlight>
              </a:rPr>
              <a:t>ratsos.img</a:t>
            </a:r>
            <a:endParaRPr lang="en-US" altLang="zh-CN" sz="2000" dirty="0">
              <a:highlight>
                <a:srgbClr val="FF9900"/>
              </a:highlight>
            </a:endParaRPr>
          </a:p>
          <a:p>
            <a:pPr lvl="2"/>
            <a:r>
              <a:rPr lang="en-US" altLang="zh-CN" sz="2000" dirty="0"/>
              <a:t>1. Create new floppy or hard disk image</a:t>
            </a:r>
          </a:p>
          <a:p>
            <a:pPr lvl="3"/>
            <a:r>
              <a:rPr lang="en-US" altLang="zh-CN" sz="1800" dirty="0"/>
              <a:t>Please choose one [0] 1</a:t>
            </a:r>
          </a:p>
          <a:p>
            <a:pPr lvl="2"/>
            <a:r>
              <a:rPr lang="en-US" altLang="zh-CN" sz="2000" dirty="0"/>
              <a:t>Do you want to create a floppy disk image or a hard disk image?</a:t>
            </a:r>
          </a:p>
          <a:p>
            <a:pPr lvl="3"/>
            <a:r>
              <a:rPr lang="en-US" altLang="zh-CN" sz="1800" dirty="0"/>
              <a:t>Please type </a:t>
            </a:r>
            <a:r>
              <a:rPr lang="en-US" altLang="zh-CN" sz="1800" dirty="0" err="1"/>
              <a:t>hd</a:t>
            </a:r>
            <a:r>
              <a:rPr lang="en-US" altLang="zh-CN" sz="1800" dirty="0"/>
              <a:t> or </a:t>
            </a:r>
            <a:r>
              <a:rPr lang="en-US" altLang="zh-CN" sz="1800" dirty="0" err="1"/>
              <a:t>fd</a:t>
            </a:r>
            <a:r>
              <a:rPr lang="en-US" altLang="zh-CN" sz="1800" dirty="0"/>
              <a:t>. [</a:t>
            </a:r>
            <a:r>
              <a:rPr lang="en-US" altLang="zh-CN" sz="1800" dirty="0" err="1"/>
              <a:t>hd</a:t>
            </a:r>
            <a:r>
              <a:rPr lang="en-US" altLang="zh-CN" sz="1800" dirty="0"/>
              <a:t>]</a:t>
            </a:r>
          </a:p>
          <a:p>
            <a:pPr lvl="2"/>
            <a:r>
              <a:rPr lang="en-US" altLang="zh-CN" sz="2000" dirty="0"/>
              <a:t>What kind of image should I create?</a:t>
            </a:r>
          </a:p>
          <a:p>
            <a:pPr lvl="3"/>
            <a:r>
              <a:rPr lang="en-US" altLang="zh-CN" sz="1800" dirty="0"/>
              <a:t>Please type flat, sparse, growing, </a:t>
            </a:r>
            <a:r>
              <a:rPr lang="en-US" altLang="zh-CN" sz="1800" dirty="0" err="1"/>
              <a:t>vpc</a:t>
            </a:r>
            <a:r>
              <a:rPr lang="en-US" altLang="zh-CN" sz="1800" dirty="0"/>
              <a:t> or vmware4. [flat]</a:t>
            </a:r>
          </a:p>
          <a:p>
            <a:pPr lvl="2"/>
            <a:r>
              <a:rPr lang="en-US" altLang="zh-CN" sz="2000" dirty="0"/>
              <a:t>Choose the size of hard disk sectors.</a:t>
            </a:r>
          </a:p>
          <a:p>
            <a:pPr lvl="3"/>
            <a:r>
              <a:rPr lang="en-US" altLang="zh-CN" sz="1800" dirty="0"/>
              <a:t>Please type 512, 1024 or 4096. [512]</a:t>
            </a:r>
          </a:p>
          <a:p>
            <a:pPr lvl="2"/>
            <a:r>
              <a:rPr lang="en-US" altLang="zh-CN" sz="2000" dirty="0"/>
              <a:t>Enter the hard disk size in megabytes, between 10 and 8257535</a:t>
            </a:r>
          </a:p>
          <a:p>
            <a:pPr lvl="3"/>
            <a:r>
              <a:rPr lang="en-US" altLang="zh-CN" sz="1800" dirty="0"/>
              <a:t>[10]</a:t>
            </a:r>
          </a:p>
          <a:p>
            <a:pPr lvl="2"/>
            <a:r>
              <a:rPr lang="en-US" altLang="zh-CN" sz="2000" dirty="0"/>
              <a:t>What should be the name of the image?</a:t>
            </a:r>
          </a:p>
          <a:p>
            <a:pPr lvl="3"/>
            <a:r>
              <a:rPr lang="en-US" altLang="zh-CN" sz="1800" dirty="0"/>
              <a:t>[</a:t>
            </a:r>
            <a:r>
              <a:rPr lang="en-US" altLang="zh-CN" sz="1800" dirty="0" err="1"/>
              <a:t>ratsos.img</a:t>
            </a:r>
            <a:r>
              <a:rPr lang="en-US" altLang="zh-CN" sz="1800" dirty="0"/>
              <a:t>]</a:t>
            </a:r>
          </a:p>
          <a:p>
            <a:pPr lvl="1"/>
            <a:endParaRPr lang="en-US" altLang="zh-CN" dirty="0"/>
          </a:p>
          <a:p>
            <a:pPr lvl="1"/>
            <a:r>
              <a:rPr lang="en-US" altLang="zh-CN" dirty="0"/>
              <a:t>Creating hard disk image '</a:t>
            </a:r>
            <a:r>
              <a:rPr lang="en-US" altLang="zh-CN" dirty="0" err="1"/>
              <a:t>ratsos.img</a:t>
            </a:r>
            <a:r>
              <a:rPr lang="en-US" altLang="zh-CN" dirty="0"/>
              <a:t>' with CHS=20/16/63 (sector size = 512)</a:t>
            </a:r>
          </a:p>
          <a:p>
            <a:pPr lvl="1"/>
            <a:endParaRPr lang="en-US" altLang="zh-CN" dirty="0"/>
          </a:p>
          <a:p>
            <a:pPr lvl="1"/>
            <a:r>
              <a:rPr lang="en-US" altLang="zh-CN" dirty="0"/>
              <a:t>The following line should appear in your </a:t>
            </a:r>
            <a:r>
              <a:rPr lang="en-US" altLang="zh-CN" dirty="0" err="1"/>
              <a:t>bochsrc</a:t>
            </a:r>
            <a:r>
              <a:rPr lang="en-US" altLang="zh-CN" dirty="0"/>
              <a:t>:</a:t>
            </a:r>
          </a:p>
          <a:p>
            <a:pPr lvl="1"/>
            <a:r>
              <a:rPr lang="en-US" altLang="zh-CN" dirty="0"/>
              <a:t>  ata0-master: type=disk, path="</a:t>
            </a:r>
            <a:r>
              <a:rPr lang="en-US" altLang="zh-CN" dirty="0" err="1"/>
              <a:t>ratsos.img</a:t>
            </a:r>
            <a:r>
              <a:rPr lang="en-US" altLang="zh-CN" dirty="0"/>
              <a:t>", mode=flat</a:t>
            </a:r>
          </a:p>
          <a:p>
            <a:pPr lvl="1"/>
            <a:r>
              <a:rPr lang="en-US" altLang="zh-CN" dirty="0"/>
              <a:t>(The line is stored in your windows clipboard, use CTRL-V to paste)</a:t>
            </a:r>
          </a:p>
          <a:p>
            <a:pPr lvl="1"/>
            <a:endParaRPr lang="en-US" altLang="zh-CN" dirty="0"/>
          </a:p>
          <a:p>
            <a:pPr lvl="1"/>
            <a:r>
              <a:rPr lang="en-US" altLang="zh-CN" dirty="0"/>
              <a:t>Press any key to continue</a:t>
            </a:r>
            <a:endParaRPr lang="zh-CN" altLang="en-US" dirty="0"/>
          </a:p>
        </p:txBody>
      </p:sp>
      <p:sp>
        <p:nvSpPr>
          <p:cNvPr id="5" name="文本框 4">
            <a:extLst>
              <a:ext uri="{FF2B5EF4-FFF2-40B4-BE49-F238E27FC236}">
                <a16:creationId xmlns:a16="http://schemas.microsoft.com/office/drawing/2014/main" id="{1DEFBE91-FEFE-4EBE-A6FD-E1E0566CCE93}"/>
              </a:ext>
            </a:extLst>
          </p:cNvPr>
          <p:cNvSpPr txBox="1"/>
          <p:nvPr/>
        </p:nvSpPr>
        <p:spPr>
          <a:xfrm>
            <a:off x="4799856" y="0"/>
            <a:ext cx="6147486" cy="369332"/>
          </a:xfrm>
          <a:prstGeom prst="rect">
            <a:avLst/>
          </a:prstGeom>
          <a:noFill/>
        </p:spPr>
        <p:txBody>
          <a:bodyPr wrap="square">
            <a:spAutoFit/>
          </a:bodyPr>
          <a:lstStyle/>
          <a:p>
            <a:r>
              <a:rPr lang="en-US" altLang="zh-CN" dirty="0">
                <a:hlinkClick r:id="rId3"/>
              </a:rPr>
              <a:t>https://www.cnblogs.com/mlzrq/p/10223048.html</a:t>
            </a:r>
            <a:r>
              <a:rPr lang="en-US" altLang="zh-CN" dirty="0"/>
              <a:t> </a:t>
            </a:r>
            <a:endParaRPr lang="zh-CN" altLang="en-US" dirty="0"/>
          </a:p>
        </p:txBody>
      </p:sp>
      <p:sp>
        <p:nvSpPr>
          <p:cNvPr id="7" name="文本框 6">
            <a:extLst>
              <a:ext uri="{FF2B5EF4-FFF2-40B4-BE49-F238E27FC236}">
                <a16:creationId xmlns:a16="http://schemas.microsoft.com/office/drawing/2014/main" id="{5D481359-64F3-4828-985A-3D048217E236}"/>
              </a:ext>
            </a:extLst>
          </p:cNvPr>
          <p:cNvSpPr txBox="1"/>
          <p:nvPr/>
        </p:nvSpPr>
        <p:spPr>
          <a:xfrm>
            <a:off x="4799856" y="301347"/>
            <a:ext cx="6147486" cy="369332"/>
          </a:xfrm>
          <a:prstGeom prst="rect">
            <a:avLst/>
          </a:prstGeom>
          <a:noFill/>
        </p:spPr>
        <p:txBody>
          <a:bodyPr wrap="square">
            <a:spAutoFit/>
          </a:bodyPr>
          <a:lstStyle/>
          <a:p>
            <a:r>
              <a:rPr lang="zh-CN" altLang="en-US" dirty="0"/>
              <a:t>E:\myOSprojects\bootLoader </a:t>
            </a:r>
          </a:p>
        </p:txBody>
      </p:sp>
      <p:pic>
        <p:nvPicPr>
          <p:cNvPr id="9" name="图片 8">
            <a:extLst>
              <a:ext uri="{FF2B5EF4-FFF2-40B4-BE49-F238E27FC236}">
                <a16:creationId xmlns:a16="http://schemas.microsoft.com/office/drawing/2014/main" id="{08C334F1-DFB5-4905-948F-B631D3E5087A}"/>
              </a:ext>
            </a:extLst>
          </p:cNvPr>
          <p:cNvPicPr>
            <a:picLocks noChangeAspect="1"/>
          </p:cNvPicPr>
          <p:nvPr/>
        </p:nvPicPr>
        <p:blipFill>
          <a:blip r:embed="rId4"/>
          <a:stretch>
            <a:fillRect/>
          </a:stretch>
        </p:blipFill>
        <p:spPr>
          <a:xfrm>
            <a:off x="7943528" y="369332"/>
            <a:ext cx="4248472" cy="929738"/>
          </a:xfrm>
          <a:prstGeom prst="rect">
            <a:avLst/>
          </a:prstGeom>
        </p:spPr>
      </p:pic>
      <p:pic>
        <p:nvPicPr>
          <p:cNvPr id="19" name="图片 18">
            <a:extLst>
              <a:ext uri="{FF2B5EF4-FFF2-40B4-BE49-F238E27FC236}">
                <a16:creationId xmlns:a16="http://schemas.microsoft.com/office/drawing/2014/main" id="{5D45A8C8-AF77-41FA-B90E-6D5ABE55C6D5}"/>
              </a:ext>
            </a:extLst>
          </p:cNvPr>
          <p:cNvPicPr>
            <a:picLocks noChangeAspect="1"/>
          </p:cNvPicPr>
          <p:nvPr/>
        </p:nvPicPr>
        <p:blipFill>
          <a:blip r:embed="rId5"/>
          <a:stretch>
            <a:fillRect/>
          </a:stretch>
        </p:blipFill>
        <p:spPr>
          <a:xfrm>
            <a:off x="12192000" y="0"/>
            <a:ext cx="6488167" cy="6858000"/>
          </a:xfrm>
          <a:prstGeom prst="rect">
            <a:avLst/>
          </a:prstGeom>
        </p:spPr>
      </p:pic>
    </p:spTree>
    <p:extLst>
      <p:ext uri="{BB962C8B-B14F-4D97-AF65-F5344CB8AC3E}">
        <p14:creationId xmlns:p14="http://schemas.microsoft.com/office/powerpoint/2010/main" val="32392186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4F43A-DA44-4980-8760-75ACACEAFA78}"/>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E2AE13FD-4D0D-4C59-81C1-6ABCA4FE5E50}"/>
              </a:ext>
            </a:extLst>
          </p:cNvPr>
          <p:cNvSpPr>
            <a:spLocks noGrp="1"/>
          </p:cNvSpPr>
          <p:nvPr>
            <p:ph idx="1"/>
          </p:nvPr>
        </p:nvSpPr>
        <p:spPr>
          <a:xfrm>
            <a:off x="527381" y="1362309"/>
            <a:ext cx="11319603" cy="4947011"/>
          </a:xfrm>
        </p:spPr>
        <p:txBody>
          <a:bodyPr/>
          <a:lstStyle/>
          <a:p>
            <a:r>
              <a:rPr lang="zh-CN" altLang="en-US" dirty="0"/>
              <a:t>换作 </a:t>
            </a:r>
            <a:r>
              <a:rPr lang="en-US" altLang="zh-CN" dirty="0" err="1"/>
              <a:t>bochs</a:t>
            </a:r>
            <a:r>
              <a:rPr lang="zh-CN" altLang="en-US" dirty="0"/>
              <a:t>值制了盘，然后使用</a:t>
            </a:r>
            <a:r>
              <a:rPr lang="en-US" altLang="zh-CN" dirty="0"/>
              <a:t>dd </a:t>
            </a:r>
            <a:r>
              <a:rPr lang="zh-CN" altLang="en-US" dirty="0"/>
              <a:t>就成功了 </a:t>
            </a:r>
            <a:r>
              <a:rPr lang="en-US" altLang="zh-CN" dirty="0"/>
              <a:t>[2022</a:t>
            </a:r>
            <a:r>
              <a:rPr lang="zh-CN" altLang="en-US" dirty="0"/>
              <a:t>年</a:t>
            </a:r>
            <a:r>
              <a:rPr lang="en-US" altLang="zh-CN" dirty="0"/>
              <a:t>9</a:t>
            </a:r>
            <a:r>
              <a:rPr lang="zh-CN" altLang="en-US" dirty="0"/>
              <a:t>月</a:t>
            </a:r>
            <a:r>
              <a:rPr lang="en-US" altLang="zh-CN" dirty="0"/>
              <a:t>10</a:t>
            </a:r>
            <a:r>
              <a:rPr lang="zh-CN" altLang="en-US" dirty="0"/>
              <a:t>日</a:t>
            </a:r>
            <a:r>
              <a:rPr lang="en-US" altLang="zh-CN" dirty="0"/>
              <a:t>01:30:12]</a:t>
            </a:r>
          </a:p>
          <a:p>
            <a:endParaRPr lang="zh-CN" altLang="en-US" dirty="0"/>
          </a:p>
        </p:txBody>
      </p:sp>
      <p:sp>
        <p:nvSpPr>
          <p:cNvPr id="5" name="文本框 4">
            <a:extLst>
              <a:ext uri="{FF2B5EF4-FFF2-40B4-BE49-F238E27FC236}">
                <a16:creationId xmlns:a16="http://schemas.microsoft.com/office/drawing/2014/main" id="{1DEFBE91-FEFE-4EBE-A6FD-E1E0566CCE93}"/>
              </a:ext>
            </a:extLst>
          </p:cNvPr>
          <p:cNvSpPr txBox="1"/>
          <p:nvPr/>
        </p:nvSpPr>
        <p:spPr>
          <a:xfrm>
            <a:off x="4799856" y="0"/>
            <a:ext cx="6147486" cy="369332"/>
          </a:xfrm>
          <a:prstGeom prst="rect">
            <a:avLst/>
          </a:prstGeom>
          <a:noFill/>
        </p:spPr>
        <p:txBody>
          <a:bodyPr wrap="square">
            <a:spAutoFit/>
          </a:bodyPr>
          <a:lstStyle/>
          <a:p>
            <a:r>
              <a:rPr lang="zh-CN" altLang="en-US" dirty="0">
                <a:hlinkClick r:id="rId3"/>
              </a:rPr>
              <a:t>https://www.cnblogs.com/mlzrq/p/10223060.html</a:t>
            </a:r>
            <a:r>
              <a:rPr lang="zh-CN" altLang="en-US" dirty="0"/>
              <a:t> </a:t>
            </a:r>
          </a:p>
        </p:txBody>
      </p:sp>
      <p:sp>
        <p:nvSpPr>
          <p:cNvPr id="7" name="文本框 6">
            <a:extLst>
              <a:ext uri="{FF2B5EF4-FFF2-40B4-BE49-F238E27FC236}">
                <a16:creationId xmlns:a16="http://schemas.microsoft.com/office/drawing/2014/main" id="{5D481359-64F3-4828-985A-3D048217E236}"/>
              </a:ext>
            </a:extLst>
          </p:cNvPr>
          <p:cNvSpPr txBox="1"/>
          <p:nvPr/>
        </p:nvSpPr>
        <p:spPr>
          <a:xfrm>
            <a:off x="4799856" y="301347"/>
            <a:ext cx="6147486" cy="369332"/>
          </a:xfrm>
          <a:prstGeom prst="rect">
            <a:avLst/>
          </a:prstGeom>
          <a:noFill/>
        </p:spPr>
        <p:txBody>
          <a:bodyPr wrap="square">
            <a:spAutoFit/>
          </a:bodyPr>
          <a:lstStyle/>
          <a:p>
            <a:r>
              <a:rPr lang="zh-CN" altLang="en-US" dirty="0"/>
              <a:t>E:\myOSprojects\bootLoader </a:t>
            </a:r>
          </a:p>
        </p:txBody>
      </p:sp>
      <p:pic>
        <p:nvPicPr>
          <p:cNvPr id="9" name="图片 8">
            <a:extLst>
              <a:ext uri="{FF2B5EF4-FFF2-40B4-BE49-F238E27FC236}">
                <a16:creationId xmlns:a16="http://schemas.microsoft.com/office/drawing/2014/main" id="{08C334F1-DFB5-4905-948F-B631D3E5087A}"/>
              </a:ext>
            </a:extLst>
          </p:cNvPr>
          <p:cNvPicPr>
            <a:picLocks noChangeAspect="1"/>
          </p:cNvPicPr>
          <p:nvPr/>
        </p:nvPicPr>
        <p:blipFill>
          <a:blip r:embed="rId4"/>
          <a:stretch>
            <a:fillRect/>
          </a:stretch>
        </p:blipFill>
        <p:spPr>
          <a:xfrm>
            <a:off x="7943528" y="369332"/>
            <a:ext cx="4248472" cy="929738"/>
          </a:xfrm>
          <a:prstGeom prst="rect">
            <a:avLst/>
          </a:prstGeom>
        </p:spPr>
      </p:pic>
      <p:pic>
        <p:nvPicPr>
          <p:cNvPr id="11" name="图片 10">
            <a:extLst>
              <a:ext uri="{FF2B5EF4-FFF2-40B4-BE49-F238E27FC236}">
                <a16:creationId xmlns:a16="http://schemas.microsoft.com/office/drawing/2014/main" id="{1760FEA8-DC55-4F3F-851D-5FE865F8B631}"/>
              </a:ext>
            </a:extLst>
          </p:cNvPr>
          <p:cNvPicPr>
            <a:picLocks noChangeAspect="1"/>
          </p:cNvPicPr>
          <p:nvPr/>
        </p:nvPicPr>
        <p:blipFill>
          <a:blip r:embed="rId5"/>
          <a:stretch>
            <a:fillRect/>
          </a:stretch>
        </p:blipFill>
        <p:spPr>
          <a:xfrm>
            <a:off x="1878489" y="1824582"/>
            <a:ext cx="7968208" cy="4295477"/>
          </a:xfrm>
          <a:prstGeom prst="rect">
            <a:avLst/>
          </a:prstGeom>
        </p:spPr>
      </p:pic>
      <p:sp>
        <p:nvSpPr>
          <p:cNvPr id="12" name="文本框 11">
            <a:extLst>
              <a:ext uri="{FF2B5EF4-FFF2-40B4-BE49-F238E27FC236}">
                <a16:creationId xmlns:a16="http://schemas.microsoft.com/office/drawing/2014/main" id="{6F0C7392-09D5-4605-B1B3-1465AE4C3ED9}"/>
              </a:ext>
            </a:extLst>
          </p:cNvPr>
          <p:cNvSpPr txBox="1"/>
          <p:nvPr/>
        </p:nvSpPr>
        <p:spPr>
          <a:xfrm>
            <a:off x="9706900" y="3062020"/>
            <a:ext cx="2569934" cy="923330"/>
          </a:xfrm>
          <a:prstGeom prst="rect">
            <a:avLst/>
          </a:prstGeom>
          <a:noFill/>
        </p:spPr>
        <p:txBody>
          <a:bodyPr wrap="none" rtlCol="0">
            <a:spAutoFit/>
          </a:bodyPr>
          <a:lstStyle/>
          <a:p>
            <a:r>
              <a:rPr lang="zh-CN" altLang="en-US" dirty="0"/>
              <a:t>成功进入 </a:t>
            </a:r>
            <a:r>
              <a:rPr lang="en-US" altLang="zh-CN" dirty="0"/>
              <a:t>loader </a:t>
            </a:r>
            <a:r>
              <a:rPr lang="zh-CN" altLang="en-US" dirty="0"/>
              <a:t>的代码</a:t>
            </a:r>
            <a:endParaRPr lang="en-US" altLang="zh-CN" dirty="0"/>
          </a:p>
          <a:p>
            <a:endParaRPr lang="en-US" altLang="zh-CN" dirty="0"/>
          </a:p>
          <a:p>
            <a:endParaRPr lang="en-US" altLang="zh-CN" dirty="0"/>
          </a:p>
        </p:txBody>
      </p:sp>
      <p:pic>
        <p:nvPicPr>
          <p:cNvPr id="15" name="图片 14">
            <a:extLst>
              <a:ext uri="{FF2B5EF4-FFF2-40B4-BE49-F238E27FC236}">
                <a16:creationId xmlns:a16="http://schemas.microsoft.com/office/drawing/2014/main" id="{B82E7848-CECA-499F-B48C-925CF71F7FA6}"/>
              </a:ext>
            </a:extLst>
          </p:cNvPr>
          <p:cNvPicPr>
            <a:picLocks noChangeAspect="1"/>
          </p:cNvPicPr>
          <p:nvPr/>
        </p:nvPicPr>
        <p:blipFill>
          <a:blip r:embed="rId6"/>
          <a:stretch>
            <a:fillRect/>
          </a:stretch>
        </p:blipFill>
        <p:spPr>
          <a:xfrm>
            <a:off x="12192000" y="0"/>
            <a:ext cx="5818651" cy="6858000"/>
          </a:xfrm>
          <a:prstGeom prst="rect">
            <a:avLst/>
          </a:prstGeom>
        </p:spPr>
      </p:pic>
      <p:sp>
        <p:nvSpPr>
          <p:cNvPr id="17" name="文本框 16">
            <a:extLst>
              <a:ext uri="{FF2B5EF4-FFF2-40B4-BE49-F238E27FC236}">
                <a16:creationId xmlns:a16="http://schemas.microsoft.com/office/drawing/2014/main" id="{8094FF19-1E22-416D-80F7-74803025B76E}"/>
              </a:ext>
            </a:extLst>
          </p:cNvPr>
          <p:cNvSpPr txBox="1"/>
          <p:nvPr/>
        </p:nvSpPr>
        <p:spPr>
          <a:xfrm>
            <a:off x="2434514" y="6034062"/>
            <a:ext cx="9051324" cy="923330"/>
          </a:xfrm>
          <a:prstGeom prst="rect">
            <a:avLst/>
          </a:prstGeom>
          <a:noFill/>
        </p:spPr>
        <p:txBody>
          <a:bodyPr wrap="square">
            <a:spAutoFit/>
          </a:bodyPr>
          <a:lstStyle/>
          <a:p>
            <a:r>
              <a:rPr lang="en-US" altLang="zh-CN" dirty="0">
                <a:highlight>
                  <a:srgbClr val="FF9900"/>
                </a:highlight>
              </a:rPr>
              <a:t>dd if=</a:t>
            </a:r>
            <a:r>
              <a:rPr lang="en-US" altLang="zh-CN" dirty="0" err="1">
                <a:highlight>
                  <a:srgbClr val="FF9900"/>
                </a:highlight>
              </a:rPr>
              <a:t>boot.bin</a:t>
            </a:r>
            <a:r>
              <a:rPr lang="en-US" altLang="zh-CN" dirty="0">
                <a:highlight>
                  <a:srgbClr val="FF9900"/>
                </a:highlight>
              </a:rPr>
              <a:t> of=</a:t>
            </a:r>
            <a:r>
              <a:rPr lang="en-US" altLang="zh-CN" dirty="0" err="1">
                <a:highlight>
                  <a:srgbClr val="FF9900"/>
                </a:highlight>
              </a:rPr>
              <a:t>ratsos.img</a:t>
            </a:r>
            <a:r>
              <a:rPr lang="en-US" altLang="zh-CN" dirty="0">
                <a:highlight>
                  <a:srgbClr val="FF9900"/>
                </a:highlight>
              </a:rPr>
              <a:t> bs=512 count=1  conv=</a:t>
            </a:r>
            <a:r>
              <a:rPr lang="en-US" altLang="zh-CN" dirty="0" err="1">
                <a:highlight>
                  <a:srgbClr val="FF9900"/>
                </a:highlight>
              </a:rPr>
              <a:t>notrunc</a:t>
            </a:r>
            <a:endParaRPr lang="zh-CN" altLang="en-US" dirty="0">
              <a:highlight>
                <a:srgbClr val="FF9900"/>
              </a:highlight>
            </a:endParaRPr>
          </a:p>
          <a:p>
            <a:r>
              <a:rPr lang="en-US" altLang="zh-CN" dirty="0">
                <a:highlight>
                  <a:srgbClr val="FF9900"/>
                </a:highlight>
              </a:rPr>
              <a:t>dd if=</a:t>
            </a:r>
            <a:r>
              <a:rPr lang="en-US" altLang="zh-CN" dirty="0" err="1">
                <a:highlight>
                  <a:srgbClr val="FF9900"/>
                </a:highlight>
              </a:rPr>
              <a:t>loader.bin</a:t>
            </a:r>
            <a:r>
              <a:rPr lang="en-US" altLang="zh-CN" dirty="0">
                <a:highlight>
                  <a:srgbClr val="FF9900"/>
                </a:highlight>
              </a:rPr>
              <a:t> of=</a:t>
            </a:r>
            <a:r>
              <a:rPr lang="en-US" altLang="zh-CN" dirty="0" err="1">
                <a:highlight>
                  <a:srgbClr val="FF9900"/>
                </a:highlight>
              </a:rPr>
              <a:t>ratsos.img</a:t>
            </a:r>
            <a:r>
              <a:rPr lang="en-US" altLang="zh-CN" dirty="0">
                <a:highlight>
                  <a:srgbClr val="FF9900"/>
                </a:highlight>
              </a:rPr>
              <a:t> bs=512 count=1 seek=1 conv=</a:t>
            </a:r>
            <a:r>
              <a:rPr lang="en-US" altLang="zh-CN" dirty="0" err="1">
                <a:highlight>
                  <a:srgbClr val="FF9900"/>
                </a:highlight>
              </a:rPr>
              <a:t>notrunc</a:t>
            </a:r>
            <a:endParaRPr lang="en-US" altLang="zh-CN" dirty="0">
              <a:highlight>
                <a:srgbClr val="FF9900"/>
              </a:highlight>
            </a:endParaRPr>
          </a:p>
          <a:p>
            <a:r>
              <a:rPr lang="en-US" altLang="zh-CN" dirty="0">
                <a:highlight>
                  <a:srgbClr val="FF9900"/>
                </a:highlight>
              </a:rPr>
              <a:t>qemu-system-x86_64 -drive format=</a:t>
            </a:r>
            <a:r>
              <a:rPr lang="en-US" altLang="zh-CN" dirty="0" err="1">
                <a:highlight>
                  <a:srgbClr val="FF9900"/>
                </a:highlight>
              </a:rPr>
              <a:t>raw,file</a:t>
            </a:r>
            <a:r>
              <a:rPr lang="en-US" altLang="zh-CN" dirty="0">
                <a:highlight>
                  <a:srgbClr val="FF9900"/>
                </a:highlight>
              </a:rPr>
              <a:t>=</a:t>
            </a:r>
            <a:r>
              <a:rPr lang="en-US" altLang="zh-CN" dirty="0" err="1">
                <a:highlight>
                  <a:srgbClr val="FF9900"/>
                </a:highlight>
              </a:rPr>
              <a:t>ratsos.img</a:t>
            </a:r>
            <a:endParaRPr lang="en-US" altLang="zh-CN" dirty="0">
              <a:highlight>
                <a:srgbClr val="FF9900"/>
              </a:highlight>
            </a:endParaRPr>
          </a:p>
        </p:txBody>
      </p:sp>
    </p:spTree>
    <p:extLst>
      <p:ext uri="{BB962C8B-B14F-4D97-AF65-F5344CB8AC3E}">
        <p14:creationId xmlns:p14="http://schemas.microsoft.com/office/powerpoint/2010/main" val="41328710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1B79-618C-4ADC-B056-C69AC8AB73DD}"/>
              </a:ext>
            </a:extLst>
          </p:cNvPr>
          <p:cNvSpPr>
            <a:spLocks noGrp="1"/>
          </p:cNvSpPr>
          <p:nvPr>
            <p:ph type="title"/>
          </p:nvPr>
        </p:nvSpPr>
        <p:spPr/>
        <p:txBody>
          <a:bodyPr/>
          <a:lstStyle/>
          <a:p>
            <a:r>
              <a:rPr lang="zh-CN" altLang="en-US" dirty="0"/>
              <a:t>使用 </a:t>
            </a:r>
            <a:r>
              <a:rPr lang="en-US" altLang="zh-CN" dirty="0"/>
              <a:t>VirtualBox </a:t>
            </a:r>
            <a:r>
              <a:rPr lang="zh-CN" altLang="en-US" dirty="0"/>
              <a:t>制作 </a:t>
            </a:r>
            <a:r>
              <a:rPr lang="en-US" altLang="zh-CN" dirty="0" err="1"/>
              <a:t>vhd</a:t>
            </a:r>
            <a:r>
              <a:rPr lang="en-US" altLang="zh-CN" dirty="0"/>
              <a:t> (4MB)</a:t>
            </a:r>
            <a:r>
              <a:rPr lang="zh-CN" altLang="en-US" dirty="0"/>
              <a:t>，然后使用同样的</a:t>
            </a:r>
            <a:r>
              <a:rPr lang="en-US" altLang="zh-CN" dirty="0"/>
              <a:t>dd</a:t>
            </a:r>
            <a:r>
              <a:rPr lang="zh-CN" altLang="en-US" dirty="0"/>
              <a:t>，在</a:t>
            </a:r>
            <a:r>
              <a:rPr lang="en-US" altLang="zh-CN" dirty="0"/>
              <a:t>VirtualBox</a:t>
            </a:r>
            <a:r>
              <a:rPr lang="zh-CN" altLang="en-US" dirty="0"/>
              <a:t>中加载，成功</a:t>
            </a:r>
          </a:p>
        </p:txBody>
      </p:sp>
      <p:sp>
        <p:nvSpPr>
          <p:cNvPr id="3" name="内容占位符 2">
            <a:extLst>
              <a:ext uri="{FF2B5EF4-FFF2-40B4-BE49-F238E27FC236}">
                <a16:creationId xmlns:a16="http://schemas.microsoft.com/office/drawing/2014/main" id="{BC1D95AE-55A3-424E-AFBD-284C13FA8890}"/>
              </a:ext>
            </a:extLst>
          </p:cNvPr>
          <p:cNvSpPr>
            <a:spLocks noGrp="1"/>
          </p:cNvSpPr>
          <p:nvPr>
            <p:ph idx="1"/>
          </p:nvPr>
        </p:nvSpPr>
        <p:spPr/>
        <p:txBody>
          <a:bodyPr/>
          <a:lstStyle/>
          <a:p>
            <a:r>
              <a:rPr lang="zh-CN" altLang="en-US" dirty="0"/>
              <a:t>后来使用 </a:t>
            </a:r>
            <a:r>
              <a:rPr lang="en-US" altLang="zh-CN" dirty="0"/>
              <a:t>VirtualBox </a:t>
            </a:r>
            <a:r>
              <a:rPr lang="zh-CN" altLang="en-US" dirty="0"/>
              <a:t>制作 </a:t>
            </a:r>
            <a:r>
              <a:rPr lang="en-US" altLang="zh-CN" dirty="0" err="1"/>
              <a:t>vhd</a:t>
            </a:r>
            <a:r>
              <a:rPr lang="en-US" altLang="zh-CN" dirty="0"/>
              <a:t> (4MB)</a:t>
            </a:r>
            <a:r>
              <a:rPr lang="zh-CN" altLang="en-US" dirty="0"/>
              <a:t>，然后使用同样的</a:t>
            </a:r>
            <a:r>
              <a:rPr lang="en-US" altLang="zh-CN" dirty="0"/>
              <a:t>dd</a:t>
            </a:r>
            <a:r>
              <a:rPr lang="zh-CN" altLang="en-US" dirty="0"/>
              <a:t>，在</a:t>
            </a:r>
            <a:r>
              <a:rPr lang="en-US" altLang="zh-CN" dirty="0"/>
              <a:t>VirtualBox</a:t>
            </a:r>
            <a:r>
              <a:rPr lang="zh-CN" altLang="en-US" dirty="0"/>
              <a:t>中加载，成功！</a:t>
            </a:r>
            <a:endParaRPr lang="en-US" altLang="zh-CN" dirty="0"/>
          </a:p>
          <a:p>
            <a:endParaRPr lang="zh-CN" altLang="en-US" dirty="0"/>
          </a:p>
        </p:txBody>
      </p:sp>
      <p:pic>
        <p:nvPicPr>
          <p:cNvPr id="10" name="图片 9">
            <a:extLst>
              <a:ext uri="{FF2B5EF4-FFF2-40B4-BE49-F238E27FC236}">
                <a16:creationId xmlns:a16="http://schemas.microsoft.com/office/drawing/2014/main" id="{3AB17956-9DA6-453D-B39D-4EC6FAD817B7}"/>
              </a:ext>
            </a:extLst>
          </p:cNvPr>
          <p:cNvPicPr>
            <a:picLocks noChangeAspect="1"/>
          </p:cNvPicPr>
          <p:nvPr/>
        </p:nvPicPr>
        <p:blipFill>
          <a:blip r:embed="rId2"/>
          <a:stretch>
            <a:fillRect/>
          </a:stretch>
        </p:blipFill>
        <p:spPr>
          <a:xfrm>
            <a:off x="12192000" y="0"/>
            <a:ext cx="5818651" cy="6858000"/>
          </a:xfrm>
          <a:prstGeom prst="rect">
            <a:avLst/>
          </a:prstGeom>
        </p:spPr>
      </p:pic>
      <p:sp>
        <p:nvSpPr>
          <p:cNvPr id="11" name="文本框 10">
            <a:extLst>
              <a:ext uri="{FF2B5EF4-FFF2-40B4-BE49-F238E27FC236}">
                <a16:creationId xmlns:a16="http://schemas.microsoft.com/office/drawing/2014/main" id="{E0C3D205-4623-4CAD-B309-10835A4E8539}"/>
              </a:ext>
            </a:extLst>
          </p:cNvPr>
          <p:cNvSpPr txBox="1"/>
          <p:nvPr/>
        </p:nvSpPr>
        <p:spPr>
          <a:xfrm>
            <a:off x="7198721" y="429352"/>
            <a:ext cx="6147486" cy="369332"/>
          </a:xfrm>
          <a:prstGeom prst="rect">
            <a:avLst/>
          </a:prstGeom>
          <a:noFill/>
        </p:spPr>
        <p:txBody>
          <a:bodyPr wrap="square">
            <a:spAutoFit/>
          </a:bodyPr>
          <a:lstStyle/>
          <a:p>
            <a:r>
              <a:rPr lang="zh-CN" altLang="en-US" dirty="0">
                <a:hlinkClick r:id="rId3"/>
              </a:rPr>
              <a:t>https://www.cnblogs.com/mlzrq/p/10223060.html</a:t>
            </a:r>
            <a:r>
              <a:rPr lang="zh-CN" altLang="en-US" dirty="0"/>
              <a:t> </a:t>
            </a:r>
          </a:p>
        </p:txBody>
      </p:sp>
      <p:sp>
        <p:nvSpPr>
          <p:cNvPr id="12" name="文本框 11">
            <a:extLst>
              <a:ext uri="{FF2B5EF4-FFF2-40B4-BE49-F238E27FC236}">
                <a16:creationId xmlns:a16="http://schemas.microsoft.com/office/drawing/2014/main" id="{0DAD15FC-EBAB-4634-9F9A-C43C525AB0DF}"/>
              </a:ext>
            </a:extLst>
          </p:cNvPr>
          <p:cNvSpPr txBox="1"/>
          <p:nvPr/>
        </p:nvSpPr>
        <p:spPr>
          <a:xfrm>
            <a:off x="7198721" y="730699"/>
            <a:ext cx="6147486" cy="369332"/>
          </a:xfrm>
          <a:prstGeom prst="rect">
            <a:avLst/>
          </a:prstGeom>
          <a:noFill/>
        </p:spPr>
        <p:txBody>
          <a:bodyPr wrap="square">
            <a:spAutoFit/>
          </a:bodyPr>
          <a:lstStyle/>
          <a:p>
            <a:r>
              <a:rPr lang="zh-CN" altLang="en-US" dirty="0"/>
              <a:t>E:\myOSprojects\bootLoader </a:t>
            </a:r>
          </a:p>
        </p:txBody>
      </p:sp>
      <p:pic>
        <p:nvPicPr>
          <p:cNvPr id="18" name="图片 17">
            <a:extLst>
              <a:ext uri="{FF2B5EF4-FFF2-40B4-BE49-F238E27FC236}">
                <a16:creationId xmlns:a16="http://schemas.microsoft.com/office/drawing/2014/main" id="{019C9D61-39E5-4AC5-A55B-3B20506B4E8D}"/>
              </a:ext>
            </a:extLst>
          </p:cNvPr>
          <p:cNvPicPr>
            <a:picLocks noChangeAspect="1"/>
          </p:cNvPicPr>
          <p:nvPr/>
        </p:nvPicPr>
        <p:blipFill>
          <a:blip r:embed="rId4"/>
          <a:stretch>
            <a:fillRect/>
          </a:stretch>
        </p:blipFill>
        <p:spPr>
          <a:xfrm>
            <a:off x="2423592" y="2060848"/>
            <a:ext cx="7848872" cy="4828494"/>
          </a:xfrm>
          <a:prstGeom prst="rect">
            <a:avLst/>
          </a:prstGeom>
        </p:spPr>
      </p:pic>
    </p:spTree>
    <p:extLst>
      <p:ext uri="{BB962C8B-B14F-4D97-AF65-F5344CB8AC3E}">
        <p14:creationId xmlns:p14="http://schemas.microsoft.com/office/powerpoint/2010/main" val="190565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40" y="-15829"/>
            <a:ext cx="9144000" cy="654032"/>
          </a:xfrm>
        </p:spPr>
        <p:txBody>
          <a:bodyPr>
            <a:noAutofit/>
          </a:bodyPr>
          <a:lstStyle/>
          <a:p>
            <a:r>
              <a:rPr lang="en-US" altLang="zh-CN" dirty="0"/>
              <a:t>I hope you could remember … </a:t>
            </a:r>
            <a:endParaRPr lang="zh-CN" altLang="en-US" dirty="0"/>
          </a:p>
        </p:txBody>
      </p:sp>
      <p:sp>
        <p:nvSpPr>
          <p:cNvPr id="9" name="TextBox 8"/>
          <p:cNvSpPr txBox="1"/>
          <p:nvPr/>
        </p:nvSpPr>
        <p:spPr>
          <a:xfrm>
            <a:off x="2551518" y="1083405"/>
            <a:ext cx="1159613" cy="1323439"/>
          </a:xfrm>
          <a:prstGeom prst="rect">
            <a:avLst/>
          </a:prstGeom>
          <a:noFill/>
          <a:ln w="63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X=1;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Y=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Z= X+Y;</a:t>
            </a: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 name="TextBox 9"/>
          <p:cNvSpPr txBox="1"/>
          <p:nvPr/>
        </p:nvSpPr>
        <p:spPr>
          <a:xfrm>
            <a:off x="2362523" y="2847331"/>
            <a:ext cx="1537600" cy="954107"/>
          </a:xfrm>
          <a:prstGeom prst="rect">
            <a:avLst/>
          </a:prstGeom>
          <a:noFill/>
          <a:ln w="63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Compiler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编译器</a:t>
            </a:r>
            <a:r>
              <a:rPr kumimoji="0" lang="en-US" altLang="zh-CN"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1" name="Down Arrow 10"/>
          <p:cNvSpPr/>
          <p:nvPr/>
        </p:nvSpPr>
        <p:spPr>
          <a:xfrm>
            <a:off x="3002961" y="2431068"/>
            <a:ext cx="256724" cy="438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TextBox 12"/>
          <p:cNvSpPr txBox="1"/>
          <p:nvPr/>
        </p:nvSpPr>
        <p:spPr>
          <a:xfrm>
            <a:off x="1666845" y="4276090"/>
            <a:ext cx="2928959" cy="1938992"/>
          </a:xfrm>
          <a:prstGeom prst="rect">
            <a:avLst/>
          </a:prstGeom>
          <a:noFill/>
          <a:ln w="63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Machine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156C</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itchFamily="2" charset="2"/>
              </a:rPr>
              <a:t></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0001010101101100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166D</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itchFamily="2" charset="2"/>
              </a:rPr>
              <a:t></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0001011001101101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5056</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itchFamily="2" charset="2"/>
              </a:rPr>
              <a:t></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0101000001010110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306E</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itchFamily="2" charset="2"/>
              </a:rPr>
              <a:t></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0011000001101110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C000</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itchFamily="2" charset="2"/>
              </a:rPr>
              <a:t></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1100000000000000</a:t>
            </a: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4" name="Down Arrow 13"/>
          <p:cNvSpPr/>
          <p:nvPr/>
        </p:nvSpPr>
        <p:spPr>
          <a:xfrm>
            <a:off x="3002961" y="3859828"/>
            <a:ext cx="256724" cy="438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Rectangle 5"/>
          <p:cNvSpPr>
            <a:spLocks noChangeArrowheads="1"/>
          </p:cNvSpPr>
          <p:nvPr/>
        </p:nvSpPr>
        <p:spPr bwMode="auto">
          <a:xfrm>
            <a:off x="8239141" y="842982"/>
            <a:ext cx="1584325" cy="5229225"/>
          </a:xfrm>
          <a:prstGeom prst="rect">
            <a:avLst/>
          </a:prstGeom>
          <a:solidFill>
            <a:schemeClr val="accent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5" name="Rectangle 6"/>
          <p:cNvSpPr>
            <a:spLocks noChangeArrowheads="1"/>
          </p:cNvSpPr>
          <p:nvPr/>
        </p:nvSpPr>
        <p:spPr bwMode="auto">
          <a:xfrm>
            <a:off x="8239141" y="1419244"/>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1</a:t>
            </a:r>
          </a:p>
        </p:txBody>
      </p:sp>
      <p:sp>
        <p:nvSpPr>
          <p:cNvPr id="26" name="Rectangle 7"/>
          <p:cNvSpPr>
            <a:spLocks noChangeArrowheads="1"/>
          </p:cNvSpPr>
          <p:nvPr/>
        </p:nvSpPr>
        <p:spPr bwMode="auto">
          <a:xfrm>
            <a:off x="8239141" y="1708169"/>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2</a:t>
            </a:r>
          </a:p>
        </p:txBody>
      </p:sp>
      <p:sp>
        <p:nvSpPr>
          <p:cNvPr id="27" name="Rectangle 8"/>
          <p:cNvSpPr>
            <a:spLocks noChangeArrowheads="1"/>
          </p:cNvSpPr>
          <p:nvPr/>
        </p:nvSpPr>
        <p:spPr bwMode="auto">
          <a:xfrm>
            <a:off x="8239141" y="1995507"/>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8" name="Rectangle 9"/>
          <p:cNvSpPr>
            <a:spLocks noChangeArrowheads="1"/>
          </p:cNvSpPr>
          <p:nvPr/>
        </p:nvSpPr>
        <p:spPr bwMode="auto">
          <a:xfrm>
            <a:off x="8239141" y="2859107"/>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15</a:t>
            </a:r>
          </a:p>
        </p:txBody>
      </p:sp>
      <p:sp>
        <p:nvSpPr>
          <p:cNvPr id="29" name="Rectangle 10"/>
          <p:cNvSpPr>
            <a:spLocks noChangeArrowheads="1"/>
          </p:cNvSpPr>
          <p:nvPr/>
        </p:nvSpPr>
        <p:spPr bwMode="auto">
          <a:xfrm>
            <a:off x="8239141" y="3148032"/>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6C</a:t>
            </a:r>
          </a:p>
        </p:txBody>
      </p:sp>
      <p:sp>
        <p:nvSpPr>
          <p:cNvPr id="30" name="Rectangle 11"/>
          <p:cNvSpPr>
            <a:spLocks noChangeArrowheads="1"/>
          </p:cNvSpPr>
          <p:nvPr/>
        </p:nvSpPr>
        <p:spPr bwMode="auto">
          <a:xfrm>
            <a:off x="8239141" y="3435369"/>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16</a:t>
            </a:r>
          </a:p>
        </p:txBody>
      </p:sp>
      <p:sp>
        <p:nvSpPr>
          <p:cNvPr id="31" name="Rectangle 12"/>
          <p:cNvSpPr>
            <a:spLocks noChangeArrowheads="1"/>
          </p:cNvSpPr>
          <p:nvPr/>
        </p:nvSpPr>
        <p:spPr bwMode="auto">
          <a:xfrm>
            <a:off x="8239141" y="3724294"/>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6D</a:t>
            </a:r>
          </a:p>
        </p:txBody>
      </p:sp>
      <p:sp>
        <p:nvSpPr>
          <p:cNvPr id="32" name="Rectangle 13"/>
          <p:cNvSpPr>
            <a:spLocks noChangeArrowheads="1"/>
          </p:cNvSpPr>
          <p:nvPr/>
        </p:nvSpPr>
        <p:spPr bwMode="auto">
          <a:xfrm>
            <a:off x="8239141" y="4011632"/>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50</a:t>
            </a:r>
          </a:p>
        </p:txBody>
      </p:sp>
      <p:sp>
        <p:nvSpPr>
          <p:cNvPr id="33" name="Rectangle 14"/>
          <p:cNvSpPr>
            <a:spLocks noChangeArrowheads="1"/>
          </p:cNvSpPr>
          <p:nvPr/>
        </p:nvSpPr>
        <p:spPr bwMode="auto">
          <a:xfrm>
            <a:off x="8239141" y="4300557"/>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56</a:t>
            </a:r>
          </a:p>
        </p:txBody>
      </p:sp>
      <p:sp>
        <p:nvSpPr>
          <p:cNvPr id="34" name="Rectangle 15"/>
          <p:cNvSpPr>
            <a:spLocks noChangeArrowheads="1"/>
          </p:cNvSpPr>
          <p:nvPr/>
        </p:nvSpPr>
        <p:spPr bwMode="auto">
          <a:xfrm>
            <a:off x="8239141" y="4587894"/>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30</a:t>
            </a:r>
          </a:p>
        </p:txBody>
      </p:sp>
      <p:sp>
        <p:nvSpPr>
          <p:cNvPr id="35" name="Rectangle 16"/>
          <p:cNvSpPr>
            <a:spLocks noChangeArrowheads="1"/>
          </p:cNvSpPr>
          <p:nvPr/>
        </p:nvSpPr>
        <p:spPr bwMode="auto">
          <a:xfrm>
            <a:off x="8239141" y="4875232"/>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6E</a:t>
            </a:r>
          </a:p>
        </p:txBody>
      </p:sp>
      <p:sp>
        <p:nvSpPr>
          <p:cNvPr id="40" name="Rectangle 17"/>
          <p:cNvSpPr>
            <a:spLocks noChangeArrowheads="1"/>
          </p:cNvSpPr>
          <p:nvPr/>
        </p:nvSpPr>
        <p:spPr bwMode="auto">
          <a:xfrm>
            <a:off x="8239141" y="5164157"/>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C0</a:t>
            </a:r>
          </a:p>
        </p:txBody>
      </p:sp>
      <p:sp>
        <p:nvSpPr>
          <p:cNvPr id="41" name="Rectangle 18"/>
          <p:cNvSpPr>
            <a:spLocks noChangeArrowheads="1"/>
          </p:cNvSpPr>
          <p:nvPr/>
        </p:nvSpPr>
        <p:spPr bwMode="auto">
          <a:xfrm>
            <a:off x="8239141" y="5451494"/>
            <a:ext cx="1584325" cy="288925"/>
          </a:xfrm>
          <a:prstGeom prst="rect">
            <a:avLst/>
          </a:prstGeom>
          <a:solidFill>
            <a:schemeClr val="accent1"/>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00</a:t>
            </a:r>
          </a:p>
        </p:txBody>
      </p:sp>
      <p:sp>
        <p:nvSpPr>
          <p:cNvPr id="42" name="Text Box 19"/>
          <p:cNvSpPr txBox="1">
            <a:spLocks noChangeArrowheads="1"/>
          </p:cNvSpPr>
          <p:nvPr/>
        </p:nvSpPr>
        <p:spPr bwMode="auto">
          <a:xfrm>
            <a:off x="9804414" y="1387492"/>
            <a:ext cx="450764"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6C</a:t>
            </a:r>
          </a:p>
        </p:txBody>
      </p:sp>
      <p:sp>
        <p:nvSpPr>
          <p:cNvPr id="43" name="Text Box 20"/>
          <p:cNvSpPr txBox="1">
            <a:spLocks noChangeArrowheads="1"/>
          </p:cNvSpPr>
          <p:nvPr/>
        </p:nvSpPr>
        <p:spPr bwMode="auto">
          <a:xfrm>
            <a:off x="9818702" y="1716104"/>
            <a:ext cx="471604"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6D</a:t>
            </a:r>
          </a:p>
        </p:txBody>
      </p:sp>
      <p:sp>
        <p:nvSpPr>
          <p:cNvPr id="44" name="Text Box 21"/>
          <p:cNvSpPr txBox="1">
            <a:spLocks noChangeArrowheads="1"/>
          </p:cNvSpPr>
          <p:nvPr/>
        </p:nvSpPr>
        <p:spPr bwMode="auto">
          <a:xfrm>
            <a:off x="9825052" y="2005029"/>
            <a:ext cx="439544"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6E</a:t>
            </a:r>
          </a:p>
        </p:txBody>
      </p:sp>
      <p:sp>
        <p:nvSpPr>
          <p:cNvPr id="45" name="Text Box 22"/>
          <p:cNvSpPr txBox="1">
            <a:spLocks noChangeArrowheads="1"/>
          </p:cNvSpPr>
          <p:nvPr/>
        </p:nvSpPr>
        <p:spPr bwMode="auto">
          <a:xfrm>
            <a:off x="9825052" y="2833704"/>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A0</a:t>
            </a:r>
          </a:p>
        </p:txBody>
      </p:sp>
      <p:sp>
        <p:nvSpPr>
          <p:cNvPr id="46" name="Text Box 23"/>
          <p:cNvSpPr txBox="1">
            <a:spLocks noChangeArrowheads="1"/>
          </p:cNvSpPr>
          <p:nvPr/>
        </p:nvSpPr>
        <p:spPr bwMode="auto">
          <a:xfrm>
            <a:off x="9839339" y="3162317"/>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A1</a:t>
            </a:r>
          </a:p>
        </p:txBody>
      </p:sp>
      <p:sp>
        <p:nvSpPr>
          <p:cNvPr id="47" name="Text Box 24"/>
          <p:cNvSpPr txBox="1">
            <a:spLocks noChangeArrowheads="1"/>
          </p:cNvSpPr>
          <p:nvPr/>
        </p:nvSpPr>
        <p:spPr bwMode="auto">
          <a:xfrm>
            <a:off x="9845689" y="3451242"/>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A2</a:t>
            </a:r>
          </a:p>
        </p:txBody>
      </p:sp>
      <p:sp>
        <p:nvSpPr>
          <p:cNvPr id="48" name="Text Box 25"/>
          <p:cNvSpPr txBox="1">
            <a:spLocks noChangeArrowheads="1"/>
          </p:cNvSpPr>
          <p:nvPr/>
        </p:nvSpPr>
        <p:spPr bwMode="auto">
          <a:xfrm>
            <a:off x="9825052" y="3697304"/>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A3</a:t>
            </a:r>
          </a:p>
        </p:txBody>
      </p:sp>
      <p:sp>
        <p:nvSpPr>
          <p:cNvPr id="49" name="Text Box 26"/>
          <p:cNvSpPr txBox="1">
            <a:spLocks noChangeArrowheads="1"/>
          </p:cNvSpPr>
          <p:nvPr/>
        </p:nvSpPr>
        <p:spPr bwMode="auto">
          <a:xfrm>
            <a:off x="9839339" y="4025917"/>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A4</a:t>
            </a:r>
          </a:p>
        </p:txBody>
      </p:sp>
      <p:sp>
        <p:nvSpPr>
          <p:cNvPr id="50" name="Text Box 27"/>
          <p:cNvSpPr txBox="1">
            <a:spLocks noChangeArrowheads="1"/>
          </p:cNvSpPr>
          <p:nvPr/>
        </p:nvSpPr>
        <p:spPr bwMode="auto">
          <a:xfrm>
            <a:off x="9845689" y="4314842"/>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A5</a:t>
            </a:r>
          </a:p>
        </p:txBody>
      </p:sp>
      <p:sp>
        <p:nvSpPr>
          <p:cNvPr id="51" name="Text Box 28"/>
          <p:cNvSpPr txBox="1">
            <a:spLocks noChangeArrowheads="1"/>
          </p:cNvSpPr>
          <p:nvPr/>
        </p:nvSpPr>
        <p:spPr bwMode="auto">
          <a:xfrm>
            <a:off x="9825052" y="4562492"/>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A6</a:t>
            </a:r>
          </a:p>
        </p:txBody>
      </p:sp>
      <p:sp>
        <p:nvSpPr>
          <p:cNvPr id="52" name="Text Box 29"/>
          <p:cNvSpPr txBox="1">
            <a:spLocks noChangeArrowheads="1"/>
          </p:cNvSpPr>
          <p:nvPr/>
        </p:nvSpPr>
        <p:spPr bwMode="auto">
          <a:xfrm>
            <a:off x="9839339" y="4891104"/>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A7</a:t>
            </a:r>
          </a:p>
        </p:txBody>
      </p:sp>
      <p:sp>
        <p:nvSpPr>
          <p:cNvPr id="53" name="Text Box 30"/>
          <p:cNvSpPr txBox="1">
            <a:spLocks noChangeArrowheads="1"/>
          </p:cNvSpPr>
          <p:nvPr/>
        </p:nvSpPr>
        <p:spPr bwMode="auto">
          <a:xfrm>
            <a:off x="9845689" y="5180029"/>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A8</a:t>
            </a:r>
          </a:p>
        </p:txBody>
      </p:sp>
      <p:sp>
        <p:nvSpPr>
          <p:cNvPr id="54" name="Text Box 31"/>
          <p:cNvSpPr txBox="1">
            <a:spLocks noChangeArrowheads="1"/>
          </p:cNvSpPr>
          <p:nvPr/>
        </p:nvSpPr>
        <p:spPr bwMode="auto">
          <a:xfrm>
            <a:off x="9825052" y="5461017"/>
            <a:ext cx="463588" cy="40011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A9</a:t>
            </a:r>
          </a:p>
        </p:txBody>
      </p:sp>
      <p:sp>
        <p:nvSpPr>
          <p:cNvPr id="63" name="Rectangle 62"/>
          <p:cNvSpPr/>
          <p:nvPr/>
        </p:nvSpPr>
        <p:spPr>
          <a:xfrm>
            <a:off x="4628824" y="4792816"/>
            <a:ext cx="3324564"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Put executable codes into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memory  of the computer</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4" name="Notched Right Arrow 63"/>
          <p:cNvSpPr/>
          <p:nvPr/>
        </p:nvSpPr>
        <p:spPr>
          <a:xfrm>
            <a:off x="4667240" y="5429264"/>
            <a:ext cx="3143272" cy="5715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Notched Right Arrow 64"/>
          <p:cNvSpPr/>
          <p:nvPr/>
        </p:nvSpPr>
        <p:spPr>
          <a:xfrm flipH="1" flipV="1">
            <a:off x="10239404" y="2970499"/>
            <a:ext cx="285752" cy="142876"/>
          </a:xfrm>
          <a:prstGeom prst="notch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Notched Right Arrow 66"/>
          <p:cNvSpPr/>
          <p:nvPr/>
        </p:nvSpPr>
        <p:spPr>
          <a:xfrm flipH="1">
            <a:off x="7024694" y="1142984"/>
            <a:ext cx="714380" cy="4286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Rectangle 67"/>
          <p:cNvSpPr/>
          <p:nvPr/>
        </p:nvSpPr>
        <p:spPr>
          <a:xfrm>
            <a:off x="4381488" y="550422"/>
            <a:ext cx="285752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execute instructions serially in CPU</a:t>
            </a:r>
            <a:endPar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8" name="Notched Right Arrow 87"/>
          <p:cNvSpPr/>
          <p:nvPr/>
        </p:nvSpPr>
        <p:spPr>
          <a:xfrm flipH="1" flipV="1">
            <a:off x="10239404" y="3524252"/>
            <a:ext cx="285752" cy="142876"/>
          </a:xfrm>
          <a:prstGeom prst="notch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9" name="Notched Right Arrow 88"/>
          <p:cNvSpPr/>
          <p:nvPr/>
        </p:nvSpPr>
        <p:spPr>
          <a:xfrm flipH="1" flipV="1">
            <a:off x="10239404" y="4064322"/>
            <a:ext cx="285752" cy="142876"/>
          </a:xfrm>
          <a:prstGeom prst="notch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0" name="Notched Right Arrow 89"/>
          <p:cNvSpPr/>
          <p:nvPr/>
        </p:nvSpPr>
        <p:spPr>
          <a:xfrm flipH="1" flipV="1">
            <a:off x="10239404" y="4605346"/>
            <a:ext cx="285752" cy="142876"/>
          </a:xfrm>
          <a:prstGeom prst="notch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5" name="Slide Number Placeholder 54"/>
          <p:cNvSpPr>
            <a:spLocks noGrp="1"/>
          </p:cNvSpPr>
          <p:nvPr>
            <p:ph type="sldNum" sz="quarter" idx="4294967295"/>
          </p:nvPr>
        </p:nvSpPr>
        <p:spPr>
          <a:xfrm>
            <a:off x="8737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744B62-10FC-4232-9218-76AF922FA420}" type="slidenum">
              <a:rPr kumimoji="0" lang="zh-CN" altLang="en-US" sz="18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6" name="TextBox 55"/>
          <p:cNvSpPr txBox="1"/>
          <p:nvPr/>
        </p:nvSpPr>
        <p:spPr>
          <a:xfrm>
            <a:off x="1524000" y="857232"/>
            <a:ext cx="114297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79646">
                    <a:lumMod val="75000"/>
                  </a:srgbClr>
                </a:solidFill>
                <a:effectLst/>
                <a:uLnTx/>
                <a:uFillTx/>
                <a:latin typeface="Calibri"/>
                <a:ea typeface="宋体" panose="02010600030101010101" pitchFamily="2" charset="-122"/>
                <a:cs typeface="+mn-cs"/>
              </a:rPr>
              <a:t>Programs are stored as Files in storage media</a:t>
            </a:r>
            <a:endParaRPr kumimoji="0" lang="zh-CN" altLang="en-US" sz="1800" b="1" i="0" u="none" strike="noStrike" kern="1200" cap="none" spc="0" normalizeH="0" baseline="0" noProof="0" dirty="0">
              <a:ln>
                <a:noFill/>
              </a:ln>
              <a:solidFill>
                <a:srgbClr val="F79646">
                  <a:lumMod val="75000"/>
                </a:srgbClr>
              </a:solidFill>
              <a:effectLst/>
              <a:uLnTx/>
              <a:uFillTx/>
              <a:latin typeface="Calibri"/>
              <a:ea typeface="宋体" panose="02010600030101010101" pitchFamily="2" charset="-122"/>
              <a:cs typeface="+mn-cs"/>
            </a:endParaRPr>
          </a:p>
        </p:txBody>
      </p:sp>
      <p:sp>
        <p:nvSpPr>
          <p:cNvPr id="57" name="TextBox 56"/>
          <p:cNvSpPr txBox="1"/>
          <p:nvPr/>
        </p:nvSpPr>
        <p:spPr>
          <a:xfrm>
            <a:off x="1524000" y="6211694"/>
            <a:ext cx="335755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79646">
                    <a:lumMod val="75000"/>
                  </a:srgbClr>
                </a:solidFill>
                <a:effectLst/>
                <a:uLnTx/>
                <a:uFillTx/>
                <a:latin typeface="Calibri"/>
                <a:ea typeface="宋体" panose="02010600030101010101" pitchFamily="2" charset="-122"/>
                <a:cs typeface="+mn-cs"/>
              </a:rPr>
              <a:t>Executable codes are also stored as Files in storage media</a:t>
            </a:r>
            <a:endParaRPr kumimoji="0" lang="zh-CN" altLang="en-US" sz="1800" b="1" i="0" u="none" strike="noStrike" kern="1200" cap="none" spc="0" normalizeH="0" baseline="0" noProof="0" dirty="0">
              <a:ln>
                <a:noFill/>
              </a:ln>
              <a:solidFill>
                <a:srgbClr val="F79646">
                  <a:lumMod val="75000"/>
                </a:srgbClr>
              </a:solidFill>
              <a:effectLst/>
              <a:uLnTx/>
              <a:uFillTx/>
              <a:latin typeface="Calibri"/>
              <a:ea typeface="宋体" panose="02010600030101010101" pitchFamily="2" charset="-122"/>
              <a:cs typeface="+mn-cs"/>
            </a:endParaRPr>
          </a:p>
        </p:txBody>
      </p:sp>
      <p:sp>
        <p:nvSpPr>
          <p:cNvPr id="58" name="TextBox 57"/>
          <p:cNvSpPr txBox="1"/>
          <p:nvPr/>
        </p:nvSpPr>
        <p:spPr>
          <a:xfrm>
            <a:off x="7596166" y="6072207"/>
            <a:ext cx="30718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79646">
                    <a:lumMod val="75000"/>
                  </a:srgbClr>
                </a:solidFill>
                <a:effectLst/>
                <a:uLnTx/>
                <a:uFillTx/>
                <a:latin typeface="Calibri"/>
                <a:ea typeface="宋体" panose="02010600030101010101" pitchFamily="2" charset="-122"/>
                <a:cs typeface="+mn-cs"/>
              </a:rPr>
              <a:t>Instructions are mapped into the address space of memory</a:t>
            </a:r>
            <a:endParaRPr kumimoji="0" lang="zh-CN" altLang="en-US" sz="1800" b="1" i="0" u="none" strike="noStrike" kern="1200" cap="none" spc="0" normalizeH="0" baseline="0" noProof="0" dirty="0">
              <a:ln>
                <a:noFill/>
              </a:ln>
              <a:solidFill>
                <a:srgbClr val="F79646">
                  <a:lumMod val="75000"/>
                </a:srgbClr>
              </a:solidFill>
              <a:effectLst/>
              <a:uLnTx/>
              <a:uFillTx/>
              <a:latin typeface="Calibri"/>
              <a:ea typeface="宋体" panose="02010600030101010101" pitchFamily="2" charset="-122"/>
              <a:cs typeface="+mn-cs"/>
            </a:endParaRPr>
          </a:p>
        </p:txBody>
      </p:sp>
      <p:pic>
        <p:nvPicPr>
          <p:cNvPr id="487426" name="Picture 2" descr="C:\Users\mlinking\Pictures\OS-00-Machine-Cycl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55" y="1083405"/>
            <a:ext cx="1762125" cy="1819275"/>
          </a:xfrm>
          <a:prstGeom prst="rect">
            <a:avLst/>
          </a:prstGeom>
          <a:noFill/>
          <a:extLst>
            <a:ext uri="{909E8E84-426E-40DD-AFC4-6F175D3DCCD1}">
              <a14:hiddenFill xmlns:a14="http://schemas.microsoft.com/office/drawing/2010/main">
                <a:solidFill>
                  <a:srgbClr val="FFFFFF"/>
                </a:solidFill>
              </a14:hiddenFill>
            </a:ext>
          </a:extLst>
        </p:spPr>
      </p:pic>
      <p:sp>
        <p:nvSpPr>
          <p:cNvPr id="3" name="爆炸形 2 2"/>
          <p:cNvSpPr/>
          <p:nvPr/>
        </p:nvSpPr>
        <p:spPr>
          <a:xfrm>
            <a:off x="3145133" y="1181118"/>
            <a:ext cx="2088232" cy="1652586"/>
          </a:xfrm>
          <a:prstGeom prst="irregularSeal2">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File</a:t>
            </a:r>
            <a:endPar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9" name="爆炸形 2 58"/>
          <p:cNvSpPr/>
          <p:nvPr/>
        </p:nvSpPr>
        <p:spPr>
          <a:xfrm>
            <a:off x="3820478" y="5438628"/>
            <a:ext cx="2088232" cy="1652586"/>
          </a:xfrm>
          <a:prstGeom prst="irregularSeal2">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File</a:t>
            </a:r>
            <a:endPar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100780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fill="hold"/>
                                        <p:tgtEl>
                                          <p:spTgt spid="57"/>
                                        </p:tgtEl>
                                        <p:attrNameLst>
                                          <p:attrName>ppt_x</p:attrName>
                                        </p:attrNameLst>
                                      </p:cBhvr>
                                      <p:tavLst>
                                        <p:tav tm="0">
                                          <p:val>
                                            <p:strVal val="#ppt_x"/>
                                          </p:val>
                                        </p:tav>
                                        <p:tav tm="100000">
                                          <p:val>
                                            <p:strVal val="#ppt_x"/>
                                          </p:val>
                                        </p:tav>
                                      </p:tavLst>
                                    </p:anim>
                                    <p:anim calcmode="lin" valueType="num">
                                      <p:cBhvr additive="base">
                                        <p:cTn id="34"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500" fill="hold"/>
                                        <p:tgtEl>
                                          <p:spTgt spid="59"/>
                                        </p:tgtEl>
                                        <p:attrNameLst>
                                          <p:attrName>ppt_x</p:attrName>
                                        </p:attrNameLst>
                                      </p:cBhvr>
                                      <p:tavLst>
                                        <p:tav tm="0">
                                          <p:val>
                                            <p:strVal val="1+#ppt_w/2"/>
                                          </p:val>
                                        </p:tav>
                                        <p:tav tm="100000">
                                          <p:val>
                                            <p:strVal val="#ppt_x"/>
                                          </p:val>
                                        </p:tav>
                                      </p:tavLst>
                                    </p:anim>
                                    <p:anim calcmode="lin" valueType="num">
                                      <p:cBhvr additive="base">
                                        <p:cTn id="40"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 calcmode="lin" valueType="num">
                                      <p:cBhvr additive="base">
                                        <p:cTn id="45" dur="500" fill="hold"/>
                                        <p:tgtEl>
                                          <p:spTgt spid="63"/>
                                        </p:tgtEl>
                                        <p:attrNameLst>
                                          <p:attrName>ppt_x</p:attrName>
                                        </p:attrNameLst>
                                      </p:cBhvr>
                                      <p:tavLst>
                                        <p:tav tm="0">
                                          <p:val>
                                            <p:strVal val="#ppt_x"/>
                                          </p:val>
                                        </p:tav>
                                        <p:tav tm="100000">
                                          <p:val>
                                            <p:strVal val="#ppt_x"/>
                                          </p:val>
                                        </p:tav>
                                      </p:tavLst>
                                    </p:anim>
                                    <p:anim calcmode="lin" valueType="num">
                                      <p:cBhvr additive="base">
                                        <p:cTn id="46" dur="500" fill="hold"/>
                                        <p:tgtEl>
                                          <p:spTgt spid="63"/>
                                        </p:tgtEl>
                                        <p:attrNameLst>
                                          <p:attrName>ppt_y</p:attrName>
                                        </p:attrNameLst>
                                      </p:cBhvr>
                                      <p:tavLst>
                                        <p:tav tm="0">
                                          <p:val>
                                            <p:strVal val="0-#ppt_h/2"/>
                                          </p:val>
                                        </p:tav>
                                        <p:tav tm="100000">
                                          <p:val>
                                            <p:strVal val="#ppt_y"/>
                                          </p:val>
                                        </p:tav>
                                      </p:tavLst>
                                    </p:anim>
                                  </p:childTnLst>
                                </p:cTn>
                              </p:par>
                              <p:par>
                                <p:cTn id="47" presetID="39" presetClass="entr" presetSubtype="0" accel="10000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500" fill="hold"/>
                                        <p:tgtEl>
                                          <p:spTgt spid="64"/>
                                        </p:tgtEl>
                                        <p:attrNameLst>
                                          <p:attrName>ppt_h</p:attrName>
                                        </p:attrNameLst>
                                      </p:cBhvr>
                                      <p:tavLst>
                                        <p:tav tm="0">
                                          <p:val>
                                            <p:strVal val="#ppt_h/20"/>
                                          </p:val>
                                        </p:tav>
                                        <p:tav tm="50000">
                                          <p:val>
                                            <p:strVal val="#ppt_h/20"/>
                                          </p:val>
                                        </p:tav>
                                        <p:tav tm="100000">
                                          <p:val>
                                            <p:strVal val="#ppt_h"/>
                                          </p:val>
                                        </p:tav>
                                      </p:tavLst>
                                    </p:anim>
                                    <p:anim calcmode="lin" valueType="num">
                                      <p:cBhvr>
                                        <p:cTn id="50" dur="500" fill="hold"/>
                                        <p:tgtEl>
                                          <p:spTgt spid="64"/>
                                        </p:tgtEl>
                                        <p:attrNameLst>
                                          <p:attrName>ppt_w</p:attrName>
                                        </p:attrNameLst>
                                      </p:cBhvr>
                                      <p:tavLst>
                                        <p:tav tm="0">
                                          <p:val>
                                            <p:strVal val="#ppt_w+.3"/>
                                          </p:val>
                                        </p:tav>
                                        <p:tav tm="50000">
                                          <p:val>
                                            <p:strVal val="#ppt_w+.3"/>
                                          </p:val>
                                        </p:tav>
                                        <p:tav tm="100000">
                                          <p:val>
                                            <p:strVal val="#ppt_w"/>
                                          </p:val>
                                        </p:tav>
                                      </p:tavLst>
                                    </p:anim>
                                    <p:anim calcmode="lin" valueType="num">
                                      <p:cBhvr>
                                        <p:cTn id="51" dur="500" fill="hold"/>
                                        <p:tgtEl>
                                          <p:spTgt spid="64"/>
                                        </p:tgtEl>
                                        <p:attrNameLst>
                                          <p:attrName>ppt_x</p:attrName>
                                        </p:attrNameLst>
                                      </p:cBhvr>
                                      <p:tavLst>
                                        <p:tav tm="0">
                                          <p:val>
                                            <p:strVal val="#ppt_x-.3"/>
                                          </p:val>
                                        </p:tav>
                                        <p:tav tm="50000">
                                          <p:val>
                                            <p:strVal val="#ppt_x"/>
                                          </p:val>
                                        </p:tav>
                                        <p:tav tm="100000">
                                          <p:val>
                                            <p:strVal val="#ppt_x"/>
                                          </p:val>
                                        </p:tav>
                                      </p:tavLst>
                                    </p:anim>
                                    <p:anim calcmode="lin" valueType="num">
                                      <p:cBhvr>
                                        <p:cTn id="52" dur="500" fill="hold"/>
                                        <p:tgtEl>
                                          <p:spTgt spid="64"/>
                                        </p:tgtEl>
                                        <p:attrNameLst>
                                          <p:attrName>ppt_y</p:attrName>
                                        </p:attrNameLst>
                                      </p:cBhvr>
                                      <p:tavLst>
                                        <p:tav tm="0">
                                          <p:val>
                                            <p:strVal val="#ppt_y"/>
                                          </p:val>
                                        </p:tav>
                                        <p:tav tm="100000">
                                          <p:val>
                                            <p:strVal val="#ppt_y"/>
                                          </p:val>
                                        </p:tav>
                                      </p:tavLst>
                                    </p:anim>
                                  </p:childTnLst>
                                </p:cTn>
                              </p:par>
                              <p:par>
                                <p:cTn id="53" presetID="1" presetClass="exit" presetSubtype="0" fill="hold" grpId="1" nodeType="withEffect">
                                  <p:stCondLst>
                                    <p:cond delay="0"/>
                                  </p:stCondLst>
                                  <p:childTnLst>
                                    <p:set>
                                      <p:cBhvr>
                                        <p:cTn id="54" dur="1" fill="hold">
                                          <p:stCondLst>
                                            <p:cond delay="0"/>
                                          </p:stCondLst>
                                        </p:cTn>
                                        <p:tgtEl>
                                          <p:spTgt spid="5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1+#ppt_w/2"/>
                                          </p:val>
                                        </p:tav>
                                        <p:tav tm="100000">
                                          <p:val>
                                            <p:strVal val="#ppt_x"/>
                                          </p:val>
                                        </p:tav>
                                      </p:tavLst>
                                    </p:anim>
                                    <p:anim calcmode="lin" valueType="num">
                                      <p:cBhvr additive="base">
                                        <p:cTn id="60" dur="500" fill="hold"/>
                                        <p:tgtEl>
                                          <p:spTgt spid="24"/>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1+#ppt_w/2"/>
                                          </p:val>
                                        </p:tav>
                                        <p:tav tm="100000">
                                          <p:val>
                                            <p:strVal val="#ppt_x"/>
                                          </p:val>
                                        </p:tav>
                                      </p:tavLst>
                                    </p:anim>
                                    <p:anim calcmode="lin" valueType="num">
                                      <p:cBhvr additive="base">
                                        <p:cTn id="64" dur="500" fill="hold"/>
                                        <p:tgtEl>
                                          <p:spTgt spid="25"/>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1+#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1+#ppt_w/2"/>
                                          </p:val>
                                        </p:tav>
                                        <p:tav tm="100000">
                                          <p:val>
                                            <p:strVal val="#ppt_x"/>
                                          </p:val>
                                        </p:tav>
                                      </p:tavLst>
                                    </p:anim>
                                    <p:anim calcmode="lin" valueType="num">
                                      <p:cBhvr additive="base">
                                        <p:cTn id="72" dur="500" fill="hold"/>
                                        <p:tgtEl>
                                          <p:spTgt spid="27"/>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fill="hold"/>
                                        <p:tgtEl>
                                          <p:spTgt spid="28"/>
                                        </p:tgtEl>
                                        <p:attrNameLst>
                                          <p:attrName>ppt_x</p:attrName>
                                        </p:attrNameLst>
                                      </p:cBhvr>
                                      <p:tavLst>
                                        <p:tav tm="0">
                                          <p:val>
                                            <p:strVal val="1+#ppt_w/2"/>
                                          </p:val>
                                        </p:tav>
                                        <p:tav tm="100000">
                                          <p:val>
                                            <p:strVal val="#ppt_x"/>
                                          </p:val>
                                        </p:tav>
                                      </p:tavLst>
                                    </p:anim>
                                    <p:anim calcmode="lin" valueType="num">
                                      <p:cBhvr additive="base">
                                        <p:cTn id="76" dur="500" fill="hold"/>
                                        <p:tgtEl>
                                          <p:spTgt spid="28"/>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1+#ppt_w/2"/>
                                          </p:val>
                                        </p:tav>
                                        <p:tav tm="100000">
                                          <p:val>
                                            <p:strVal val="#ppt_x"/>
                                          </p:val>
                                        </p:tav>
                                      </p:tavLst>
                                    </p:anim>
                                    <p:anim calcmode="lin" valueType="num">
                                      <p:cBhvr additive="base">
                                        <p:cTn id="80" dur="500" fill="hold"/>
                                        <p:tgtEl>
                                          <p:spTgt spid="29"/>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fill="hold"/>
                                        <p:tgtEl>
                                          <p:spTgt spid="30"/>
                                        </p:tgtEl>
                                        <p:attrNameLst>
                                          <p:attrName>ppt_x</p:attrName>
                                        </p:attrNameLst>
                                      </p:cBhvr>
                                      <p:tavLst>
                                        <p:tav tm="0">
                                          <p:val>
                                            <p:strVal val="1+#ppt_w/2"/>
                                          </p:val>
                                        </p:tav>
                                        <p:tav tm="100000">
                                          <p:val>
                                            <p:strVal val="#ppt_x"/>
                                          </p:val>
                                        </p:tav>
                                      </p:tavLst>
                                    </p:anim>
                                    <p:anim calcmode="lin" valueType="num">
                                      <p:cBhvr additive="base">
                                        <p:cTn id="84" dur="500" fill="hold"/>
                                        <p:tgtEl>
                                          <p:spTgt spid="30"/>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500" fill="hold"/>
                                        <p:tgtEl>
                                          <p:spTgt spid="31"/>
                                        </p:tgtEl>
                                        <p:attrNameLst>
                                          <p:attrName>ppt_x</p:attrName>
                                        </p:attrNameLst>
                                      </p:cBhvr>
                                      <p:tavLst>
                                        <p:tav tm="0">
                                          <p:val>
                                            <p:strVal val="1+#ppt_w/2"/>
                                          </p:val>
                                        </p:tav>
                                        <p:tav tm="100000">
                                          <p:val>
                                            <p:strVal val="#ppt_x"/>
                                          </p:val>
                                        </p:tav>
                                      </p:tavLst>
                                    </p:anim>
                                    <p:anim calcmode="lin" valueType="num">
                                      <p:cBhvr additive="base">
                                        <p:cTn id="88" dur="500" fill="hold"/>
                                        <p:tgtEl>
                                          <p:spTgt spid="31"/>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1+#ppt_w/2"/>
                                          </p:val>
                                        </p:tav>
                                        <p:tav tm="100000">
                                          <p:val>
                                            <p:strVal val="#ppt_x"/>
                                          </p:val>
                                        </p:tav>
                                      </p:tavLst>
                                    </p:anim>
                                    <p:anim calcmode="lin" valueType="num">
                                      <p:cBhvr additive="base">
                                        <p:cTn id="92" dur="500" fill="hold"/>
                                        <p:tgtEl>
                                          <p:spTgt spid="32"/>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500" fill="hold"/>
                                        <p:tgtEl>
                                          <p:spTgt spid="33"/>
                                        </p:tgtEl>
                                        <p:attrNameLst>
                                          <p:attrName>ppt_x</p:attrName>
                                        </p:attrNameLst>
                                      </p:cBhvr>
                                      <p:tavLst>
                                        <p:tav tm="0">
                                          <p:val>
                                            <p:strVal val="1+#ppt_w/2"/>
                                          </p:val>
                                        </p:tav>
                                        <p:tav tm="100000">
                                          <p:val>
                                            <p:strVal val="#ppt_x"/>
                                          </p:val>
                                        </p:tav>
                                      </p:tavLst>
                                    </p:anim>
                                    <p:anim calcmode="lin" valueType="num">
                                      <p:cBhvr additive="base">
                                        <p:cTn id="96" dur="500" fill="hold"/>
                                        <p:tgtEl>
                                          <p:spTgt spid="33"/>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1+#ppt_w/2"/>
                                          </p:val>
                                        </p:tav>
                                        <p:tav tm="100000">
                                          <p:val>
                                            <p:strVal val="#ppt_x"/>
                                          </p:val>
                                        </p:tav>
                                      </p:tavLst>
                                    </p:anim>
                                    <p:anim calcmode="lin" valueType="num">
                                      <p:cBhvr additive="base">
                                        <p:cTn id="100" dur="500" fill="hold"/>
                                        <p:tgtEl>
                                          <p:spTgt spid="34"/>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fill="hold"/>
                                        <p:tgtEl>
                                          <p:spTgt spid="35"/>
                                        </p:tgtEl>
                                        <p:attrNameLst>
                                          <p:attrName>ppt_x</p:attrName>
                                        </p:attrNameLst>
                                      </p:cBhvr>
                                      <p:tavLst>
                                        <p:tav tm="0">
                                          <p:val>
                                            <p:strVal val="1+#ppt_w/2"/>
                                          </p:val>
                                        </p:tav>
                                        <p:tav tm="100000">
                                          <p:val>
                                            <p:strVal val="#ppt_x"/>
                                          </p:val>
                                        </p:tav>
                                      </p:tavLst>
                                    </p:anim>
                                    <p:anim calcmode="lin" valueType="num">
                                      <p:cBhvr additive="base">
                                        <p:cTn id="104" dur="500" fill="hold"/>
                                        <p:tgtEl>
                                          <p:spTgt spid="35"/>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additive="base">
                                        <p:cTn id="107" dur="500" fill="hold"/>
                                        <p:tgtEl>
                                          <p:spTgt spid="40"/>
                                        </p:tgtEl>
                                        <p:attrNameLst>
                                          <p:attrName>ppt_x</p:attrName>
                                        </p:attrNameLst>
                                      </p:cBhvr>
                                      <p:tavLst>
                                        <p:tav tm="0">
                                          <p:val>
                                            <p:strVal val="1+#ppt_w/2"/>
                                          </p:val>
                                        </p:tav>
                                        <p:tav tm="100000">
                                          <p:val>
                                            <p:strVal val="#ppt_x"/>
                                          </p:val>
                                        </p:tav>
                                      </p:tavLst>
                                    </p:anim>
                                    <p:anim calcmode="lin" valueType="num">
                                      <p:cBhvr additive="base">
                                        <p:cTn id="108" dur="500" fill="hold"/>
                                        <p:tgtEl>
                                          <p:spTgt spid="40"/>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1+#ppt_w/2"/>
                                          </p:val>
                                        </p:tav>
                                        <p:tav tm="100000">
                                          <p:val>
                                            <p:strVal val="#ppt_x"/>
                                          </p:val>
                                        </p:tav>
                                      </p:tavLst>
                                    </p:anim>
                                    <p:anim calcmode="lin" valueType="num">
                                      <p:cBhvr additive="base">
                                        <p:cTn id="112" dur="500" fill="hold"/>
                                        <p:tgtEl>
                                          <p:spTgt spid="41"/>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additive="base">
                                        <p:cTn id="115" dur="500" fill="hold"/>
                                        <p:tgtEl>
                                          <p:spTgt spid="42"/>
                                        </p:tgtEl>
                                        <p:attrNameLst>
                                          <p:attrName>ppt_x</p:attrName>
                                        </p:attrNameLst>
                                      </p:cBhvr>
                                      <p:tavLst>
                                        <p:tav tm="0">
                                          <p:val>
                                            <p:strVal val="1+#ppt_w/2"/>
                                          </p:val>
                                        </p:tav>
                                        <p:tav tm="100000">
                                          <p:val>
                                            <p:strVal val="#ppt_x"/>
                                          </p:val>
                                        </p:tav>
                                      </p:tavLst>
                                    </p:anim>
                                    <p:anim calcmode="lin" valueType="num">
                                      <p:cBhvr additive="base">
                                        <p:cTn id="116" dur="500" fill="hold"/>
                                        <p:tgtEl>
                                          <p:spTgt spid="42"/>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1+#ppt_w/2"/>
                                          </p:val>
                                        </p:tav>
                                        <p:tav tm="100000">
                                          <p:val>
                                            <p:strVal val="#ppt_x"/>
                                          </p:val>
                                        </p:tav>
                                      </p:tavLst>
                                    </p:anim>
                                    <p:anim calcmode="lin" valueType="num">
                                      <p:cBhvr additive="base">
                                        <p:cTn id="120" dur="500" fill="hold"/>
                                        <p:tgtEl>
                                          <p:spTgt spid="43"/>
                                        </p:tgtEl>
                                        <p:attrNameLst>
                                          <p:attrName>ppt_y</p:attrName>
                                        </p:attrNameLst>
                                      </p:cBhvr>
                                      <p:tavLst>
                                        <p:tav tm="0">
                                          <p:val>
                                            <p:strVal val="#ppt_y"/>
                                          </p:val>
                                        </p:tav>
                                        <p:tav tm="100000">
                                          <p:val>
                                            <p:strVal val="#ppt_y"/>
                                          </p:val>
                                        </p:tav>
                                      </p:tavLst>
                                    </p:anim>
                                  </p:childTnLst>
                                </p:cTn>
                              </p:par>
                              <p:par>
                                <p:cTn id="121" presetID="2" presetClass="entr" presetSubtype="2"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 calcmode="lin" valueType="num">
                                      <p:cBhvr additive="base">
                                        <p:cTn id="123" dur="500" fill="hold"/>
                                        <p:tgtEl>
                                          <p:spTgt spid="44"/>
                                        </p:tgtEl>
                                        <p:attrNameLst>
                                          <p:attrName>ppt_x</p:attrName>
                                        </p:attrNameLst>
                                      </p:cBhvr>
                                      <p:tavLst>
                                        <p:tav tm="0">
                                          <p:val>
                                            <p:strVal val="1+#ppt_w/2"/>
                                          </p:val>
                                        </p:tav>
                                        <p:tav tm="100000">
                                          <p:val>
                                            <p:strVal val="#ppt_x"/>
                                          </p:val>
                                        </p:tav>
                                      </p:tavLst>
                                    </p:anim>
                                    <p:anim calcmode="lin" valueType="num">
                                      <p:cBhvr additive="base">
                                        <p:cTn id="124" dur="500" fill="hold"/>
                                        <p:tgtEl>
                                          <p:spTgt spid="44"/>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 calcmode="lin" valueType="num">
                                      <p:cBhvr additive="base">
                                        <p:cTn id="127" dur="500" fill="hold"/>
                                        <p:tgtEl>
                                          <p:spTgt spid="45"/>
                                        </p:tgtEl>
                                        <p:attrNameLst>
                                          <p:attrName>ppt_x</p:attrName>
                                        </p:attrNameLst>
                                      </p:cBhvr>
                                      <p:tavLst>
                                        <p:tav tm="0">
                                          <p:val>
                                            <p:strVal val="1+#ppt_w/2"/>
                                          </p:val>
                                        </p:tav>
                                        <p:tav tm="100000">
                                          <p:val>
                                            <p:strVal val="#ppt_x"/>
                                          </p:val>
                                        </p:tav>
                                      </p:tavLst>
                                    </p:anim>
                                    <p:anim calcmode="lin" valueType="num">
                                      <p:cBhvr additive="base">
                                        <p:cTn id="128" dur="500" fill="hold"/>
                                        <p:tgtEl>
                                          <p:spTgt spid="45"/>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anim calcmode="lin" valueType="num">
                                      <p:cBhvr additive="base">
                                        <p:cTn id="131" dur="500" fill="hold"/>
                                        <p:tgtEl>
                                          <p:spTgt spid="46"/>
                                        </p:tgtEl>
                                        <p:attrNameLst>
                                          <p:attrName>ppt_x</p:attrName>
                                        </p:attrNameLst>
                                      </p:cBhvr>
                                      <p:tavLst>
                                        <p:tav tm="0">
                                          <p:val>
                                            <p:strVal val="1+#ppt_w/2"/>
                                          </p:val>
                                        </p:tav>
                                        <p:tav tm="100000">
                                          <p:val>
                                            <p:strVal val="#ppt_x"/>
                                          </p:val>
                                        </p:tav>
                                      </p:tavLst>
                                    </p:anim>
                                    <p:anim calcmode="lin" valueType="num">
                                      <p:cBhvr additive="base">
                                        <p:cTn id="132" dur="500" fill="hold"/>
                                        <p:tgtEl>
                                          <p:spTgt spid="46"/>
                                        </p:tgtEl>
                                        <p:attrNameLst>
                                          <p:attrName>ppt_y</p:attrName>
                                        </p:attrNameLst>
                                      </p:cBhvr>
                                      <p:tavLst>
                                        <p:tav tm="0">
                                          <p:val>
                                            <p:strVal val="#ppt_y"/>
                                          </p:val>
                                        </p:tav>
                                        <p:tav tm="100000">
                                          <p:val>
                                            <p:strVal val="#ppt_y"/>
                                          </p:val>
                                        </p:tav>
                                      </p:tavLst>
                                    </p:anim>
                                  </p:childTnLst>
                                </p:cTn>
                              </p:par>
                              <p:par>
                                <p:cTn id="133" presetID="2" presetClass="entr" presetSubtype="2" fill="hold" grpId="0" nodeType="withEffect">
                                  <p:stCondLst>
                                    <p:cond delay="0"/>
                                  </p:stCondLst>
                                  <p:childTnLst>
                                    <p:set>
                                      <p:cBhvr>
                                        <p:cTn id="134" dur="1" fill="hold">
                                          <p:stCondLst>
                                            <p:cond delay="0"/>
                                          </p:stCondLst>
                                        </p:cTn>
                                        <p:tgtEl>
                                          <p:spTgt spid="47"/>
                                        </p:tgtEl>
                                        <p:attrNameLst>
                                          <p:attrName>style.visibility</p:attrName>
                                        </p:attrNameLst>
                                      </p:cBhvr>
                                      <p:to>
                                        <p:strVal val="visible"/>
                                      </p:to>
                                    </p:set>
                                    <p:anim calcmode="lin" valueType="num">
                                      <p:cBhvr additive="base">
                                        <p:cTn id="135" dur="500" fill="hold"/>
                                        <p:tgtEl>
                                          <p:spTgt spid="47"/>
                                        </p:tgtEl>
                                        <p:attrNameLst>
                                          <p:attrName>ppt_x</p:attrName>
                                        </p:attrNameLst>
                                      </p:cBhvr>
                                      <p:tavLst>
                                        <p:tav tm="0">
                                          <p:val>
                                            <p:strVal val="1+#ppt_w/2"/>
                                          </p:val>
                                        </p:tav>
                                        <p:tav tm="100000">
                                          <p:val>
                                            <p:strVal val="#ppt_x"/>
                                          </p:val>
                                        </p:tav>
                                      </p:tavLst>
                                    </p:anim>
                                    <p:anim calcmode="lin" valueType="num">
                                      <p:cBhvr additive="base">
                                        <p:cTn id="136" dur="500" fill="hold"/>
                                        <p:tgtEl>
                                          <p:spTgt spid="47"/>
                                        </p:tgtEl>
                                        <p:attrNameLst>
                                          <p:attrName>ppt_y</p:attrName>
                                        </p:attrNameLst>
                                      </p:cBhvr>
                                      <p:tavLst>
                                        <p:tav tm="0">
                                          <p:val>
                                            <p:strVal val="#ppt_y"/>
                                          </p:val>
                                        </p:tav>
                                        <p:tav tm="100000">
                                          <p:val>
                                            <p:strVal val="#ppt_y"/>
                                          </p:val>
                                        </p:tav>
                                      </p:tavLst>
                                    </p:anim>
                                  </p:childTnLst>
                                </p:cTn>
                              </p:par>
                              <p:par>
                                <p:cTn id="137" presetID="2" presetClass="entr" presetSubtype="2"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 calcmode="lin" valueType="num">
                                      <p:cBhvr additive="base">
                                        <p:cTn id="139" dur="500" fill="hold"/>
                                        <p:tgtEl>
                                          <p:spTgt spid="48"/>
                                        </p:tgtEl>
                                        <p:attrNameLst>
                                          <p:attrName>ppt_x</p:attrName>
                                        </p:attrNameLst>
                                      </p:cBhvr>
                                      <p:tavLst>
                                        <p:tav tm="0">
                                          <p:val>
                                            <p:strVal val="1+#ppt_w/2"/>
                                          </p:val>
                                        </p:tav>
                                        <p:tav tm="100000">
                                          <p:val>
                                            <p:strVal val="#ppt_x"/>
                                          </p:val>
                                        </p:tav>
                                      </p:tavLst>
                                    </p:anim>
                                    <p:anim calcmode="lin" valueType="num">
                                      <p:cBhvr additive="base">
                                        <p:cTn id="140" dur="500" fill="hold"/>
                                        <p:tgtEl>
                                          <p:spTgt spid="48"/>
                                        </p:tgtEl>
                                        <p:attrNameLst>
                                          <p:attrName>ppt_y</p:attrName>
                                        </p:attrNameLst>
                                      </p:cBhvr>
                                      <p:tavLst>
                                        <p:tav tm="0">
                                          <p:val>
                                            <p:strVal val="#ppt_y"/>
                                          </p:val>
                                        </p:tav>
                                        <p:tav tm="100000">
                                          <p:val>
                                            <p:strVal val="#ppt_y"/>
                                          </p:val>
                                        </p:tav>
                                      </p:tavLst>
                                    </p:anim>
                                  </p:childTnLst>
                                </p:cTn>
                              </p:par>
                              <p:par>
                                <p:cTn id="141" presetID="2" presetClass="entr" presetSubtype="2"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anim calcmode="lin" valueType="num">
                                      <p:cBhvr additive="base">
                                        <p:cTn id="143" dur="500" fill="hold"/>
                                        <p:tgtEl>
                                          <p:spTgt spid="49"/>
                                        </p:tgtEl>
                                        <p:attrNameLst>
                                          <p:attrName>ppt_x</p:attrName>
                                        </p:attrNameLst>
                                      </p:cBhvr>
                                      <p:tavLst>
                                        <p:tav tm="0">
                                          <p:val>
                                            <p:strVal val="1+#ppt_w/2"/>
                                          </p:val>
                                        </p:tav>
                                        <p:tav tm="100000">
                                          <p:val>
                                            <p:strVal val="#ppt_x"/>
                                          </p:val>
                                        </p:tav>
                                      </p:tavLst>
                                    </p:anim>
                                    <p:anim calcmode="lin" valueType="num">
                                      <p:cBhvr additive="base">
                                        <p:cTn id="144" dur="500" fill="hold"/>
                                        <p:tgtEl>
                                          <p:spTgt spid="49"/>
                                        </p:tgtEl>
                                        <p:attrNameLst>
                                          <p:attrName>ppt_y</p:attrName>
                                        </p:attrNameLst>
                                      </p:cBhvr>
                                      <p:tavLst>
                                        <p:tav tm="0">
                                          <p:val>
                                            <p:strVal val="#ppt_y"/>
                                          </p:val>
                                        </p:tav>
                                        <p:tav tm="100000">
                                          <p:val>
                                            <p:strVal val="#ppt_y"/>
                                          </p:val>
                                        </p:tav>
                                      </p:tavLst>
                                    </p:anim>
                                  </p:childTnLst>
                                </p:cTn>
                              </p:par>
                              <p:par>
                                <p:cTn id="145" presetID="2" presetClass="entr" presetSubtype="2"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 calcmode="lin" valueType="num">
                                      <p:cBhvr additive="base">
                                        <p:cTn id="147" dur="500" fill="hold"/>
                                        <p:tgtEl>
                                          <p:spTgt spid="50"/>
                                        </p:tgtEl>
                                        <p:attrNameLst>
                                          <p:attrName>ppt_x</p:attrName>
                                        </p:attrNameLst>
                                      </p:cBhvr>
                                      <p:tavLst>
                                        <p:tav tm="0">
                                          <p:val>
                                            <p:strVal val="1+#ppt_w/2"/>
                                          </p:val>
                                        </p:tav>
                                        <p:tav tm="100000">
                                          <p:val>
                                            <p:strVal val="#ppt_x"/>
                                          </p:val>
                                        </p:tav>
                                      </p:tavLst>
                                    </p:anim>
                                    <p:anim calcmode="lin" valueType="num">
                                      <p:cBhvr additive="base">
                                        <p:cTn id="148" dur="500" fill="hold"/>
                                        <p:tgtEl>
                                          <p:spTgt spid="50"/>
                                        </p:tgtEl>
                                        <p:attrNameLst>
                                          <p:attrName>ppt_y</p:attrName>
                                        </p:attrNameLst>
                                      </p:cBhvr>
                                      <p:tavLst>
                                        <p:tav tm="0">
                                          <p:val>
                                            <p:strVal val="#ppt_y"/>
                                          </p:val>
                                        </p:tav>
                                        <p:tav tm="100000">
                                          <p:val>
                                            <p:strVal val="#ppt_y"/>
                                          </p:val>
                                        </p:tav>
                                      </p:tavLst>
                                    </p:anim>
                                  </p:childTnLst>
                                </p:cTn>
                              </p:par>
                              <p:par>
                                <p:cTn id="149" presetID="2" presetClass="entr" presetSubtype="2" fill="hold" grpId="0" nodeType="withEffect">
                                  <p:stCondLst>
                                    <p:cond delay="0"/>
                                  </p:stCondLst>
                                  <p:childTnLst>
                                    <p:set>
                                      <p:cBhvr>
                                        <p:cTn id="150" dur="1" fill="hold">
                                          <p:stCondLst>
                                            <p:cond delay="0"/>
                                          </p:stCondLst>
                                        </p:cTn>
                                        <p:tgtEl>
                                          <p:spTgt spid="51"/>
                                        </p:tgtEl>
                                        <p:attrNameLst>
                                          <p:attrName>style.visibility</p:attrName>
                                        </p:attrNameLst>
                                      </p:cBhvr>
                                      <p:to>
                                        <p:strVal val="visible"/>
                                      </p:to>
                                    </p:set>
                                    <p:anim calcmode="lin" valueType="num">
                                      <p:cBhvr additive="base">
                                        <p:cTn id="151" dur="500" fill="hold"/>
                                        <p:tgtEl>
                                          <p:spTgt spid="51"/>
                                        </p:tgtEl>
                                        <p:attrNameLst>
                                          <p:attrName>ppt_x</p:attrName>
                                        </p:attrNameLst>
                                      </p:cBhvr>
                                      <p:tavLst>
                                        <p:tav tm="0">
                                          <p:val>
                                            <p:strVal val="1+#ppt_w/2"/>
                                          </p:val>
                                        </p:tav>
                                        <p:tav tm="100000">
                                          <p:val>
                                            <p:strVal val="#ppt_x"/>
                                          </p:val>
                                        </p:tav>
                                      </p:tavLst>
                                    </p:anim>
                                    <p:anim calcmode="lin" valueType="num">
                                      <p:cBhvr additive="base">
                                        <p:cTn id="152" dur="500" fill="hold"/>
                                        <p:tgtEl>
                                          <p:spTgt spid="51"/>
                                        </p:tgtEl>
                                        <p:attrNameLst>
                                          <p:attrName>ppt_y</p:attrName>
                                        </p:attrNameLst>
                                      </p:cBhvr>
                                      <p:tavLst>
                                        <p:tav tm="0">
                                          <p:val>
                                            <p:strVal val="#ppt_y"/>
                                          </p:val>
                                        </p:tav>
                                        <p:tav tm="100000">
                                          <p:val>
                                            <p:strVal val="#ppt_y"/>
                                          </p:val>
                                        </p:tav>
                                      </p:tavLst>
                                    </p:anim>
                                  </p:childTnLst>
                                </p:cTn>
                              </p:par>
                              <p:par>
                                <p:cTn id="153" presetID="2" presetClass="entr" presetSubtype="2" fill="hold" grpId="0" nodeType="withEffect">
                                  <p:stCondLst>
                                    <p:cond delay="0"/>
                                  </p:stCondLst>
                                  <p:childTnLst>
                                    <p:set>
                                      <p:cBhvr>
                                        <p:cTn id="154" dur="1" fill="hold">
                                          <p:stCondLst>
                                            <p:cond delay="0"/>
                                          </p:stCondLst>
                                        </p:cTn>
                                        <p:tgtEl>
                                          <p:spTgt spid="52"/>
                                        </p:tgtEl>
                                        <p:attrNameLst>
                                          <p:attrName>style.visibility</p:attrName>
                                        </p:attrNameLst>
                                      </p:cBhvr>
                                      <p:to>
                                        <p:strVal val="visible"/>
                                      </p:to>
                                    </p:set>
                                    <p:anim calcmode="lin" valueType="num">
                                      <p:cBhvr additive="base">
                                        <p:cTn id="155" dur="500" fill="hold"/>
                                        <p:tgtEl>
                                          <p:spTgt spid="52"/>
                                        </p:tgtEl>
                                        <p:attrNameLst>
                                          <p:attrName>ppt_x</p:attrName>
                                        </p:attrNameLst>
                                      </p:cBhvr>
                                      <p:tavLst>
                                        <p:tav tm="0">
                                          <p:val>
                                            <p:strVal val="1+#ppt_w/2"/>
                                          </p:val>
                                        </p:tav>
                                        <p:tav tm="100000">
                                          <p:val>
                                            <p:strVal val="#ppt_x"/>
                                          </p:val>
                                        </p:tav>
                                      </p:tavLst>
                                    </p:anim>
                                    <p:anim calcmode="lin" valueType="num">
                                      <p:cBhvr additive="base">
                                        <p:cTn id="156" dur="500" fill="hold"/>
                                        <p:tgtEl>
                                          <p:spTgt spid="52"/>
                                        </p:tgtEl>
                                        <p:attrNameLst>
                                          <p:attrName>ppt_y</p:attrName>
                                        </p:attrNameLst>
                                      </p:cBhvr>
                                      <p:tavLst>
                                        <p:tav tm="0">
                                          <p:val>
                                            <p:strVal val="#ppt_y"/>
                                          </p:val>
                                        </p:tav>
                                        <p:tav tm="100000">
                                          <p:val>
                                            <p:strVal val="#ppt_y"/>
                                          </p:val>
                                        </p:tav>
                                      </p:tavLst>
                                    </p:anim>
                                  </p:childTnLst>
                                </p:cTn>
                              </p:par>
                              <p:par>
                                <p:cTn id="157" presetID="2" presetClass="entr" presetSubtype="2" fill="hold" grpId="0" nodeType="withEffect">
                                  <p:stCondLst>
                                    <p:cond delay="0"/>
                                  </p:stCondLst>
                                  <p:childTnLst>
                                    <p:set>
                                      <p:cBhvr>
                                        <p:cTn id="158" dur="1" fill="hold">
                                          <p:stCondLst>
                                            <p:cond delay="0"/>
                                          </p:stCondLst>
                                        </p:cTn>
                                        <p:tgtEl>
                                          <p:spTgt spid="53"/>
                                        </p:tgtEl>
                                        <p:attrNameLst>
                                          <p:attrName>style.visibility</p:attrName>
                                        </p:attrNameLst>
                                      </p:cBhvr>
                                      <p:to>
                                        <p:strVal val="visible"/>
                                      </p:to>
                                    </p:set>
                                    <p:anim calcmode="lin" valueType="num">
                                      <p:cBhvr additive="base">
                                        <p:cTn id="159" dur="500" fill="hold"/>
                                        <p:tgtEl>
                                          <p:spTgt spid="53"/>
                                        </p:tgtEl>
                                        <p:attrNameLst>
                                          <p:attrName>ppt_x</p:attrName>
                                        </p:attrNameLst>
                                      </p:cBhvr>
                                      <p:tavLst>
                                        <p:tav tm="0">
                                          <p:val>
                                            <p:strVal val="1+#ppt_w/2"/>
                                          </p:val>
                                        </p:tav>
                                        <p:tav tm="100000">
                                          <p:val>
                                            <p:strVal val="#ppt_x"/>
                                          </p:val>
                                        </p:tav>
                                      </p:tavLst>
                                    </p:anim>
                                    <p:anim calcmode="lin" valueType="num">
                                      <p:cBhvr additive="base">
                                        <p:cTn id="160" dur="500" fill="hold"/>
                                        <p:tgtEl>
                                          <p:spTgt spid="53"/>
                                        </p:tgtEl>
                                        <p:attrNameLst>
                                          <p:attrName>ppt_y</p:attrName>
                                        </p:attrNameLst>
                                      </p:cBhvr>
                                      <p:tavLst>
                                        <p:tav tm="0">
                                          <p:val>
                                            <p:strVal val="#ppt_y"/>
                                          </p:val>
                                        </p:tav>
                                        <p:tav tm="100000">
                                          <p:val>
                                            <p:strVal val="#ppt_y"/>
                                          </p:val>
                                        </p:tav>
                                      </p:tavLst>
                                    </p:anim>
                                  </p:childTnLst>
                                </p:cTn>
                              </p:par>
                              <p:par>
                                <p:cTn id="161" presetID="2" presetClass="entr" presetSubtype="2" fill="hold" grpId="0" nodeType="withEffect">
                                  <p:stCondLst>
                                    <p:cond delay="0"/>
                                  </p:stCondLst>
                                  <p:childTnLst>
                                    <p:set>
                                      <p:cBhvr>
                                        <p:cTn id="162" dur="1" fill="hold">
                                          <p:stCondLst>
                                            <p:cond delay="0"/>
                                          </p:stCondLst>
                                        </p:cTn>
                                        <p:tgtEl>
                                          <p:spTgt spid="54"/>
                                        </p:tgtEl>
                                        <p:attrNameLst>
                                          <p:attrName>style.visibility</p:attrName>
                                        </p:attrNameLst>
                                      </p:cBhvr>
                                      <p:to>
                                        <p:strVal val="visible"/>
                                      </p:to>
                                    </p:set>
                                    <p:anim calcmode="lin" valueType="num">
                                      <p:cBhvr additive="base">
                                        <p:cTn id="163" dur="500" fill="hold"/>
                                        <p:tgtEl>
                                          <p:spTgt spid="54"/>
                                        </p:tgtEl>
                                        <p:attrNameLst>
                                          <p:attrName>ppt_x</p:attrName>
                                        </p:attrNameLst>
                                      </p:cBhvr>
                                      <p:tavLst>
                                        <p:tav tm="0">
                                          <p:val>
                                            <p:strVal val="1+#ppt_w/2"/>
                                          </p:val>
                                        </p:tav>
                                        <p:tav tm="100000">
                                          <p:val>
                                            <p:strVal val="#ppt_x"/>
                                          </p:val>
                                        </p:tav>
                                      </p:tavLst>
                                    </p:anim>
                                    <p:anim calcmode="lin" valueType="num">
                                      <p:cBhvr additive="base">
                                        <p:cTn id="164" dur="500" fill="hold"/>
                                        <p:tgtEl>
                                          <p:spTgt spid="54"/>
                                        </p:tgtEl>
                                        <p:attrNameLst>
                                          <p:attrName>ppt_y</p:attrName>
                                        </p:attrNameLst>
                                      </p:cBhvr>
                                      <p:tavLst>
                                        <p:tav tm="0">
                                          <p:val>
                                            <p:strVal val="#ppt_y"/>
                                          </p:val>
                                        </p:tav>
                                        <p:tav tm="100000">
                                          <p:val>
                                            <p:strVal val="#ppt_y"/>
                                          </p:val>
                                        </p:tav>
                                      </p:tavLst>
                                    </p:anim>
                                  </p:childTnLst>
                                </p:cTn>
                              </p:par>
                              <p:par>
                                <p:cTn id="165" presetID="2" presetClass="entr" presetSubtype="2" fill="hold" grpId="0" nodeType="withEffect">
                                  <p:stCondLst>
                                    <p:cond delay="0"/>
                                  </p:stCondLst>
                                  <p:childTnLst>
                                    <p:set>
                                      <p:cBhvr>
                                        <p:cTn id="166" dur="1" fill="hold">
                                          <p:stCondLst>
                                            <p:cond delay="0"/>
                                          </p:stCondLst>
                                        </p:cTn>
                                        <p:tgtEl>
                                          <p:spTgt spid="58"/>
                                        </p:tgtEl>
                                        <p:attrNameLst>
                                          <p:attrName>style.visibility</p:attrName>
                                        </p:attrNameLst>
                                      </p:cBhvr>
                                      <p:to>
                                        <p:strVal val="visible"/>
                                      </p:to>
                                    </p:set>
                                    <p:anim calcmode="lin" valueType="num">
                                      <p:cBhvr additive="base">
                                        <p:cTn id="167" dur="500" fill="hold"/>
                                        <p:tgtEl>
                                          <p:spTgt spid="58"/>
                                        </p:tgtEl>
                                        <p:attrNameLst>
                                          <p:attrName>ppt_x</p:attrName>
                                        </p:attrNameLst>
                                      </p:cBhvr>
                                      <p:tavLst>
                                        <p:tav tm="0">
                                          <p:val>
                                            <p:strVal val="1+#ppt_w/2"/>
                                          </p:val>
                                        </p:tav>
                                        <p:tav tm="100000">
                                          <p:val>
                                            <p:strVal val="#ppt_x"/>
                                          </p:val>
                                        </p:tav>
                                      </p:tavLst>
                                    </p:anim>
                                    <p:anim calcmode="lin" valueType="num">
                                      <p:cBhvr additive="base">
                                        <p:cTn id="168"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39" presetClass="entr" presetSubtype="0" accel="100000" fill="hold" grpId="0" nodeType="clickEffect">
                                  <p:stCondLst>
                                    <p:cond delay="0"/>
                                  </p:stCondLst>
                                  <p:childTnLst>
                                    <p:set>
                                      <p:cBhvr>
                                        <p:cTn id="172" dur="1" fill="hold">
                                          <p:stCondLst>
                                            <p:cond delay="0"/>
                                          </p:stCondLst>
                                        </p:cTn>
                                        <p:tgtEl>
                                          <p:spTgt spid="67"/>
                                        </p:tgtEl>
                                        <p:attrNameLst>
                                          <p:attrName>style.visibility</p:attrName>
                                        </p:attrNameLst>
                                      </p:cBhvr>
                                      <p:to>
                                        <p:strVal val="visible"/>
                                      </p:to>
                                    </p:set>
                                    <p:anim calcmode="lin" valueType="num">
                                      <p:cBhvr>
                                        <p:cTn id="173" dur="500" fill="hold"/>
                                        <p:tgtEl>
                                          <p:spTgt spid="67"/>
                                        </p:tgtEl>
                                        <p:attrNameLst>
                                          <p:attrName>ppt_h</p:attrName>
                                        </p:attrNameLst>
                                      </p:cBhvr>
                                      <p:tavLst>
                                        <p:tav tm="0">
                                          <p:val>
                                            <p:strVal val="#ppt_h/20"/>
                                          </p:val>
                                        </p:tav>
                                        <p:tav tm="50000">
                                          <p:val>
                                            <p:strVal val="#ppt_h/20"/>
                                          </p:val>
                                        </p:tav>
                                        <p:tav tm="100000">
                                          <p:val>
                                            <p:strVal val="#ppt_h"/>
                                          </p:val>
                                        </p:tav>
                                      </p:tavLst>
                                    </p:anim>
                                    <p:anim calcmode="lin" valueType="num">
                                      <p:cBhvr>
                                        <p:cTn id="174" dur="500" fill="hold"/>
                                        <p:tgtEl>
                                          <p:spTgt spid="67"/>
                                        </p:tgtEl>
                                        <p:attrNameLst>
                                          <p:attrName>ppt_w</p:attrName>
                                        </p:attrNameLst>
                                      </p:cBhvr>
                                      <p:tavLst>
                                        <p:tav tm="0">
                                          <p:val>
                                            <p:strVal val="#ppt_w+.3"/>
                                          </p:val>
                                        </p:tav>
                                        <p:tav tm="50000">
                                          <p:val>
                                            <p:strVal val="#ppt_w+.3"/>
                                          </p:val>
                                        </p:tav>
                                        <p:tav tm="100000">
                                          <p:val>
                                            <p:strVal val="#ppt_w"/>
                                          </p:val>
                                        </p:tav>
                                      </p:tavLst>
                                    </p:anim>
                                    <p:anim calcmode="lin" valueType="num">
                                      <p:cBhvr>
                                        <p:cTn id="175" dur="500" fill="hold"/>
                                        <p:tgtEl>
                                          <p:spTgt spid="67"/>
                                        </p:tgtEl>
                                        <p:attrNameLst>
                                          <p:attrName>ppt_x</p:attrName>
                                        </p:attrNameLst>
                                      </p:cBhvr>
                                      <p:tavLst>
                                        <p:tav tm="0">
                                          <p:val>
                                            <p:strVal val="#ppt_x-.3"/>
                                          </p:val>
                                        </p:tav>
                                        <p:tav tm="50000">
                                          <p:val>
                                            <p:strVal val="#ppt_x"/>
                                          </p:val>
                                        </p:tav>
                                        <p:tav tm="100000">
                                          <p:val>
                                            <p:strVal val="#ppt_x"/>
                                          </p:val>
                                        </p:tav>
                                      </p:tavLst>
                                    </p:anim>
                                    <p:anim calcmode="lin" valueType="num">
                                      <p:cBhvr>
                                        <p:cTn id="176" dur="500" fill="hold"/>
                                        <p:tgtEl>
                                          <p:spTgt spid="67"/>
                                        </p:tgtEl>
                                        <p:attrNameLst>
                                          <p:attrName>ppt_y</p:attrName>
                                        </p:attrNameLst>
                                      </p:cBhvr>
                                      <p:tavLst>
                                        <p:tav tm="0">
                                          <p:val>
                                            <p:strVal val="#ppt_y"/>
                                          </p:val>
                                        </p:tav>
                                        <p:tav tm="100000">
                                          <p:val>
                                            <p:strVal val="#ppt_y"/>
                                          </p:val>
                                        </p:tav>
                                      </p:tavLst>
                                    </p:anim>
                                  </p:childTnLst>
                                </p:cTn>
                              </p:par>
                              <p:par>
                                <p:cTn id="177" presetID="39" presetClass="entr" presetSubtype="0" accel="100000"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 calcmode="lin" valueType="num">
                                      <p:cBhvr>
                                        <p:cTn id="179" dur="500" fill="hold"/>
                                        <p:tgtEl>
                                          <p:spTgt spid="68"/>
                                        </p:tgtEl>
                                        <p:attrNameLst>
                                          <p:attrName>ppt_h</p:attrName>
                                        </p:attrNameLst>
                                      </p:cBhvr>
                                      <p:tavLst>
                                        <p:tav tm="0">
                                          <p:val>
                                            <p:strVal val="#ppt_h/20"/>
                                          </p:val>
                                        </p:tav>
                                        <p:tav tm="50000">
                                          <p:val>
                                            <p:strVal val="#ppt_h/20"/>
                                          </p:val>
                                        </p:tav>
                                        <p:tav tm="100000">
                                          <p:val>
                                            <p:strVal val="#ppt_h"/>
                                          </p:val>
                                        </p:tav>
                                      </p:tavLst>
                                    </p:anim>
                                    <p:anim calcmode="lin" valueType="num">
                                      <p:cBhvr>
                                        <p:cTn id="180" dur="500" fill="hold"/>
                                        <p:tgtEl>
                                          <p:spTgt spid="68"/>
                                        </p:tgtEl>
                                        <p:attrNameLst>
                                          <p:attrName>ppt_w</p:attrName>
                                        </p:attrNameLst>
                                      </p:cBhvr>
                                      <p:tavLst>
                                        <p:tav tm="0">
                                          <p:val>
                                            <p:strVal val="#ppt_w+.3"/>
                                          </p:val>
                                        </p:tav>
                                        <p:tav tm="50000">
                                          <p:val>
                                            <p:strVal val="#ppt_w+.3"/>
                                          </p:val>
                                        </p:tav>
                                        <p:tav tm="100000">
                                          <p:val>
                                            <p:strVal val="#ppt_w"/>
                                          </p:val>
                                        </p:tav>
                                      </p:tavLst>
                                    </p:anim>
                                    <p:anim calcmode="lin" valueType="num">
                                      <p:cBhvr>
                                        <p:cTn id="181" dur="500" fill="hold"/>
                                        <p:tgtEl>
                                          <p:spTgt spid="68"/>
                                        </p:tgtEl>
                                        <p:attrNameLst>
                                          <p:attrName>ppt_x</p:attrName>
                                        </p:attrNameLst>
                                      </p:cBhvr>
                                      <p:tavLst>
                                        <p:tav tm="0">
                                          <p:val>
                                            <p:strVal val="#ppt_x-.3"/>
                                          </p:val>
                                        </p:tav>
                                        <p:tav tm="50000">
                                          <p:val>
                                            <p:strVal val="#ppt_x"/>
                                          </p:val>
                                        </p:tav>
                                        <p:tav tm="100000">
                                          <p:val>
                                            <p:strVal val="#ppt_x"/>
                                          </p:val>
                                        </p:tav>
                                      </p:tavLst>
                                    </p:anim>
                                    <p:anim calcmode="lin" valueType="num">
                                      <p:cBhvr>
                                        <p:cTn id="182" dur="500" fill="hold"/>
                                        <p:tgtEl>
                                          <p:spTgt spid="68"/>
                                        </p:tgtEl>
                                        <p:attrNameLst>
                                          <p:attrName>ppt_y</p:attrName>
                                        </p:attrNameLst>
                                      </p:cBhvr>
                                      <p:tavLst>
                                        <p:tav tm="0">
                                          <p:val>
                                            <p:strVal val="#ppt_y"/>
                                          </p:val>
                                        </p:tav>
                                        <p:tav tm="100000">
                                          <p:val>
                                            <p:strVal val="#ppt_y"/>
                                          </p:val>
                                        </p:tav>
                                      </p:tavLst>
                                    </p:anim>
                                  </p:childTnLst>
                                </p:cTn>
                              </p:par>
                              <p:par>
                                <p:cTn id="183" presetID="55" presetClass="entr" presetSubtype="0" fill="hold" nodeType="withEffect">
                                  <p:stCondLst>
                                    <p:cond delay="0"/>
                                  </p:stCondLst>
                                  <p:childTnLst>
                                    <p:set>
                                      <p:cBhvr>
                                        <p:cTn id="184" dur="1" fill="hold">
                                          <p:stCondLst>
                                            <p:cond delay="0"/>
                                          </p:stCondLst>
                                        </p:cTn>
                                        <p:tgtEl>
                                          <p:spTgt spid="487426"/>
                                        </p:tgtEl>
                                        <p:attrNameLst>
                                          <p:attrName>style.visibility</p:attrName>
                                        </p:attrNameLst>
                                      </p:cBhvr>
                                      <p:to>
                                        <p:strVal val="visible"/>
                                      </p:to>
                                    </p:set>
                                    <p:anim calcmode="lin" valueType="num">
                                      <p:cBhvr>
                                        <p:cTn id="185" dur="1000" fill="hold"/>
                                        <p:tgtEl>
                                          <p:spTgt spid="487426"/>
                                        </p:tgtEl>
                                        <p:attrNameLst>
                                          <p:attrName>ppt_w</p:attrName>
                                        </p:attrNameLst>
                                      </p:cBhvr>
                                      <p:tavLst>
                                        <p:tav tm="0">
                                          <p:val>
                                            <p:strVal val="#ppt_w*0.70"/>
                                          </p:val>
                                        </p:tav>
                                        <p:tav tm="100000">
                                          <p:val>
                                            <p:strVal val="#ppt_w"/>
                                          </p:val>
                                        </p:tav>
                                      </p:tavLst>
                                    </p:anim>
                                    <p:anim calcmode="lin" valueType="num">
                                      <p:cBhvr>
                                        <p:cTn id="186" dur="1000" fill="hold"/>
                                        <p:tgtEl>
                                          <p:spTgt spid="487426"/>
                                        </p:tgtEl>
                                        <p:attrNameLst>
                                          <p:attrName>ppt_h</p:attrName>
                                        </p:attrNameLst>
                                      </p:cBhvr>
                                      <p:tavLst>
                                        <p:tav tm="0">
                                          <p:val>
                                            <p:strVal val="#ppt_h"/>
                                          </p:val>
                                        </p:tav>
                                        <p:tav tm="100000">
                                          <p:val>
                                            <p:strVal val="#ppt_h"/>
                                          </p:val>
                                        </p:tav>
                                      </p:tavLst>
                                    </p:anim>
                                    <p:animEffect transition="in" filter="fade">
                                      <p:cBhvr>
                                        <p:cTn id="187" dur="1000"/>
                                        <p:tgtEl>
                                          <p:spTgt spid="487426"/>
                                        </p:tgtEl>
                                      </p:cBhvr>
                                    </p:animEffect>
                                  </p:childTnLst>
                                </p:cTn>
                              </p:par>
                              <p:par>
                                <p:cTn id="188" presetID="8" presetClass="emph" presetSubtype="0" repeatCount="indefinite" fill="hold" nodeType="withEffect">
                                  <p:stCondLst>
                                    <p:cond delay="0"/>
                                  </p:stCondLst>
                                  <p:childTnLst>
                                    <p:animRot by="21600000">
                                      <p:cBhvr>
                                        <p:cTn id="189" dur="3000" fill="hold"/>
                                        <p:tgtEl>
                                          <p:spTgt spid="487426"/>
                                        </p:tgtEl>
                                        <p:attrNameLst>
                                          <p:attrName>r</p:attrName>
                                        </p:attrNameLst>
                                      </p:cBhvr>
                                    </p:animRot>
                                  </p:childTnLst>
                                </p:cTn>
                              </p:par>
                              <p:par>
                                <p:cTn id="190" presetID="1" presetClass="entr" presetSubtype="0" fill="hold" grpId="2" nodeType="withEffect">
                                  <p:stCondLst>
                                    <p:cond delay="0"/>
                                  </p:stCondLst>
                                  <p:childTnLst>
                                    <p:set>
                                      <p:cBhvr>
                                        <p:cTn id="191" dur="1" fill="hold">
                                          <p:stCondLst>
                                            <p:cond delay="0"/>
                                          </p:stCondLst>
                                        </p:cTn>
                                        <p:tgtEl>
                                          <p:spTgt spid="65"/>
                                        </p:tgtEl>
                                        <p:attrNameLst>
                                          <p:attrName>style.visibility</p:attrName>
                                        </p:attrNameLst>
                                      </p:cBhvr>
                                      <p:to>
                                        <p:strVal val="visible"/>
                                      </p:to>
                                    </p:set>
                                  </p:childTnLst>
                                </p:cTn>
                              </p:par>
                            </p:childTnLst>
                          </p:cTn>
                        </p:par>
                        <p:par>
                          <p:cTn id="192" fill="hold">
                            <p:stCondLst>
                              <p:cond delay="3000"/>
                            </p:stCondLst>
                            <p:childTnLst>
                              <p:par>
                                <p:cTn id="193" presetID="42" presetClass="path" presetSubtype="0" accel="50000" decel="50000" fill="hold" grpId="0" nodeType="afterEffect">
                                  <p:stCondLst>
                                    <p:cond delay="0"/>
                                  </p:stCondLst>
                                  <p:childTnLst>
                                    <p:animMotion origin="layout" path="M 1.11022E-16 1.48148E-6 L 1.11022E-16 0.0787 " pathEditMode="relative" rAng="0" ptsTypes="AA">
                                      <p:cBhvr>
                                        <p:cTn id="194" dur="500" fill="hold"/>
                                        <p:tgtEl>
                                          <p:spTgt spid="65"/>
                                        </p:tgtEl>
                                        <p:attrNameLst>
                                          <p:attrName>ppt_x</p:attrName>
                                          <p:attrName>ppt_y</p:attrName>
                                        </p:attrNameLst>
                                      </p:cBhvr>
                                      <p:rCtr x="0" y="39"/>
                                    </p:animMotion>
                                  </p:childTnLst>
                                </p:cTn>
                              </p:par>
                            </p:childTnLst>
                          </p:cTn>
                        </p:par>
                        <p:par>
                          <p:cTn id="195" fill="hold">
                            <p:stCondLst>
                              <p:cond delay="3500"/>
                            </p:stCondLst>
                            <p:childTnLst>
                              <p:par>
                                <p:cTn id="196" presetID="1" presetClass="entr" presetSubtype="0" fill="hold" grpId="1" nodeType="afterEffect">
                                  <p:stCondLst>
                                    <p:cond delay="0"/>
                                  </p:stCondLst>
                                  <p:childTnLst>
                                    <p:set>
                                      <p:cBhvr>
                                        <p:cTn id="197" dur="1" fill="hold">
                                          <p:stCondLst>
                                            <p:cond delay="0"/>
                                          </p:stCondLst>
                                        </p:cTn>
                                        <p:tgtEl>
                                          <p:spTgt spid="88"/>
                                        </p:tgtEl>
                                        <p:attrNameLst>
                                          <p:attrName>style.visibility</p:attrName>
                                        </p:attrNameLst>
                                      </p:cBhvr>
                                      <p:to>
                                        <p:strVal val="visible"/>
                                      </p:to>
                                    </p:set>
                                  </p:childTnLst>
                                </p:cTn>
                              </p:par>
                            </p:childTnLst>
                          </p:cTn>
                        </p:par>
                        <p:par>
                          <p:cTn id="198" fill="hold">
                            <p:stCondLst>
                              <p:cond delay="3500"/>
                            </p:stCondLst>
                            <p:childTnLst>
                              <p:par>
                                <p:cTn id="199" presetID="1" presetClass="exit" presetSubtype="0" fill="hold" grpId="1" nodeType="afterEffect">
                                  <p:stCondLst>
                                    <p:cond delay="0"/>
                                  </p:stCondLst>
                                  <p:childTnLst>
                                    <p:set>
                                      <p:cBhvr>
                                        <p:cTn id="200" dur="1" fill="hold">
                                          <p:stCondLst>
                                            <p:cond delay="0"/>
                                          </p:stCondLst>
                                        </p:cTn>
                                        <p:tgtEl>
                                          <p:spTgt spid="65"/>
                                        </p:tgtEl>
                                        <p:attrNameLst>
                                          <p:attrName>style.visibility</p:attrName>
                                        </p:attrNameLst>
                                      </p:cBhvr>
                                      <p:to>
                                        <p:strVal val="hidden"/>
                                      </p:to>
                                    </p:set>
                                  </p:childTnLst>
                                </p:cTn>
                              </p:par>
                            </p:childTnLst>
                          </p:cTn>
                        </p:par>
                        <p:par>
                          <p:cTn id="201" fill="hold">
                            <p:stCondLst>
                              <p:cond delay="3500"/>
                            </p:stCondLst>
                            <p:childTnLst>
                              <p:par>
                                <p:cTn id="202" presetID="42" presetClass="path" presetSubtype="0" accel="50000" decel="50000" fill="hold" grpId="0" nodeType="afterEffect">
                                  <p:stCondLst>
                                    <p:cond delay="0"/>
                                  </p:stCondLst>
                                  <p:childTnLst>
                                    <p:animMotion origin="layout" path="M 1.11022E-16 1.48148E-6 L 1.11022E-16 0.0787 " pathEditMode="relative" rAng="0" ptsTypes="AA">
                                      <p:cBhvr>
                                        <p:cTn id="203" dur="500" fill="hold"/>
                                        <p:tgtEl>
                                          <p:spTgt spid="88"/>
                                        </p:tgtEl>
                                        <p:attrNameLst>
                                          <p:attrName>ppt_x</p:attrName>
                                          <p:attrName>ppt_y</p:attrName>
                                        </p:attrNameLst>
                                      </p:cBhvr>
                                      <p:rCtr x="0" y="39"/>
                                    </p:animMotion>
                                  </p:childTnLst>
                                </p:cTn>
                              </p:par>
                            </p:childTnLst>
                          </p:cTn>
                        </p:par>
                        <p:par>
                          <p:cTn id="204" fill="hold">
                            <p:stCondLst>
                              <p:cond delay="4000"/>
                            </p:stCondLst>
                            <p:childTnLst>
                              <p:par>
                                <p:cTn id="205" presetID="1" presetClass="entr" presetSubtype="0" fill="hold" grpId="1" nodeType="afterEffect">
                                  <p:stCondLst>
                                    <p:cond delay="0"/>
                                  </p:stCondLst>
                                  <p:childTnLst>
                                    <p:set>
                                      <p:cBhvr>
                                        <p:cTn id="206" dur="1" fill="hold">
                                          <p:stCondLst>
                                            <p:cond delay="0"/>
                                          </p:stCondLst>
                                        </p:cTn>
                                        <p:tgtEl>
                                          <p:spTgt spid="89"/>
                                        </p:tgtEl>
                                        <p:attrNameLst>
                                          <p:attrName>style.visibility</p:attrName>
                                        </p:attrNameLst>
                                      </p:cBhvr>
                                      <p:to>
                                        <p:strVal val="visible"/>
                                      </p:to>
                                    </p:set>
                                  </p:childTnLst>
                                </p:cTn>
                              </p:par>
                            </p:childTnLst>
                          </p:cTn>
                        </p:par>
                        <p:par>
                          <p:cTn id="207" fill="hold">
                            <p:stCondLst>
                              <p:cond delay="4000"/>
                            </p:stCondLst>
                            <p:childTnLst>
                              <p:par>
                                <p:cTn id="208" presetID="1" presetClass="exit" presetSubtype="0" fill="hold" grpId="2" nodeType="afterEffect">
                                  <p:stCondLst>
                                    <p:cond delay="0"/>
                                  </p:stCondLst>
                                  <p:childTnLst>
                                    <p:set>
                                      <p:cBhvr>
                                        <p:cTn id="209" dur="1" fill="hold">
                                          <p:stCondLst>
                                            <p:cond delay="0"/>
                                          </p:stCondLst>
                                        </p:cTn>
                                        <p:tgtEl>
                                          <p:spTgt spid="88"/>
                                        </p:tgtEl>
                                        <p:attrNameLst>
                                          <p:attrName>style.visibility</p:attrName>
                                        </p:attrNameLst>
                                      </p:cBhvr>
                                      <p:to>
                                        <p:strVal val="hidden"/>
                                      </p:to>
                                    </p:set>
                                  </p:childTnLst>
                                </p:cTn>
                              </p:par>
                            </p:childTnLst>
                          </p:cTn>
                        </p:par>
                        <p:par>
                          <p:cTn id="210" fill="hold">
                            <p:stCondLst>
                              <p:cond delay="4000"/>
                            </p:stCondLst>
                            <p:childTnLst>
                              <p:par>
                                <p:cTn id="211" presetID="42" presetClass="path" presetSubtype="0" accel="50000" decel="50000" fill="hold" grpId="0" nodeType="afterEffect">
                                  <p:stCondLst>
                                    <p:cond delay="0"/>
                                  </p:stCondLst>
                                  <p:childTnLst>
                                    <p:animMotion origin="layout" path="M 1.11022E-16 1.48148E-6 L 1.11022E-16 0.0787 " pathEditMode="relative" rAng="0" ptsTypes="AA">
                                      <p:cBhvr>
                                        <p:cTn id="212" dur="500" fill="hold"/>
                                        <p:tgtEl>
                                          <p:spTgt spid="89"/>
                                        </p:tgtEl>
                                        <p:attrNameLst>
                                          <p:attrName>ppt_x</p:attrName>
                                          <p:attrName>ppt_y</p:attrName>
                                        </p:attrNameLst>
                                      </p:cBhvr>
                                      <p:rCtr x="0" y="39"/>
                                    </p:animMotion>
                                  </p:childTnLst>
                                </p:cTn>
                              </p:par>
                            </p:childTnLst>
                          </p:cTn>
                        </p:par>
                        <p:par>
                          <p:cTn id="213" fill="hold">
                            <p:stCondLst>
                              <p:cond delay="4500"/>
                            </p:stCondLst>
                            <p:childTnLst>
                              <p:par>
                                <p:cTn id="214" presetID="1" presetClass="entr" presetSubtype="0" fill="hold" grpId="1" nodeType="afterEffect">
                                  <p:stCondLst>
                                    <p:cond delay="0"/>
                                  </p:stCondLst>
                                  <p:childTnLst>
                                    <p:set>
                                      <p:cBhvr>
                                        <p:cTn id="215" dur="1" fill="hold">
                                          <p:stCondLst>
                                            <p:cond delay="0"/>
                                          </p:stCondLst>
                                        </p:cTn>
                                        <p:tgtEl>
                                          <p:spTgt spid="90"/>
                                        </p:tgtEl>
                                        <p:attrNameLst>
                                          <p:attrName>style.visibility</p:attrName>
                                        </p:attrNameLst>
                                      </p:cBhvr>
                                      <p:to>
                                        <p:strVal val="visible"/>
                                      </p:to>
                                    </p:set>
                                  </p:childTnLst>
                                </p:cTn>
                              </p:par>
                            </p:childTnLst>
                          </p:cTn>
                        </p:par>
                        <p:par>
                          <p:cTn id="216" fill="hold">
                            <p:stCondLst>
                              <p:cond delay="4500"/>
                            </p:stCondLst>
                            <p:childTnLst>
                              <p:par>
                                <p:cTn id="217" presetID="1" presetClass="exit" presetSubtype="0" fill="hold" grpId="2" nodeType="afterEffect">
                                  <p:stCondLst>
                                    <p:cond delay="0"/>
                                  </p:stCondLst>
                                  <p:childTnLst>
                                    <p:set>
                                      <p:cBhvr>
                                        <p:cTn id="218" dur="1" fill="hold">
                                          <p:stCondLst>
                                            <p:cond delay="0"/>
                                          </p:stCondLst>
                                        </p:cTn>
                                        <p:tgtEl>
                                          <p:spTgt spid="89"/>
                                        </p:tgtEl>
                                        <p:attrNameLst>
                                          <p:attrName>style.visibility</p:attrName>
                                        </p:attrNameLst>
                                      </p:cBhvr>
                                      <p:to>
                                        <p:strVal val="hidden"/>
                                      </p:to>
                                    </p:set>
                                  </p:childTnLst>
                                </p:cTn>
                              </p:par>
                            </p:childTnLst>
                          </p:cTn>
                        </p:par>
                        <p:par>
                          <p:cTn id="219" fill="hold">
                            <p:stCondLst>
                              <p:cond delay="4500"/>
                            </p:stCondLst>
                            <p:childTnLst>
                              <p:par>
                                <p:cTn id="220" presetID="42" presetClass="path" presetSubtype="0" accel="50000" decel="50000" fill="hold" grpId="0" nodeType="afterEffect">
                                  <p:stCondLst>
                                    <p:cond delay="0"/>
                                  </p:stCondLst>
                                  <p:childTnLst>
                                    <p:animMotion origin="layout" path="M 1.11022E-16 -0.00023 L 1.11022E-16 0.10162 " pathEditMode="relative" rAng="0" ptsTypes="AA">
                                      <p:cBhvr>
                                        <p:cTn id="221" dur="500" fill="hold"/>
                                        <p:tgtEl>
                                          <p:spTgt spid="90"/>
                                        </p:tgtEl>
                                        <p:attrNameLst>
                                          <p:attrName>ppt_x</p:attrName>
                                          <p:attrName>ppt_y</p:attrName>
                                        </p:attrNameLst>
                                      </p:cBhvr>
                                      <p:rCtr x="0" y="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0" grpId="0" animBg="1"/>
      <p:bldP spid="41"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63" grpId="0"/>
      <p:bldP spid="64" grpId="0" animBg="1"/>
      <p:bldP spid="65" grpId="0" animBg="1"/>
      <p:bldP spid="65" grpId="1" animBg="1"/>
      <p:bldP spid="65" grpId="2" animBg="1"/>
      <p:bldP spid="67" grpId="0" animBg="1"/>
      <p:bldP spid="68" grpId="0"/>
      <p:bldP spid="88" grpId="0" animBg="1"/>
      <p:bldP spid="88" grpId="1" animBg="1"/>
      <p:bldP spid="88" grpId="2" animBg="1"/>
      <p:bldP spid="89" grpId="0" animBg="1"/>
      <p:bldP spid="89" grpId="1" animBg="1"/>
      <p:bldP spid="89" grpId="2" animBg="1"/>
      <p:bldP spid="90" grpId="0" animBg="1"/>
      <p:bldP spid="90" grpId="1" animBg="1"/>
      <p:bldP spid="57" grpId="0"/>
      <p:bldP spid="58" grpId="0"/>
      <p:bldP spid="3" grpId="0" animBg="1"/>
      <p:bldP spid="3" grpId="1" animBg="1"/>
      <p:bldP spid="59" grpId="0" animBg="1"/>
      <p:bldP spid="59"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1B79-618C-4ADC-B056-C69AC8AB73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1D95AE-55A3-424E-AFBD-284C13FA8890}"/>
              </a:ext>
            </a:extLst>
          </p:cNvPr>
          <p:cNvSpPr>
            <a:spLocks noGrp="1"/>
          </p:cNvSpPr>
          <p:nvPr>
            <p:ph idx="1"/>
          </p:nvPr>
        </p:nvSpPr>
        <p:spPr/>
        <p:txBody>
          <a:bodyPr/>
          <a:lstStyle/>
          <a:p>
            <a:r>
              <a:rPr lang="zh-CN" altLang="en-US" dirty="0"/>
              <a:t>后来使用 </a:t>
            </a:r>
            <a:r>
              <a:rPr lang="en-US" altLang="zh-CN" dirty="0"/>
              <a:t>VirtualBox </a:t>
            </a:r>
            <a:r>
              <a:rPr lang="zh-CN" altLang="en-US" dirty="0"/>
              <a:t>制作 </a:t>
            </a:r>
            <a:r>
              <a:rPr lang="en-US" altLang="zh-CN" dirty="0" err="1"/>
              <a:t>vhd</a:t>
            </a:r>
            <a:r>
              <a:rPr lang="en-US" altLang="zh-CN" dirty="0"/>
              <a:t> (4MB)</a:t>
            </a:r>
            <a:r>
              <a:rPr lang="zh-CN" altLang="en-US" dirty="0"/>
              <a:t>，然后使用同样的</a:t>
            </a:r>
            <a:r>
              <a:rPr lang="en-US" altLang="zh-CN" dirty="0"/>
              <a:t>dd</a:t>
            </a:r>
            <a:r>
              <a:rPr lang="zh-CN" altLang="en-US" dirty="0"/>
              <a:t>，在</a:t>
            </a:r>
            <a:r>
              <a:rPr lang="en-US" altLang="zh-CN" dirty="0"/>
              <a:t>VirtualBox</a:t>
            </a:r>
            <a:r>
              <a:rPr lang="zh-CN" altLang="en-US" dirty="0"/>
              <a:t>中加载，成功！</a:t>
            </a:r>
            <a:endParaRPr lang="en-US" altLang="zh-CN" dirty="0"/>
          </a:p>
          <a:p>
            <a:endParaRPr lang="zh-CN" altLang="en-US" dirty="0"/>
          </a:p>
        </p:txBody>
      </p:sp>
      <p:pic>
        <p:nvPicPr>
          <p:cNvPr id="10" name="图片 9">
            <a:extLst>
              <a:ext uri="{FF2B5EF4-FFF2-40B4-BE49-F238E27FC236}">
                <a16:creationId xmlns:a16="http://schemas.microsoft.com/office/drawing/2014/main" id="{3AB17956-9DA6-453D-B39D-4EC6FAD817B7}"/>
              </a:ext>
            </a:extLst>
          </p:cNvPr>
          <p:cNvPicPr>
            <a:picLocks noChangeAspect="1"/>
          </p:cNvPicPr>
          <p:nvPr/>
        </p:nvPicPr>
        <p:blipFill>
          <a:blip r:embed="rId2"/>
          <a:stretch>
            <a:fillRect/>
          </a:stretch>
        </p:blipFill>
        <p:spPr>
          <a:xfrm>
            <a:off x="12192000" y="0"/>
            <a:ext cx="5818651" cy="6858000"/>
          </a:xfrm>
          <a:prstGeom prst="rect">
            <a:avLst/>
          </a:prstGeom>
        </p:spPr>
      </p:pic>
      <p:sp>
        <p:nvSpPr>
          <p:cNvPr id="11" name="文本框 10">
            <a:extLst>
              <a:ext uri="{FF2B5EF4-FFF2-40B4-BE49-F238E27FC236}">
                <a16:creationId xmlns:a16="http://schemas.microsoft.com/office/drawing/2014/main" id="{E0C3D205-4623-4CAD-B309-10835A4E8539}"/>
              </a:ext>
            </a:extLst>
          </p:cNvPr>
          <p:cNvSpPr txBox="1"/>
          <p:nvPr/>
        </p:nvSpPr>
        <p:spPr>
          <a:xfrm>
            <a:off x="4799856" y="0"/>
            <a:ext cx="6147486" cy="369332"/>
          </a:xfrm>
          <a:prstGeom prst="rect">
            <a:avLst/>
          </a:prstGeom>
          <a:noFill/>
        </p:spPr>
        <p:txBody>
          <a:bodyPr wrap="square">
            <a:spAutoFit/>
          </a:bodyPr>
          <a:lstStyle/>
          <a:p>
            <a:r>
              <a:rPr lang="zh-CN" altLang="en-US" dirty="0">
                <a:hlinkClick r:id="rId3"/>
              </a:rPr>
              <a:t>https://www.cnblogs.com/mlzrq/p/10223060.html</a:t>
            </a:r>
            <a:r>
              <a:rPr lang="zh-CN" altLang="en-US" dirty="0"/>
              <a:t> </a:t>
            </a:r>
          </a:p>
        </p:txBody>
      </p:sp>
      <p:sp>
        <p:nvSpPr>
          <p:cNvPr id="12" name="文本框 11">
            <a:extLst>
              <a:ext uri="{FF2B5EF4-FFF2-40B4-BE49-F238E27FC236}">
                <a16:creationId xmlns:a16="http://schemas.microsoft.com/office/drawing/2014/main" id="{0DAD15FC-EBAB-4634-9F9A-C43C525AB0DF}"/>
              </a:ext>
            </a:extLst>
          </p:cNvPr>
          <p:cNvSpPr txBox="1"/>
          <p:nvPr/>
        </p:nvSpPr>
        <p:spPr>
          <a:xfrm>
            <a:off x="4799856" y="301347"/>
            <a:ext cx="6147486" cy="369332"/>
          </a:xfrm>
          <a:prstGeom prst="rect">
            <a:avLst/>
          </a:prstGeom>
          <a:noFill/>
        </p:spPr>
        <p:txBody>
          <a:bodyPr wrap="square">
            <a:spAutoFit/>
          </a:bodyPr>
          <a:lstStyle/>
          <a:p>
            <a:r>
              <a:rPr lang="zh-CN" altLang="en-US" dirty="0"/>
              <a:t>E:\myOSprojects\bootLoader </a:t>
            </a:r>
          </a:p>
        </p:txBody>
      </p:sp>
      <p:pic>
        <p:nvPicPr>
          <p:cNvPr id="7" name="图片 6">
            <a:extLst>
              <a:ext uri="{FF2B5EF4-FFF2-40B4-BE49-F238E27FC236}">
                <a16:creationId xmlns:a16="http://schemas.microsoft.com/office/drawing/2014/main" id="{B9C67B89-DBF9-4382-92E5-091966C00851}"/>
              </a:ext>
            </a:extLst>
          </p:cNvPr>
          <p:cNvPicPr>
            <a:picLocks noChangeAspect="1"/>
          </p:cNvPicPr>
          <p:nvPr/>
        </p:nvPicPr>
        <p:blipFill>
          <a:blip r:embed="rId4"/>
          <a:stretch>
            <a:fillRect/>
          </a:stretch>
        </p:blipFill>
        <p:spPr>
          <a:xfrm>
            <a:off x="2310512" y="1988840"/>
            <a:ext cx="7889944" cy="4871831"/>
          </a:xfrm>
          <a:prstGeom prst="rect">
            <a:avLst/>
          </a:prstGeom>
        </p:spPr>
      </p:pic>
    </p:spTree>
    <p:extLst>
      <p:ext uri="{BB962C8B-B14F-4D97-AF65-F5344CB8AC3E}">
        <p14:creationId xmlns:p14="http://schemas.microsoft.com/office/powerpoint/2010/main" val="17797171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1B79-618C-4ADC-B056-C69AC8AB73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1D95AE-55A3-424E-AFBD-284C13FA8890}"/>
              </a:ext>
            </a:extLst>
          </p:cNvPr>
          <p:cNvSpPr>
            <a:spLocks noGrp="1"/>
          </p:cNvSpPr>
          <p:nvPr>
            <p:ph idx="1"/>
          </p:nvPr>
        </p:nvSpPr>
        <p:spPr/>
        <p:txBody>
          <a:bodyPr/>
          <a:lstStyle/>
          <a:p>
            <a:r>
              <a:rPr lang="zh-CN" altLang="en-US" dirty="0"/>
              <a:t>后来使用 </a:t>
            </a:r>
            <a:r>
              <a:rPr lang="en-US" altLang="zh-CN" dirty="0"/>
              <a:t>VirtualBox </a:t>
            </a:r>
            <a:r>
              <a:rPr lang="zh-CN" altLang="en-US" dirty="0"/>
              <a:t>制作 </a:t>
            </a:r>
            <a:r>
              <a:rPr lang="en-US" altLang="zh-CN" dirty="0" err="1"/>
              <a:t>vhd</a:t>
            </a:r>
            <a:r>
              <a:rPr lang="en-US" altLang="zh-CN" dirty="0"/>
              <a:t> (4MB)</a:t>
            </a:r>
            <a:r>
              <a:rPr lang="zh-CN" altLang="en-US" dirty="0"/>
              <a:t>，然后使用同样的</a:t>
            </a:r>
            <a:r>
              <a:rPr lang="en-US" altLang="zh-CN" dirty="0"/>
              <a:t>dd</a:t>
            </a:r>
            <a:r>
              <a:rPr lang="zh-CN" altLang="en-US" dirty="0"/>
              <a:t>，在</a:t>
            </a:r>
            <a:r>
              <a:rPr lang="en-US" altLang="zh-CN" dirty="0"/>
              <a:t>VirtualBox</a:t>
            </a:r>
            <a:r>
              <a:rPr lang="zh-CN" altLang="en-US" dirty="0"/>
              <a:t>中加载，成功！</a:t>
            </a:r>
            <a:endParaRPr lang="en-US" altLang="zh-CN" dirty="0"/>
          </a:p>
          <a:p>
            <a:endParaRPr lang="zh-CN" altLang="en-US" dirty="0"/>
          </a:p>
        </p:txBody>
      </p:sp>
      <p:pic>
        <p:nvPicPr>
          <p:cNvPr id="10" name="图片 9">
            <a:extLst>
              <a:ext uri="{FF2B5EF4-FFF2-40B4-BE49-F238E27FC236}">
                <a16:creationId xmlns:a16="http://schemas.microsoft.com/office/drawing/2014/main" id="{3AB17956-9DA6-453D-B39D-4EC6FAD817B7}"/>
              </a:ext>
            </a:extLst>
          </p:cNvPr>
          <p:cNvPicPr>
            <a:picLocks noChangeAspect="1"/>
          </p:cNvPicPr>
          <p:nvPr/>
        </p:nvPicPr>
        <p:blipFill>
          <a:blip r:embed="rId2"/>
          <a:stretch>
            <a:fillRect/>
          </a:stretch>
        </p:blipFill>
        <p:spPr>
          <a:xfrm>
            <a:off x="12192000" y="0"/>
            <a:ext cx="5818651" cy="6858000"/>
          </a:xfrm>
          <a:prstGeom prst="rect">
            <a:avLst/>
          </a:prstGeom>
        </p:spPr>
      </p:pic>
      <p:sp>
        <p:nvSpPr>
          <p:cNvPr id="11" name="文本框 10">
            <a:extLst>
              <a:ext uri="{FF2B5EF4-FFF2-40B4-BE49-F238E27FC236}">
                <a16:creationId xmlns:a16="http://schemas.microsoft.com/office/drawing/2014/main" id="{E0C3D205-4623-4CAD-B309-10835A4E8539}"/>
              </a:ext>
            </a:extLst>
          </p:cNvPr>
          <p:cNvSpPr txBox="1"/>
          <p:nvPr/>
        </p:nvSpPr>
        <p:spPr>
          <a:xfrm>
            <a:off x="4799856" y="0"/>
            <a:ext cx="6147486" cy="369332"/>
          </a:xfrm>
          <a:prstGeom prst="rect">
            <a:avLst/>
          </a:prstGeom>
          <a:noFill/>
        </p:spPr>
        <p:txBody>
          <a:bodyPr wrap="square">
            <a:spAutoFit/>
          </a:bodyPr>
          <a:lstStyle/>
          <a:p>
            <a:r>
              <a:rPr lang="zh-CN" altLang="en-US" dirty="0">
                <a:hlinkClick r:id="rId3"/>
              </a:rPr>
              <a:t>https://www.cnblogs.com/mlzrq/p/10223060.html</a:t>
            </a:r>
            <a:r>
              <a:rPr lang="zh-CN" altLang="en-US" dirty="0"/>
              <a:t> </a:t>
            </a:r>
          </a:p>
        </p:txBody>
      </p:sp>
      <p:sp>
        <p:nvSpPr>
          <p:cNvPr id="12" name="文本框 11">
            <a:extLst>
              <a:ext uri="{FF2B5EF4-FFF2-40B4-BE49-F238E27FC236}">
                <a16:creationId xmlns:a16="http://schemas.microsoft.com/office/drawing/2014/main" id="{0DAD15FC-EBAB-4634-9F9A-C43C525AB0DF}"/>
              </a:ext>
            </a:extLst>
          </p:cNvPr>
          <p:cNvSpPr txBox="1"/>
          <p:nvPr/>
        </p:nvSpPr>
        <p:spPr>
          <a:xfrm>
            <a:off x="4799856" y="301347"/>
            <a:ext cx="6147486" cy="369332"/>
          </a:xfrm>
          <a:prstGeom prst="rect">
            <a:avLst/>
          </a:prstGeom>
          <a:noFill/>
        </p:spPr>
        <p:txBody>
          <a:bodyPr wrap="square">
            <a:spAutoFit/>
          </a:bodyPr>
          <a:lstStyle/>
          <a:p>
            <a:r>
              <a:rPr lang="zh-CN" altLang="en-US" dirty="0"/>
              <a:t>E:\myOSprojects\bootLoader </a:t>
            </a:r>
          </a:p>
        </p:txBody>
      </p:sp>
      <p:pic>
        <p:nvPicPr>
          <p:cNvPr id="7" name="图片 6">
            <a:extLst>
              <a:ext uri="{FF2B5EF4-FFF2-40B4-BE49-F238E27FC236}">
                <a16:creationId xmlns:a16="http://schemas.microsoft.com/office/drawing/2014/main" id="{75722697-9A10-42FD-937B-C3353BC45818}"/>
              </a:ext>
            </a:extLst>
          </p:cNvPr>
          <p:cNvPicPr>
            <a:picLocks noChangeAspect="1"/>
          </p:cNvPicPr>
          <p:nvPr/>
        </p:nvPicPr>
        <p:blipFill>
          <a:blip r:embed="rId4"/>
          <a:stretch>
            <a:fillRect/>
          </a:stretch>
        </p:blipFill>
        <p:spPr>
          <a:xfrm>
            <a:off x="2288826" y="2060848"/>
            <a:ext cx="7551589" cy="4655726"/>
          </a:xfrm>
          <a:prstGeom prst="rect">
            <a:avLst/>
          </a:prstGeom>
        </p:spPr>
      </p:pic>
    </p:spTree>
    <p:extLst>
      <p:ext uri="{BB962C8B-B14F-4D97-AF65-F5344CB8AC3E}">
        <p14:creationId xmlns:p14="http://schemas.microsoft.com/office/powerpoint/2010/main" val="30133618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1B79-618C-4ADC-B056-C69AC8AB73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1D95AE-55A3-424E-AFBD-284C13FA8890}"/>
              </a:ext>
            </a:extLst>
          </p:cNvPr>
          <p:cNvSpPr>
            <a:spLocks noGrp="1"/>
          </p:cNvSpPr>
          <p:nvPr>
            <p:ph idx="1"/>
          </p:nvPr>
        </p:nvSpPr>
        <p:spPr/>
        <p:txBody>
          <a:bodyPr/>
          <a:lstStyle/>
          <a:p>
            <a:r>
              <a:rPr lang="zh-CN" altLang="en-US" dirty="0"/>
              <a:t>后来使用 </a:t>
            </a:r>
            <a:r>
              <a:rPr lang="en-US" altLang="zh-CN" dirty="0"/>
              <a:t>VirtualBox </a:t>
            </a:r>
            <a:r>
              <a:rPr lang="zh-CN" altLang="en-US" dirty="0"/>
              <a:t>制作 </a:t>
            </a:r>
            <a:r>
              <a:rPr lang="en-US" altLang="zh-CN" dirty="0" err="1"/>
              <a:t>vhd</a:t>
            </a:r>
            <a:r>
              <a:rPr lang="en-US" altLang="zh-CN" dirty="0"/>
              <a:t> (4MB)</a:t>
            </a:r>
            <a:r>
              <a:rPr lang="zh-CN" altLang="en-US" dirty="0"/>
              <a:t>，然后使用同样的</a:t>
            </a:r>
            <a:r>
              <a:rPr lang="en-US" altLang="zh-CN" dirty="0"/>
              <a:t>dd</a:t>
            </a:r>
            <a:r>
              <a:rPr lang="zh-CN" altLang="en-US" dirty="0"/>
              <a:t>，在</a:t>
            </a:r>
            <a:r>
              <a:rPr lang="en-US" altLang="zh-CN" dirty="0"/>
              <a:t>VirtualBox</a:t>
            </a:r>
            <a:r>
              <a:rPr lang="zh-CN" altLang="en-US" dirty="0"/>
              <a:t>中加载，成功！</a:t>
            </a:r>
            <a:endParaRPr lang="en-US" altLang="zh-CN" dirty="0"/>
          </a:p>
          <a:p>
            <a:pPr marL="914400" lvl="1" indent="-457200">
              <a:buFont typeface="+mj-lt"/>
              <a:buAutoNum type="arabicPeriod"/>
            </a:pPr>
            <a:r>
              <a:rPr lang="zh-CN" altLang="en-US" dirty="0"/>
              <a:t>将 </a:t>
            </a:r>
            <a:r>
              <a:rPr lang="en-US" altLang="zh-CN" dirty="0"/>
              <a:t>kVM_1.vhd  </a:t>
            </a:r>
            <a:r>
              <a:rPr lang="zh-CN" altLang="en-US" dirty="0"/>
              <a:t>拷贝到</a:t>
            </a:r>
            <a:r>
              <a:rPr lang="en-US" altLang="zh-CN" dirty="0" err="1"/>
              <a:t>bootLoader</a:t>
            </a:r>
            <a:r>
              <a:rPr lang="zh-CN" altLang="en-US" dirty="0"/>
              <a:t>目录下</a:t>
            </a:r>
            <a:endParaRPr lang="en-US" altLang="zh-CN" dirty="0"/>
          </a:p>
          <a:p>
            <a:pPr marL="914400" lvl="1" indent="-457200">
              <a:buFont typeface="+mj-lt"/>
              <a:buAutoNum type="arabicPeriod"/>
            </a:pPr>
            <a:r>
              <a:rPr lang="en-US" altLang="zh-CN" b="1" dirty="0"/>
              <a:t>E:\myOSprojects\bootLoader&gt;</a:t>
            </a:r>
            <a:r>
              <a:rPr lang="en-US" altLang="zh-CN" dirty="0">
                <a:highlight>
                  <a:srgbClr val="FF9900"/>
                </a:highlight>
              </a:rPr>
              <a:t>dd if=</a:t>
            </a:r>
            <a:r>
              <a:rPr lang="en-US" altLang="zh-CN" dirty="0" err="1">
                <a:highlight>
                  <a:srgbClr val="FF9900"/>
                </a:highlight>
              </a:rPr>
              <a:t>boot.bin</a:t>
            </a:r>
            <a:r>
              <a:rPr lang="en-US" altLang="zh-CN" dirty="0">
                <a:highlight>
                  <a:srgbClr val="FF9900"/>
                </a:highlight>
              </a:rPr>
              <a:t> of=</a:t>
            </a:r>
            <a:r>
              <a:rPr lang="en-US" altLang="zh-CN" dirty="0">
                <a:highlight>
                  <a:srgbClr val="3333FF"/>
                </a:highlight>
              </a:rPr>
              <a:t>kVM_1.vhd</a:t>
            </a:r>
            <a:r>
              <a:rPr lang="en-US" altLang="zh-CN" dirty="0">
                <a:highlight>
                  <a:srgbClr val="FF9900"/>
                </a:highlight>
              </a:rPr>
              <a:t> bs=512 count=1  conv=</a:t>
            </a:r>
            <a:r>
              <a:rPr lang="en-US" altLang="zh-CN" dirty="0" err="1">
                <a:highlight>
                  <a:srgbClr val="FF9900"/>
                </a:highlight>
              </a:rPr>
              <a:t>notrunc</a:t>
            </a:r>
            <a:endParaRPr lang="en-US" altLang="zh-CN" dirty="0">
              <a:highlight>
                <a:srgbClr val="FF9900"/>
              </a:highlight>
            </a:endParaRPr>
          </a:p>
          <a:p>
            <a:pPr lvl="2"/>
            <a:r>
              <a:rPr lang="en-US" altLang="zh-CN" dirty="0"/>
              <a:t>1+0 records in</a:t>
            </a:r>
          </a:p>
          <a:p>
            <a:pPr lvl="2"/>
            <a:r>
              <a:rPr lang="en-US" altLang="zh-CN" dirty="0"/>
              <a:t>1+0 records out</a:t>
            </a:r>
          </a:p>
          <a:p>
            <a:pPr lvl="2"/>
            <a:r>
              <a:rPr lang="en-US" altLang="zh-CN" dirty="0"/>
              <a:t>512 bytes copied, 0.001977 s, 259 kB/s</a:t>
            </a:r>
          </a:p>
          <a:p>
            <a:pPr marL="914400" lvl="1" indent="-457200">
              <a:buFont typeface="+mj-lt"/>
              <a:buAutoNum type="arabicPeriod"/>
            </a:pPr>
            <a:r>
              <a:rPr lang="en-US" altLang="zh-CN" dirty="0"/>
              <a:t>E:\myOSprojects\bootLoader&gt;</a:t>
            </a:r>
            <a:r>
              <a:rPr lang="en-US" altLang="zh-CN" dirty="0">
                <a:highlight>
                  <a:srgbClr val="FF9900"/>
                </a:highlight>
              </a:rPr>
              <a:t>dd if=</a:t>
            </a:r>
            <a:r>
              <a:rPr lang="en-US" altLang="zh-CN" dirty="0" err="1">
                <a:highlight>
                  <a:srgbClr val="FF9900"/>
                </a:highlight>
              </a:rPr>
              <a:t>loader.bin</a:t>
            </a:r>
            <a:r>
              <a:rPr lang="en-US" altLang="zh-CN" dirty="0">
                <a:highlight>
                  <a:srgbClr val="FF9900"/>
                </a:highlight>
              </a:rPr>
              <a:t> of=</a:t>
            </a:r>
            <a:r>
              <a:rPr lang="en-US" altLang="zh-CN" dirty="0">
                <a:highlight>
                  <a:srgbClr val="3333FF"/>
                </a:highlight>
              </a:rPr>
              <a:t>kVM_1.vhd</a:t>
            </a:r>
            <a:r>
              <a:rPr lang="en-US" altLang="zh-CN" dirty="0">
                <a:highlight>
                  <a:srgbClr val="FF9900"/>
                </a:highlight>
              </a:rPr>
              <a:t> bs=512 count=1 seek=1 conv=</a:t>
            </a:r>
            <a:r>
              <a:rPr lang="en-US" altLang="zh-CN" dirty="0" err="1">
                <a:highlight>
                  <a:srgbClr val="FF9900"/>
                </a:highlight>
              </a:rPr>
              <a:t>notrunc</a:t>
            </a:r>
            <a:endParaRPr lang="en-US" altLang="zh-CN" dirty="0">
              <a:highlight>
                <a:srgbClr val="FF9900"/>
              </a:highlight>
            </a:endParaRPr>
          </a:p>
          <a:p>
            <a:pPr lvl="2"/>
            <a:r>
              <a:rPr lang="en-US" altLang="zh-CN" dirty="0"/>
              <a:t>1+0 records in</a:t>
            </a:r>
          </a:p>
          <a:p>
            <a:pPr lvl="2"/>
            <a:r>
              <a:rPr lang="en-US" altLang="zh-CN" dirty="0"/>
              <a:t>1+0 records out</a:t>
            </a:r>
          </a:p>
          <a:p>
            <a:pPr lvl="2"/>
            <a:r>
              <a:rPr lang="en-US" altLang="zh-CN" dirty="0"/>
              <a:t>512 bytes copied, 0.0022273 s, 230 kB/s</a:t>
            </a:r>
          </a:p>
          <a:p>
            <a:endParaRPr lang="zh-CN" altLang="en-US" dirty="0"/>
          </a:p>
        </p:txBody>
      </p:sp>
      <p:pic>
        <p:nvPicPr>
          <p:cNvPr id="10" name="图片 9">
            <a:extLst>
              <a:ext uri="{FF2B5EF4-FFF2-40B4-BE49-F238E27FC236}">
                <a16:creationId xmlns:a16="http://schemas.microsoft.com/office/drawing/2014/main" id="{3AB17956-9DA6-453D-B39D-4EC6FAD817B7}"/>
              </a:ext>
            </a:extLst>
          </p:cNvPr>
          <p:cNvPicPr>
            <a:picLocks noChangeAspect="1"/>
          </p:cNvPicPr>
          <p:nvPr/>
        </p:nvPicPr>
        <p:blipFill>
          <a:blip r:embed="rId3"/>
          <a:stretch>
            <a:fillRect/>
          </a:stretch>
        </p:blipFill>
        <p:spPr>
          <a:xfrm>
            <a:off x="12192000" y="0"/>
            <a:ext cx="5818651" cy="6858000"/>
          </a:xfrm>
          <a:prstGeom prst="rect">
            <a:avLst/>
          </a:prstGeom>
        </p:spPr>
      </p:pic>
      <p:sp>
        <p:nvSpPr>
          <p:cNvPr id="11" name="文本框 10">
            <a:extLst>
              <a:ext uri="{FF2B5EF4-FFF2-40B4-BE49-F238E27FC236}">
                <a16:creationId xmlns:a16="http://schemas.microsoft.com/office/drawing/2014/main" id="{E0C3D205-4623-4CAD-B309-10835A4E8539}"/>
              </a:ext>
            </a:extLst>
          </p:cNvPr>
          <p:cNvSpPr txBox="1"/>
          <p:nvPr/>
        </p:nvSpPr>
        <p:spPr>
          <a:xfrm>
            <a:off x="4799856" y="0"/>
            <a:ext cx="6147486" cy="369332"/>
          </a:xfrm>
          <a:prstGeom prst="rect">
            <a:avLst/>
          </a:prstGeom>
          <a:noFill/>
        </p:spPr>
        <p:txBody>
          <a:bodyPr wrap="square">
            <a:spAutoFit/>
          </a:bodyPr>
          <a:lstStyle/>
          <a:p>
            <a:r>
              <a:rPr lang="zh-CN" altLang="en-US" dirty="0">
                <a:hlinkClick r:id="rId4"/>
              </a:rPr>
              <a:t>https://www.cnblogs.com/mlzrq/p/10223060.html</a:t>
            </a:r>
            <a:r>
              <a:rPr lang="zh-CN" altLang="en-US" dirty="0"/>
              <a:t> </a:t>
            </a:r>
          </a:p>
        </p:txBody>
      </p:sp>
      <p:sp>
        <p:nvSpPr>
          <p:cNvPr id="12" name="文本框 11">
            <a:extLst>
              <a:ext uri="{FF2B5EF4-FFF2-40B4-BE49-F238E27FC236}">
                <a16:creationId xmlns:a16="http://schemas.microsoft.com/office/drawing/2014/main" id="{0DAD15FC-EBAB-4634-9F9A-C43C525AB0DF}"/>
              </a:ext>
            </a:extLst>
          </p:cNvPr>
          <p:cNvSpPr txBox="1"/>
          <p:nvPr/>
        </p:nvSpPr>
        <p:spPr>
          <a:xfrm>
            <a:off x="4799856" y="301347"/>
            <a:ext cx="6147486" cy="369332"/>
          </a:xfrm>
          <a:prstGeom prst="rect">
            <a:avLst/>
          </a:prstGeom>
          <a:noFill/>
        </p:spPr>
        <p:txBody>
          <a:bodyPr wrap="square">
            <a:spAutoFit/>
          </a:bodyPr>
          <a:lstStyle/>
          <a:p>
            <a:r>
              <a:rPr lang="zh-CN" altLang="en-US" dirty="0"/>
              <a:t>E:\myOSprojects\bootLoader </a:t>
            </a:r>
          </a:p>
        </p:txBody>
      </p:sp>
      <p:pic>
        <p:nvPicPr>
          <p:cNvPr id="5" name="图片 4">
            <a:extLst>
              <a:ext uri="{FF2B5EF4-FFF2-40B4-BE49-F238E27FC236}">
                <a16:creationId xmlns:a16="http://schemas.microsoft.com/office/drawing/2014/main" id="{0B9EE828-7CDC-4048-BFB6-16182E92E215}"/>
              </a:ext>
            </a:extLst>
          </p:cNvPr>
          <p:cNvPicPr>
            <a:picLocks noChangeAspect="1"/>
          </p:cNvPicPr>
          <p:nvPr/>
        </p:nvPicPr>
        <p:blipFill>
          <a:blip r:embed="rId5"/>
          <a:stretch>
            <a:fillRect/>
          </a:stretch>
        </p:blipFill>
        <p:spPr>
          <a:xfrm>
            <a:off x="262284" y="2132856"/>
            <a:ext cx="530193" cy="530193"/>
          </a:xfrm>
          <a:prstGeom prst="rect">
            <a:avLst/>
          </a:prstGeom>
        </p:spPr>
      </p:pic>
    </p:spTree>
    <p:extLst>
      <p:ext uri="{BB962C8B-B14F-4D97-AF65-F5344CB8AC3E}">
        <p14:creationId xmlns:p14="http://schemas.microsoft.com/office/powerpoint/2010/main" val="33421298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1B79-618C-4ADC-B056-C69AC8AB73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1D95AE-55A3-424E-AFBD-284C13FA8890}"/>
              </a:ext>
            </a:extLst>
          </p:cNvPr>
          <p:cNvSpPr>
            <a:spLocks noGrp="1"/>
          </p:cNvSpPr>
          <p:nvPr>
            <p:ph idx="1"/>
          </p:nvPr>
        </p:nvSpPr>
        <p:spPr/>
        <p:txBody>
          <a:bodyPr/>
          <a:lstStyle/>
          <a:p>
            <a:r>
              <a:rPr lang="zh-CN" altLang="en-US" dirty="0"/>
              <a:t>后来使用 </a:t>
            </a:r>
            <a:r>
              <a:rPr lang="en-US" altLang="zh-CN" dirty="0"/>
              <a:t>VirtualBox </a:t>
            </a:r>
            <a:r>
              <a:rPr lang="zh-CN" altLang="en-US" dirty="0"/>
              <a:t>制作 </a:t>
            </a:r>
            <a:r>
              <a:rPr lang="en-US" altLang="zh-CN" dirty="0" err="1"/>
              <a:t>vhd</a:t>
            </a:r>
            <a:r>
              <a:rPr lang="en-US" altLang="zh-CN" dirty="0"/>
              <a:t> (4MB)</a:t>
            </a:r>
            <a:r>
              <a:rPr lang="zh-CN" altLang="en-US" dirty="0"/>
              <a:t>，然后使用同样的</a:t>
            </a:r>
            <a:r>
              <a:rPr lang="en-US" altLang="zh-CN" dirty="0"/>
              <a:t>dd</a:t>
            </a:r>
            <a:r>
              <a:rPr lang="zh-CN" altLang="en-US" dirty="0"/>
              <a:t>，在</a:t>
            </a:r>
            <a:r>
              <a:rPr lang="en-US" altLang="zh-CN" dirty="0"/>
              <a:t>VirtualBox</a:t>
            </a:r>
            <a:r>
              <a:rPr lang="zh-CN" altLang="en-US" dirty="0"/>
              <a:t>中加载，成功！</a:t>
            </a:r>
            <a:endParaRPr lang="en-US" altLang="zh-CN" dirty="0"/>
          </a:p>
          <a:p>
            <a:endParaRPr lang="zh-CN" altLang="en-US" dirty="0"/>
          </a:p>
        </p:txBody>
      </p:sp>
      <p:pic>
        <p:nvPicPr>
          <p:cNvPr id="10" name="图片 9">
            <a:extLst>
              <a:ext uri="{FF2B5EF4-FFF2-40B4-BE49-F238E27FC236}">
                <a16:creationId xmlns:a16="http://schemas.microsoft.com/office/drawing/2014/main" id="{3AB17956-9DA6-453D-B39D-4EC6FAD817B7}"/>
              </a:ext>
            </a:extLst>
          </p:cNvPr>
          <p:cNvPicPr>
            <a:picLocks noChangeAspect="1"/>
          </p:cNvPicPr>
          <p:nvPr/>
        </p:nvPicPr>
        <p:blipFill>
          <a:blip r:embed="rId2"/>
          <a:stretch>
            <a:fillRect/>
          </a:stretch>
        </p:blipFill>
        <p:spPr>
          <a:xfrm>
            <a:off x="12192000" y="0"/>
            <a:ext cx="5818651" cy="6858000"/>
          </a:xfrm>
          <a:prstGeom prst="rect">
            <a:avLst/>
          </a:prstGeom>
        </p:spPr>
      </p:pic>
      <p:sp>
        <p:nvSpPr>
          <p:cNvPr id="11" name="文本框 10">
            <a:extLst>
              <a:ext uri="{FF2B5EF4-FFF2-40B4-BE49-F238E27FC236}">
                <a16:creationId xmlns:a16="http://schemas.microsoft.com/office/drawing/2014/main" id="{E0C3D205-4623-4CAD-B309-10835A4E8539}"/>
              </a:ext>
            </a:extLst>
          </p:cNvPr>
          <p:cNvSpPr txBox="1"/>
          <p:nvPr/>
        </p:nvSpPr>
        <p:spPr>
          <a:xfrm>
            <a:off x="4799856" y="0"/>
            <a:ext cx="6147486" cy="369332"/>
          </a:xfrm>
          <a:prstGeom prst="rect">
            <a:avLst/>
          </a:prstGeom>
          <a:noFill/>
        </p:spPr>
        <p:txBody>
          <a:bodyPr wrap="square">
            <a:spAutoFit/>
          </a:bodyPr>
          <a:lstStyle/>
          <a:p>
            <a:r>
              <a:rPr lang="zh-CN" altLang="en-US" dirty="0">
                <a:hlinkClick r:id="rId3"/>
              </a:rPr>
              <a:t>https://www.cnblogs.com/mlzrq/p/10223060.html</a:t>
            </a:r>
            <a:r>
              <a:rPr lang="zh-CN" altLang="en-US" dirty="0"/>
              <a:t> </a:t>
            </a:r>
          </a:p>
        </p:txBody>
      </p:sp>
      <p:sp>
        <p:nvSpPr>
          <p:cNvPr id="12" name="文本框 11">
            <a:extLst>
              <a:ext uri="{FF2B5EF4-FFF2-40B4-BE49-F238E27FC236}">
                <a16:creationId xmlns:a16="http://schemas.microsoft.com/office/drawing/2014/main" id="{0DAD15FC-EBAB-4634-9F9A-C43C525AB0DF}"/>
              </a:ext>
            </a:extLst>
          </p:cNvPr>
          <p:cNvSpPr txBox="1"/>
          <p:nvPr/>
        </p:nvSpPr>
        <p:spPr>
          <a:xfrm>
            <a:off x="4799856" y="301347"/>
            <a:ext cx="6147486" cy="369332"/>
          </a:xfrm>
          <a:prstGeom prst="rect">
            <a:avLst/>
          </a:prstGeom>
          <a:noFill/>
        </p:spPr>
        <p:txBody>
          <a:bodyPr wrap="square">
            <a:spAutoFit/>
          </a:bodyPr>
          <a:lstStyle/>
          <a:p>
            <a:r>
              <a:rPr lang="zh-CN" altLang="en-US" dirty="0"/>
              <a:t>E:\myOSprojects\bootLoader </a:t>
            </a:r>
          </a:p>
        </p:txBody>
      </p:sp>
      <p:pic>
        <p:nvPicPr>
          <p:cNvPr id="7" name="图片 6">
            <a:extLst>
              <a:ext uri="{FF2B5EF4-FFF2-40B4-BE49-F238E27FC236}">
                <a16:creationId xmlns:a16="http://schemas.microsoft.com/office/drawing/2014/main" id="{11150DA0-1D2D-4F39-802F-89D6084B45D7}"/>
              </a:ext>
            </a:extLst>
          </p:cNvPr>
          <p:cNvPicPr>
            <a:picLocks noChangeAspect="1"/>
          </p:cNvPicPr>
          <p:nvPr/>
        </p:nvPicPr>
        <p:blipFill>
          <a:blip r:embed="rId4"/>
          <a:stretch>
            <a:fillRect/>
          </a:stretch>
        </p:blipFill>
        <p:spPr>
          <a:xfrm>
            <a:off x="2793135" y="2004792"/>
            <a:ext cx="7308213" cy="4389500"/>
          </a:xfrm>
          <a:prstGeom prst="rect">
            <a:avLst/>
          </a:prstGeom>
        </p:spPr>
      </p:pic>
    </p:spTree>
    <p:extLst>
      <p:ext uri="{BB962C8B-B14F-4D97-AF65-F5344CB8AC3E}">
        <p14:creationId xmlns:p14="http://schemas.microsoft.com/office/powerpoint/2010/main" val="38732845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1B79-618C-4ADC-B056-C69AC8AB73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1D95AE-55A3-424E-AFBD-284C13FA8890}"/>
              </a:ext>
            </a:extLst>
          </p:cNvPr>
          <p:cNvSpPr>
            <a:spLocks noGrp="1"/>
          </p:cNvSpPr>
          <p:nvPr>
            <p:ph idx="1"/>
          </p:nvPr>
        </p:nvSpPr>
        <p:spPr/>
        <p:txBody>
          <a:bodyPr/>
          <a:lstStyle/>
          <a:p>
            <a:r>
              <a:rPr lang="zh-CN" altLang="en-US" dirty="0"/>
              <a:t>后来使用 </a:t>
            </a:r>
            <a:r>
              <a:rPr lang="en-US" altLang="zh-CN" dirty="0"/>
              <a:t>VirtualBox </a:t>
            </a:r>
            <a:r>
              <a:rPr lang="zh-CN" altLang="en-US" dirty="0"/>
              <a:t>制作 </a:t>
            </a:r>
            <a:r>
              <a:rPr lang="en-US" altLang="zh-CN" dirty="0" err="1"/>
              <a:t>vhd</a:t>
            </a:r>
            <a:r>
              <a:rPr lang="en-US" altLang="zh-CN" dirty="0"/>
              <a:t> (4MB)</a:t>
            </a:r>
            <a:r>
              <a:rPr lang="zh-CN" altLang="en-US" dirty="0"/>
              <a:t>，然后使用同样的</a:t>
            </a:r>
            <a:r>
              <a:rPr lang="en-US" altLang="zh-CN" dirty="0"/>
              <a:t>dd</a:t>
            </a:r>
            <a:r>
              <a:rPr lang="zh-CN" altLang="en-US" dirty="0"/>
              <a:t>，在</a:t>
            </a:r>
            <a:r>
              <a:rPr lang="en-US" altLang="zh-CN" dirty="0"/>
              <a:t>VirtualBox</a:t>
            </a:r>
            <a:r>
              <a:rPr lang="zh-CN" altLang="en-US" dirty="0"/>
              <a:t>中加载，成功！</a:t>
            </a:r>
            <a:endParaRPr lang="en-US" altLang="zh-CN" dirty="0"/>
          </a:p>
          <a:p>
            <a:endParaRPr lang="zh-CN" altLang="en-US" dirty="0"/>
          </a:p>
        </p:txBody>
      </p:sp>
      <p:pic>
        <p:nvPicPr>
          <p:cNvPr id="10" name="图片 9">
            <a:extLst>
              <a:ext uri="{FF2B5EF4-FFF2-40B4-BE49-F238E27FC236}">
                <a16:creationId xmlns:a16="http://schemas.microsoft.com/office/drawing/2014/main" id="{3AB17956-9DA6-453D-B39D-4EC6FAD817B7}"/>
              </a:ext>
            </a:extLst>
          </p:cNvPr>
          <p:cNvPicPr>
            <a:picLocks noChangeAspect="1"/>
          </p:cNvPicPr>
          <p:nvPr/>
        </p:nvPicPr>
        <p:blipFill>
          <a:blip r:embed="rId2"/>
          <a:stretch>
            <a:fillRect/>
          </a:stretch>
        </p:blipFill>
        <p:spPr>
          <a:xfrm>
            <a:off x="12192000" y="0"/>
            <a:ext cx="5818651" cy="6858000"/>
          </a:xfrm>
          <a:prstGeom prst="rect">
            <a:avLst/>
          </a:prstGeom>
        </p:spPr>
      </p:pic>
      <p:sp>
        <p:nvSpPr>
          <p:cNvPr id="11" name="文本框 10">
            <a:extLst>
              <a:ext uri="{FF2B5EF4-FFF2-40B4-BE49-F238E27FC236}">
                <a16:creationId xmlns:a16="http://schemas.microsoft.com/office/drawing/2014/main" id="{E0C3D205-4623-4CAD-B309-10835A4E8539}"/>
              </a:ext>
            </a:extLst>
          </p:cNvPr>
          <p:cNvSpPr txBox="1"/>
          <p:nvPr/>
        </p:nvSpPr>
        <p:spPr>
          <a:xfrm>
            <a:off x="4799856" y="0"/>
            <a:ext cx="6147486" cy="369332"/>
          </a:xfrm>
          <a:prstGeom prst="rect">
            <a:avLst/>
          </a:prstGeom>
          <a:noFill/>
        </p:spPr>
        <p:txBody>
          <a:bodyPr wrap="square">
            <a:spAutoFit/>
          </a:bodyPr>
          <a:lstStyle/>
          <a:p>
            <a:r>
              <a:rPr lang="zh-CN" altLang="en-US" dirty="0">
                <a:hlinkClick r:id="rId3"/>
              </a:rPr>
              <a:t>https://www.cnblogs.com/mlzrq/p/10223060.html</a:t>
            </a:r>
            <a:r>
              <a:rPr lang="zh-CN" altLang="en-US" dirty="0"/>
              <a:t> </a:t>
            </a:r>
          </a:p>
        </p:txBody>
      </p:sp>
      <p:sp>
        <p:nvSpPr>
          <p:cNvPr id="12" name="文本框 11">
            <a:extLst>
              <a:ext uri="{FF2B5EF4-FFF2-40B4-BE49-F238E27FC236}">
                <a16:creationId xmlns:a16="http://schemas.microsoft.com/office/drawing/2014/main" id="{0DAD15FC-EBAB-4634-9F9A-C43C525AB0DF}"/>
              </a:ext>
            </a:extLst>
          </p:cNvPr>
          <p:cNvSpPr txBox="1"/>
          <p:nvPr/>
        </p:nvSpPr>
        <p:spPr>
          <a:xfrm>
            <a:off x="4799856" y="301347"/>
            <a:ext cx="6147486" cy="369332"/>
          </a:xfrm>
          <a:prstGeom prst="rect">
            <a:avLst/>
          </a:prstGeom>
          <a:noFill/>
        </p:spPr>
        <p:txBody>
          <a:bodyPr wrap="square">
            <a:spAutoFit/>
          </a:bodyPr>
          <a:lstStyle/>
          <a:p>
            <a:r>
              <a:rPr lang="zh-CN" altLang="en-US" dirty="0"/>
              <a:t>E:\myOSprojects\bootLoader </a:t>
            </a:r>
          </a:p>
        </p:txBody>
      </p:sp>
      <p:pic>
        <p:nvPicPr>
          <p:cNvPr id="5" name="图片 4">
            <a:extLst>
              <a:ext uri="{FF2B5EF4-FFF2-40B4-BE49-F238E27FC236}">
                <a16:creationId xmlns:a16="http://schemas.microsoft.com/office/drawing/2014/main" id="{634BB095-F665-4BFB-92FE-5B9B6F2BD634}"/>
              </a:ext>
            </a:extLst>
          </p:cNvPr>
          <p:cNvPicPr>
            <a:picLocks noChangeAspect="1"/>
          </p:cNvPicPr>
          <p:nvPr/>
        </p:nvPicPr>
        <p:blipFill>
          <a:blip r:embed="rId4"/>
          <a:stretch>
            <a:fillRect/>
          </a:stretch>
        </p:blipFill>
        <p:spPr>
          <a:xfrm>
            <a:off x="2135560" y="1958000"/>
            <a:ext cx="8383141" cy="4726457"/>
          </a:xfrm>
          <a:prstGeom prst="rect">
            <a:avLst/>
          </a:prstGeom>
        </p:spPr>
      </p:pic>
    </p:spTree>
    <p:extLst>
      <p:ext uri="{BB962C8B-B14F-4D97-AF65-F5344CB8AC3E}">
        <p14:creationId xmlns:p14="http://schemas.microsoft.com/office/powerpoint/2010/main" val="18864870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1B79-618C-4ADC-B056-C69AC8AB73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1D95AE-55A3-424E-AFBD-284C13FA8890}"/>
              </a:ext>
            </a:extLst>
          </p:cNvPr>
          <p:cNvSpPr>
            <a:spLocks noGrp="1"/>
          </p:cNvSpPr>
          <p:nvPr>
            <p:ph idx="1"/>
          </p:nvPr>
        </p:nvSpPr>
        <p:spPr/>
        <p:txBody>
          <a:bodyPr/>
          <a:lstStyle/>
          <a:p>
            <a:r>
              <a:rPr lang="zh-CN" altLang="en-US" dirty="0"/>
              <a:t>后来使用 </a:t>
            </a:r>
            <a:r>
              <a:rPr lang="en-US" altLang="zh-CN" dirty="0"/>
              <a:t>VirtualBox </a:t>
            </a:r>
            <a:r>
              <a:rPr lang="zh-CN" altLang="en-US" dirty="0"/>
              <a:t>制作 </a:t>
            </a:r>
            <a:r>
              <a:rPr lang="en-US" altLang="zh-CN" dirty="0" err="1"/>
              <a:t>vhd</a:t>
            </a:r>
            <a:r>
              <a:rPr lang="en-US" altLang="zh-CN" dirty="0"/>
              <a:t> (4MB)</a:t>
            </a:r>
            <a:r>
              <a:rPr lang="zh-CN" altLang="en-US" dirty="0"/>
              <a:t>，然后使用同样的</a:t>
            </a:r>
            <a:r>
              <a:rPr lang="en-US" altLang="zh-CN" dirty="0"/>
              <a:t>dd</a:t>
            </a:r>
            <a:r>
              <a:rPr lang="zh-CN" altLang="en-US" dirty="0"/>
              <a:t>，在</a:t>
            </a:r>
            <a:r>
              <a:rPr lang="en-US" altLang="zh-CN" dirty="0"/>
              <a:t>VirtualBox</a:t>
            </a:r>
            <a:r>
              <a:rPr lang="zh-CN" altLang="en-US" dirty="0"/>
              <a:t>中加载，成功！</a:t>
            </a:r>
            <a:endParaRPr lang="en-US" altLang="zh-CN" dirty="0"/>
          </a:p>
          <a:p>
            <a:endParaRPr lang="zh-CN" altLang="en-US" dirty="0"/>
          </a:p>
        </p:txBody>
      </p:sp>
      <p:pic>
        <p:nvPicPr>
          <p:cNvPr id="9" name="图片 8">
            <a:extLst>
              <a:ext uri="{FF2B5EF4-FFF2-40B4-BE49-F238E27FC236}">
                <a16:creationId xmlns:a16="http://schemas.microsoft.com/office/drawing/2014/main" id="{DF23C9E5-94E8-47DF-8814-DDBBCCC9605E}"/>
              </a:ext>
            </a:extLst>
          </p:cNvPr>
          <p:cNvPicPr>
            <a:picLocks noChangeAspect="1"/>
          </p:cNvPicPr>
          <p:nvPr/>
        </p:nvPicPr>
        <p:blipFill>
          <a:blip r:embed="rId2"/>
          <a:stretch>
            <a:fillRect/>
          </a:stretch>
        </p:blipFill>
        <p:spPr>
          <a:xfrm>
            <a:off x="1415480" y="2204863"/>
            <a:ext cx="10310380" cy="4513435"/>
          </a:xfrm>
          <a:prstGeom prst="rect">
            <a:avLst/>
          </a:prstGeom>
        </p:spPr>
      </p:pic>
      <p:pic>
        <p:nvPicPr>
          <p:cNvPr id="10" name="图片 9">
            <a:extLst>
              <a:ext uri="{FF2B5EF4-FFF2-40B4-BE49-F238E27FC236}">
                <a16:creationId xmlns:a16="http://schemas.microsoft.com/office/drawing/2014/main" id="{3AB17956-9DA6-453D-B39D-4EC6FAD817B7}"/>
              </a:ext>
            </a:extLst>
          </p:cNvPr>
          <p:cNvPicPr>
            <a:picLocks noChangeAspect="1"/>
          </p:cNvPicPr>
          <p:nvPr/>
        </p:nvPicPr>
        <p:blipFill>
          <a:blip r:embed="rId3"/>
          <a:stretch>
            <a:fillRect/>
          </a:stretch>
        </p:blipFill>
        <p:spPr>
          <a:xfrm>
            <a:off x="12192000" y="0"/>
            <a:ext cx="5818651" cy="6858000"/>
          </a:xfrm>
          <a:prstGeom prst="rect">
            <a:avLst/>
          </a:prstGeom>
        </p:spPr>
      </p:pic>
      <p:sp>
        <p:nvSpPr>
          <p:cNvPr id="11" name="文本框 10">
            <a:extLst>
              <a:ext uri="{FF2B5EF4-FFF2-40B4-BE49-F238E27FC236}">
                <a16:creationId xmlns:a16="http://schemas.microsoft.com/office/drawing/2014/main" id="{E0C3D205-4623-4CAD-B309-10835A4E8539}"/>
              </a:ext>
            </a:extLst>
          </p:cNvPr>
          <p:cNvSpPr txBox="1"/>
          <p:nvPr/>
        </p:nvSpPr>
        <p:spPr>
          <a:xfrm>
            <a:off x="4799856" y="0"/>
            <a:ext cx="6147486" cy="369332"/>
          </a:xfrm>
          <a:prstGeom prst="rect">
            <a:avLst/>
          </a:prstGeom>
          <a:noFill/>
        </p:spPr>
        <p:txBody>
          <a:bodyPr wrap="square">
            <a:spAutoFit/>
          </a:bodyPr>
          <a:lstStyle/>
          <a:p>
            <a:r>
              <a:rPr lang="zh-CN" altLang="en-US" dirty="0">
                <a:hlinkClick r:id="rId4"/>
              </a:rPr>
              <a:t>https://www.cnblogs.com/mlzrq/p/10223060.html</a:t>
            </a:r>
            <a:r>
              <a:rPr lang="zh-CN" altLang="en-US" dirty="0"/>
              <a:t> </a:t>
            </a:r>
          </a:p>
        </p:txBody>
      </p:sp>
      <p:sp>
        <p:nvSpPr>
          <p:cNvPr id="12" name="文本框 11">
            <a:extLst>
              <a:ext uri="{FF2B5EF4-FFF2-40B4-BE49-F238E27FC236}">
                <a16:creationId xmlns:a16="http://schemas.microsoft.com/office/drawing/2014/main" id="{0DAD15FC-EBAB-4634-9F9A-C43C525AB0DF}"/>
              </a:ext>
            </a:extLst>
          </p:cNvPr>
          <p:cNvSpPr txBox="1"/>
          <p:nvPr/>
        </p:nvSpPr>
        <p:spPr>
          <a:xfrm>
            <a:off x="4799856" y="301347"/>
            <a:ext cx="6147486" cy="369332"/>
          </a:xfrm>
          <a:prstGeom prst="rect">
            <a:avLst/>
          </a:prstGeom>
          <a:noFill/>
        </p:spPr>
        <p:txBody>
          <a:bodyPr wrap="square">
            <a:spAutoFit/>
          </a:bodyPr>
          <a:lstStyle/>
          <a:p>
            <a:r>
              <a:rPr lang="zh-CN" altLang="en-US" dirty="0"/>
              <a:t>E:\myOSprojects\bootLoader </a:t>
            </a:r>
          </a:p>
        </p:txBody>
      </p:sp>
    </p:spTree>
    <p:extLst>
      <p:ext uri="{BB962C8B-B14F-4D97-AF65-F5344CB8AC3E}">
        <p14:creationId xmlns:p14="http://schemas.microsoft.com/office/powerpoint/2010/main" val="16958594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1B79-618C-4ADC-B056-C69AC8AB73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1D95AE-55A3-424E-AFBD-284C13FA8890}"/>
              </a:ext>
            </a:extLst>
          </p:cNvPr>
          <p:cNvSpPr>
            <a:spLocks noGrp="1"/>
          </p:cNvSpPr>
          <p:nvPr>
            <p:ph idx="1"/>
          </p:nvPr>
        </p:nvSpPr>
        <p:spPr/>
        <p:txBody>
          <a:bodyPr/>
          <a:lstStyle/>
          <a:p>
            <a:r>
              <a:rPr lang="zh-CN" altLang="en-US" dirty="0"/>
              <a:t>在 </a:t>
            </a:r>
            <a:r>
              <a:rPr lang="en-US" altLang="zh-CN" dirty="0" err="1"/>
              <a:t>Qemu</a:t>
            </a:r>
            <a:r>
              <a:rPr lang="zh-CN" altLang="en-US" dirty="0"/>
              <a:t>中加载也可以！</a:t>
            </a:r>
          </a:p>
        </p:txBody>
      </p:sp>
      <p:pic>
        <p:nvPicPr>
          <p:cNvPr id="7" name="图片 6">
            <a:extLst>
              <a:ext uri="{FF2B5EF4-FFF2-40B4-BE49-F238E27FC236}">
                <a16:creationId xmlns:a16="http://schemas.microsoft.com/office/drawing/2014/main" id="{FF6582B7-8FB3-4ECB-9545-5EC489586B47}"/>
              </a:ext>
            </a:extLst>
          </p:cNvPr>
          <p:cNvPicPr>
            <a:picLocks noChangeAspect="1"/>
          </p:cNvPicPr>
          <p:nvPr/>
        </p:nvPicPr>
        <p:blipFill>
          <a:blip r:embed="rId2"/>
          <a:stretch>
            <a:fillRect/>
          </a:stretch>
        </p:blipFill>
        <p:spPr>
          <a:xfrm>
            <a:off x="1334574" y="1646788"/>
            <a:ext cx="9522851" cy="5043629"/>
          </a:xfrm>
          <a:prstGeom prst="rect">
            <a:avLst/>
          </a:prstGeom>
        </p:spPr>
      </p:pic>
      <p:pic>
        <p:nvPicPr>
          <p:cNvPr id="5" name="图片 4">
            <a:extLst>
              <a:ext uri="{FF2B5EF4-FFF2-40B4-BE49-F238E27FC236}">
                <a16:creationId xmlns:a16="http://schemas.microsoft.com/office/drawing/2014/main" id="{EEB46EFD-911E-49EA-9EEC-0145E7E3CC9D}"/>
              </a:ext>
            </a:extLst>
          </p:cNvPr>
          <p:cNvPicPr>
            <a:picLocks noChangeAspect="1"/>
          </p:cNvPicPr>
          <p:nvPr/>
        </p:nvPicPr>
        <p:blipFill>
          <a:blip r:embed="rId3"/>
          <a:stretch>
            <a:fillRect/>
          </a:stretch>
        </p:blipFill>
        <p:spPr>
          <a:xfrm>
            <a:off x="12192000" y="0"/>
            <a:ext cx="5818651" cy="6858000"/>
          </a:xfrm>
          <a:prstGeom prst="rect">
            <a:avLst/>
          </a:prstGeom>
        </p:spPr>
      </p:pic>
      <p:sp>
        <p:nvSpPr>
          <p:cNvPr id="6" name="文本框 5">
            <a:extLst>
              <a:ext uri="{FF2B5EF4-FFF2-40B4-BE49-F238E27FC236}">
                <a16:creationId xmlns:a16="http://schemas.microsoft.com/office/drawing/2014/main" id="{EF63625B-8693-4882-AB95-704BD1942F50}"/>
              </a:ext>
            </a:extLst>
          </p:cNvPr>
          <p:cNvSpPr txBox="1"/>
          <p:nvPr/>
        </p:nvSpPr>
        <p:spPr>
          <a:xfrm>
            <a:off x="4799856" y="0"/>
            <a:ext cx="6147486" cy="369332"/>
          </a:xfrm>
          <a:prstGeom prst="rect">
            <a:avLst/>
          </a:prstGeom>
          <a:noFill/>
        </p:spPr>
        <p:txBody>
          <a:bodyPr wrap="square">
            <a:spAutoFit/>
          </a:bodyPr>
          <a:lstStyle/>
          <a:p>
            <a:r>
              <a:rPr lang="zh-CN" altLang="en-US" dirty="0">
                <a:hlinkClick r:id="rId4"/>
              </a:rPr>
              <a:t>https://www.cnblogs.com/mlzrq/p/10223060.html</a:t>
            </a:r>
            <a:r>
              <a:rPr lang="zh-CN" altLang="en-US" dirty="0"/>
              <a:t> </a:t>
            </a:r>
          </a:p>
        </p:txBody>
      </p:sp>
      <p:sp>
        <p:nvSpPr>
          <p:cNvPr id="8" name="文本框 7">
            <a:extLst>
              <a:ext uri="{FF2B5EF4-FFF2-40B4-BE49-F238E27FC236}">
                <a16:creationId xmlns:a16="http://schemas.microsoft.com/office/drawing/2014/main" id="{7694E3A0-58EA-4D71-920A-FDFE83E87A92}"/>
              </a:ext>
            </a:extLst>
          </p:cNvPr>
          <p:cNvSpPr txBox="1"/>
          <p:nvPr/>
        </p:nvSpPr>
        <p:spPr>
          <a:xfrm>
            <a:off x="4799856" y="301347"/>
            <a:ext cx="6147486" cy="369332"/>
          </a:xfrm>
          <a:prstGeom prst="rect">
            <a:avLst/>
          </a:prstGeom>
          <a:noFill/>
        </p:spPr>
        <p:txBody>
          <a:bodyPr wrap="square">
            <a:spAutoFit/>
          </a:bodyPr>
          <a:lstStyle/>
          <a:p>
            <a:r>
              <a:rPr lang="zh-CN" altLang="en-US" dirty="0"/>
              <a:t>E:\myOSprojects\bootLoader </a:t>
            </a:r>
          </a:p>
        </p:txBody>
      </p:sp>
    </p:spTree>
    <p:extLst>
      <p:ext uri="{BB962C8B-B14F-4D97-AF65-F5344CB8AC3E}">
        <p14:creationId xmlns:p14="http://schemas.microsoft.com/office/powerpoint/2010/main" val="3702840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ADAEB-2806-4131-9CC0-80E84990294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869C5D4-8043-4074-9CA8-8985E96D9DCC}"/>
              </a:ext>
            </a:extLst>
          </p:cNvPr>
          <p:cNvSpPr>
            <a:spLocks noGrp="1"/>
          </p:cNvSpPr>
          <p:nvPr>
            <p:ph idx="1"/>
          </p:nvPr>
        </p:nvSpPr>
        <p:spPr/>
        <p:txBody>
          <a:bodyPr/>
          <a:lstStyle/>
          <a:p>
            <a:r>
              <a:rPr lang="zh-CN" altLang="en-US" dirty="0"/>
              <a:t>在网上 又找到 一篇 “编写实模式多任务操作系统模型”</a:t>
            </a:r>
            <a:endParaRPr lang="en-US" altLang="zh-CN" dirty="0"/>
          </a:p>
          <a:p>
            <a:pPr lvl="1"/>
            <a:r>
              <a:rPr lang="en-US" altLang="zh-CN" dirty="0"/>
              <a:t>boot.asm </a:t>
            </a:r>
            <a:r>
              <a:rPr lang="zh-CN" altLang="en-US" dirty="0"/>
              <a:t>和 </a:t>
            </a:r>
            <a:r>
              <a:rPr lang="en-US" altLang="zh-CN" dirty="0"/>
              <a:t>kernel.asm</a:t>
            </a:r>
          </a:p>
          <a:p>
            <a:pPr lvl="1"/>
            <a:r>
              <a:rPr lang="zh-CN" altLang="en-US" dirty="0"/>
              <a:t>有一点小错误，改过来也就通过了</a:t>
            </a:r>
            <a:endParaRPr lang="en-US" altLang="zh-CN" dirty="0"/>
          </a:p>
          <a:p>
            <a:pPr lvl="1"/>
            <a:endParaRPr lang="en-US" altLang="zh-CN" dirty="0"/>
          </a:p>
          <a:p>
            <a:pPr lvl="1"/>
            <a:r>
              <a:rPr lang="en-US" altLang="zh-CN" dirty="0"/>
              <a:t>E:\myOSprojects\</a:t>
            </a:r>
            <a:r>
              <a:rPr lang="en-US" altLang="zh-CN" dirty="0">
                <a:solidFill>
                  <a:srgbClr val="FF0000"/>
                </a:solidFill>
              </a:rPr>
              <a:t>multiTaskRM</a:t>
            </a:r>
            <a:r>
              <a:rPr lang="en-US" altLang="zh-CN" dirty="0"/>
              <a:t>&gt;nasm </a:t>
            </a:r>
            <a:r>
              <a:rPr lang="en-US" altLang="zh-CN" dirty="0">
                <a:highlight>
                  <a:srgbClr val="FF9900"/>
                </a:highlight>
              </a:rPr>
              <a:t>boot.asm</a:t>
            </a:r>
            <a:r>
              <a:rPr lang="en-US" altLang="zh-CN" dirty="0"/>
              <a:t> -o </a:t>
            </a:r>
            <a:r>
              <a:rPr lang="en-US" altLang="zh-CN" dirty="0" err="1"/>
              <a:t>boot.o</a:t>
            </a:r>
            <a:r>
              <a:rPr lang="en-US" altLang="zh-CN" dirty="0"/>
              <a:t> -f bin</a:t>
            </a:r>
          </a:p>
          <a:p>
            <a:pPr lvl="2"/>
            <a:r>
              <a:rPr lang="en-US" altLang="zh-CN" dirty="0"/>
              <a:t>boot.asm:26: warning: unterminated string [-</a:t>
            </a:r>
            <a:r>
              <a:rPr lang="en-US" altLang="zh-CN" dirty="0" err="1"/>
              <a:t>w+other</a:t>
            </a:r>
            <a:r>
              <a:rPr lang="en-US" altLang="zh-CN" dirty="0"/>
              <a:t>]</a:t>
            </a:r>
          </a:p>
          <a:p>
            <a:pPr lvl="2"/>
            <a:r>
              <a:rPr lang="en-US" altLang="zh-CN" dirty="0"/>
              <a:t>boot.asm:26: error: expression syntax error</a:t>
            </a:r>
          </a:p>
          <a:p>
            <a:pPr lvl="2"/>
            <a:r>
              <a:rPr lang="en-US" altLang="zh-CN" dirty="0"/>
              <a:t>boot.asm:27: warning: unterminated string [-</a:t>
            </a:r>
            <a:r>
              <a:rPr lang="en-US" altLang="zh-CN" dirty="0" err="1"/>
              <a:t>w+other</a:t>
            </a:r>
            <a:r>
              <a:rPr lang="en-US" altLang="zh-CN" dirty="0"/>
              <a:t>]</a:t>
            </a:r>
          </a:p>
          <a:p>
            <a:pPr lvl="2"/>
            <a:r>
              <a:rPr lang="en-US" altLang="zh-CN" dirty="0"/>
              <a:t>boot.asm:27: error: parser: instruction expected</a:t>
            </a:r>
          </a:p>
          <a:p>
            <a:pPr lvl="2"/>
            <a:endParaRPr lang="en-US" altLang="zh-CN" dirty="0"/>
          </a:p>
          <a:p>
            <a:pPr lvl="1"/>
            <a:r>
              <a:rPr lang="zh-CN" altLang="en-US" dirty="0"/>
              <a:t>换行的问题 </a:t>
            </a:r>
            <a:r>
              <a:rPr lang="en-US" altLang="zh-CN" dirty="0"/>
              <a:t>– </a:t>
            </a:r>
            <a:r>
              <a:rPr lang="zh-CN" altLang="en-US" dirty="0"/>
              <a:t>改后</a:t>
            </a:r>
          </a:p>
        </p:txBody>
      </p:sp>
      <p:sp>
        <p:nvSpPr>
          <p:cNvPr id="5" name="文本框 4">
            <a:extLst>
              <a:ext uri="{FF2B5EF4-FFF2-40B4-BE49-F238E27FC236}">
                <a16:creationId xmlns:a16="http://schemas.microsoft.com/office/drawing/2014/main" id="{D7B35B6E-9F5E-4687-B7BB-DBE5E1F069AC}"/>
              </a:ext>
            </a:extLst>
          </p:cNvPr>
          <p:cNvSpPr txBox="1"/>
          <p:nvPr/>
        </p:nvSpPr>
        <p:spPr>
          <a:xfrm>
            <a:off x="6042660" y="363261"/>
            <a:ext cx="6149340" cy="646331"/>
          </a:xfrm>
          <a:prstGeom prst="rect">
            <a:avLst/>
          </a:prstGeom>
          <a:noFill/>
        </p:spPr>
        <p:txBody>
          <a:bodyPr wrap="square">
            <a:spAutoFit/>
          </a:bodyPr>
          <a:lstStyle/>
          <a:p>
            <a:r>
              <a:rPr lang="zh-CN" altLang="en-US" dirty="0">
                <a:hlinkClick r:id="rId3"/>
              </a:rPr>
              <a:t>https://blog.csdn.net/Civet148/article/details/548423?spm=1001.2014.3001.5502</a:t>
            </a:r>
            <a:r>
              <a:rPr lang="zh-CN" altLang="en-US" dirty="0"/>
              <a:t> </a:t>
            </a:r>
          </a:p>
        </p:txBody>
      </p:sp>
      <p:pic>
        <p:nvPicPr>
          <p:cNvPr id="7" name="图片 6">
            <a:extLst>
              <a:ext uri="{FF2B5EF4-FFF2-40B4-BE49-F238E27FC236}">
                <a16:creationId xmlns:a16="http://schemas.microsoft.com/office/drawing/2014/main" id="{3720C1C3-38DD-4B5F-835D-060EC0AFD43F}"/>
              </a:ext>
            </a:extLst>
          </p:cNvPr>
          <p:cNvPicPr>
            <a:picLocks noChangeAspect="1"/>
          </p:cNvPicPr>
          <p:nvPr/>
        </p:nvPicPr>
        <p:blipFill>
          <a:blip r:embed="rId4"/>
          <a:stretch>
            <a:fillRect/>
          </a:stretch>
        </p:blipFill>
        <p:spPr>
          <a:xfrm>
            <a:off x="22965" y="5778975"/>
            <a:ext cx="12146070" cy="419158"/>
          </a:xfrm>
          <a:prstGeom prst="rect">
            <a:avLst/>
          </a:prstGeom>
        </p:spPr>
      </p:pic>
    </p:spTree>
    <p:extLst>
      <p:ext uri="{BB962C8B-B14F-4D97-AF65-F5344CB8AC3E}">
        <p14:creationId xmlns:p14="http://schemas.microsoft.com/office/powerpoint/2010/main" val="27871826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ADAEB-2806-4131-9CC0-80E84990294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869C5D4-8043-4074-9CA8-8985E96D9DCC}"/>
              </a:ext>
            </a:extLst>
          </p:cNvPr>
          <p:cNvSpPr>
            <a:spLocks noGrp="1"/>
          </p:cNvSpPr>
          <p:nvPr>
            <p:ph idx="1"/>
          </p:nvPr>
        </p:nvSpPr>
        <p:spPr/>
        <p:txBody>
          <a:bodyPr/>
          <a:lstStyle/>
          <a:p>
            <a:r>
              <a:rPr lang="zh-CN" altLang="en-US" dirty="0"/>
              <a:t>在网上 又找到 一篇 “编写实模式多任务操作系统模型”</a:t>
            </a:r>
            <a:endParaRPr lang="en-US" altLang="zh-CN" dirty="0"/>
          </a:p>
          <a:p>
            <a:pPr lvl="1"/>
            <a:r>
              <a:rPr lang="en-US" altLang="zh-CN" dirty="0"/>
              <a:t>boot.asm </a:t>
            </a:r>
            <a:r>
              <a:rPr lang="zh-CN" altLang="en-US" dirty="0"/>
              <a:t>和 </a:t>
            </a:r>
            <a:r>
              <a:rPr lang="en-US" altLang="zh-CN" dirty="0"/>
              <a:t>kernel.asm</a:t>
            </a:r>
          </a:p>
          <a:p>
            <a:pPr lvl="1"/>
            <a:r>
              <a:rPr lang="zh-CN" altLang="en-US" dirty="0"/>
              <a:t>有一点小错误，改过来也就通过了</a:t>
            </a:r>
            <a:endParaRPr lang="en-US" altLang="zh-CN" dirty="0"/>
          </a:p>
          <a:p>
            <a:pPr lvl="1"/>
            <a:r>
              <a:rPr lang="en-US" altLang="zh-CN" dirty="0"/>
              <a:t>E:\myOSprojects\</a:t>
            </a:r>
            <a:r>
              <a:rPr lang="en-US" altLang="zh-CN" dirty="0">
                <a:solidFill>
                  <a:srgbClr val="FF0000"/>
                </a:solidFill>
              </a:rPr>
              <a:t>multiTaskRM</a:t>
            </a:r>
            <a:r>
              <a:rPr lang="en-US" altLang="zh-CN" dirty="0"/>
              <a:t>&gt;nasm </a:t>
            </a:r>
            <a:r>
              <a:rPr lang="en-US" altLang="zh-CN" dirty="0">
                <a:highlight>
                  <a:srgbClr val="FF9900"/>
                </a:highlight>
              </a:rPr>
              <a:t>kernel.asm</a:t>
            </a:r>
            <a:r>
              <a:rPr lang="en-US" altLang="zh-CN" dirty="0"/>
              <a:t> -o </a:t>
            </a:r>
            <a:r>
              <a:rPr lang="en-US" altLang="zh-CN" dirty="0" err="1"/>
              <a:t>kernel.bin</a:t>
            </a:r>
            <a:endParaRPr lang="en-US" altLang="zh-CN" dirty="0"/>
          </a:p>
          <a:p>
            <a:pPr lvl="2"/>
            <a:r>
              <a:rPr lang="en-US" altLang="zh-CN" dirty="0"/>
              <a:t>kernel.asm:185: warning: label alone on a line without a colon might be in error [-</a:t>
            </a:r>
            <a:r>
              <a:rPr lang="en-US" altLang="zh-CN" dirty="0" err="1"/>
              <a:t>w+label-orphan</a:t>
            </a:r>
            <a:r>
              <a:rPr lang="en-US" altLang="zh-CN" dirty="0"/>
              <a:t>]</a:t>
            </a:r>
          </a:p>
          <a:p>
            <a:pPr lvl="2"/>
            <a:r>
              <a:rPr lang="en-US" altLang="zh-CN" dirty="0"/>
              <a:t>kernel.asm:233: warning: label alone on a line without a colon might be in error [-</a:t>
            </a:r>
            <a:r>
              <a:rPr lang="en-US" altLang="zh-CN" dirty="0" err="1"/>
              <a:t>w+label-orphan</a:t>
            </a:r>
            <a:r>
              <a:rPr lang="en-US" altLang="zh-CN" dirty="0"/>
              <a:t>]</a:t>
            </a:r>
          </a:p>
          <a:p>
            <a:pPr lvl="2"/>
            <a:r>
              <a:rPr lang="en-US" altLang="zh-CN" dirty="0"/>
              <a:t>kernel.asm:272: warning: uninitialized space declared in .text section: zeroing [-</a:t>
            </a:r>
            <a:r>
              <a:rPr lang="en-US" altLang="zh-CN" dirty="0" err="1"/>
              <a:t>w+zeroing</a:t>
            </a:r>
            <a:r>
              <a:rPr lang="en-US" altLang="zh-CN" dirty="0"/>
              <a:t>]</a:t>
            </a:r>
          </a:p>
          <a:p>
            <a:pPr lvl="1"/>
            <a:r>
              <a:rPr lang="zh-CN" altLang="en-US" dirty="0"/>
              <a:t>前两个  少了冒号 </a:t>
            </a:r>
            <a:r>
              <a:rPr lang="en-US" altLang="zh-CN" dirty="0"/>
              <a:t>(:)</a:t>
            </a:r>
          </a:p>
          <a:p>
            <a:pPr lvl="1"/>
            <a:r>
              <a:rPr lang="zh-CN" altLang="en-US" dirty="0"/>
              <a:t>后一个</a:t>
            </a:r>
          </a:p>
        </p:txBody>
      </p:sp>
      <p:sp>
        <p:nvSpPr>
          <p:cNvPr id="5" name="文本框 4">
            <a:extLst>
              <a:ext uri="{FF2B5EF4-FFF2-40B4-BE49-F238E27FC236}">
                <a16:creationId xmlns:a16="http://schemas.microsoft.com/office/drawing/2014/main" id="{D7B35B6E-9F5E-4687-B7BB-DBE5E1F069AC}"/>
              </a:ext>
            </a:extLst>
          </p:cNvPr>
          <p:cNvSpPr txBox="1"/>
          <p:nvPr/>
        </p:nvSpPr>
        <p:spPr>
          <a:xfrm>
            <a:off x="6042660" y="363261"/>
            <a:ext cx="6149340" cy="646331"/>
          </a:xfrm>
          <a:prstGeom prst="rect">
            <a:avLst/>
          </a:prstGeom>
          <a:noFill/>
        </p:spPr>
        <p:txBody>
          <a:bodyPr wrap="square">
            <a:spAutoFit/>
          </a:bodyPr>
          <a:lstStyle/>
          <a:p>
            <a:r>
              <a:rPr lang="zh-CN" altLang="en-US" dirty="0">
                <a:hlinkClick r:id="rId3"/>
              </a:rPr>
              <a:t>https://blog.csdn.net/Civet148/article/details/548423?spm=1001.2014.3001.5502</a:t>
            </a:r>
            <a:r>
              <a:rPr lang="zh-CN" altLang="en-US" dirty="0"/>
              <a:t> </a:t>
            </a:r>
          </a:p>
        </p:txBody>
      </p:sp>
      <p:pic>
        <p:nvPicPr>
          <p:cNvPr id="6" name="图片 5">
            <a:extLst>
              <a:ext uri="{FF2B5EF4-FFF2-40B4-BE49-F238E27FC236}">
                <a16:creationId xmlns:a16="http://schemas.microsoft.com/office/drawing/2014/main" id="{EFFAA388-4878-4FC5-89C0-C0449B95BDA3}"/>
              </a:ext>
            </a:extLst>
          </p:cNvPr>
          <p:cNvPicPr>
            <a:picLocks noChangeAspect="1"/>
          </p:cNvPicPr>
          <p:nvPr/>
        </p:nvPicPr>
        <p:blipFill>
          <a:blip r:embed="rId4"/>
          <a:stretch>
            <a:fillRect/>
          </a:stretch>
        </p:blipFill>
        <p:spPr>
          <a:xfrm>
            <a:off x="2567608" y="5733255"/>
            <a:ext cx="7409774" cy="576065"/>
          </a:xfrm>
          <a:prstGeom prst="rect">
            <a:avLst/>
          </a:prstGeom>
        </p:spPr>
      </p:pic>
    </p:spTree>
    <p:extLst>
      <p:ext uri="{BB962C8B-B14F-4D97-AF65-F5344CB8AC3E}">
        <p14:creationId xmlns:p14="http://schemas.microsoft.com/office/powerpoint/2010/main" val="33116946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B80BF-3FF1-46AF-8391-6901A858A74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4624BB6-E9C6-44FA-8E5D-02AB0F719026}"/>
              </a:ext>
            </a:extLst>
          </p:cNvPr>
          <p:cNvPicPr>
            <a:picLocks noGrp="1" noChangeAspect="1"/>
          </p:cNvPicPr>
          <p:nvPr>
            <p:ph idx="1"/>
          </p:nvPr>
        </p:nvPicPr>
        <p:blipFill>
          <a:blip r:embed="rId3"/>
          <a:stretch>
            <a:fillRect/>
          </a:stretch>
        </p:blipFill>
        <p:spPr>
          <a:xfrm>
            <a:off x="1256783" y="1125538"/>
            <a:ext cx="9860997" cy="5183187"/>
          </a:xfrm>
        </p:spPr>
      </p:pic>
      <p:sp>
        <p:nvSpPr>
          <p:cNvPr id="6" name="文本框 5">
            <a:extLst>
              <a:ext uri="{FF2B5EF4-FFF2-40B4-BE49-F238E27FC236}">
                <a16:creationId xmlns:a16="http://schemas.microsoft.com/office/drawing/2014/main" id="{8D52AB24-6F60-4951-B2CC-56E45BD1D1E6}"/>
              </a:ext>
            </a:extLst>
          </p:cNvPr>
          <p:cNvSpPr txBox="1"/>
          <p:nvPr/>
        </p:nvSpPr>
        <p:spPr>
          <a:xfrm>
            <a:off x="6042660" y="363261"/>
            <a:ext cx="6149340" cy="646331"/>
          </a:xfrm>
          <a:prstGeom prst="rect">
            <a:avLst/>
          </a:prstGeom>
          <a:noFill/>
        </p:spPr>
        <p:txBody>
          <a:bodyPr wrap="square">
            <a:spAutoFit/>
          </a:bodyPr>
          <a:lstStyle/>
          <a:p>
            <a:r>
              <a:rPr lang="zh-CN" altLang="en-US" dirty="0">
                <a:hlinkClick r:id="rId4"/>
              </a:rPr>
              <a:t>https://blog.csdn.net/Civet148/article/details/548423?spm=1001.2014.3001.5502</a:t>
            </a:r>
            <a:r>
              <a:rPr lang="zh-CN" altLang="en-US" dirty="0"/>
              <a:t> </a:t>
            </a:r>
          </a:p>
        </p:txBody>
      </p:sp>
    </p:spTree>
    <p:extLst>
      <p:ext uri="{BB962C8B-B14F-4D97-AF65-F5344CB8AC3E}">
        <p14:creationId xmlns:p14="http://schemas.microsoft.com/office/powerpoint/2010/main" val="4097756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7613B-6ADE-4DA8-94A6-FEFFD227570A}"/>
              </a:ext>
            </a:extLst>
          </p:cNvPr>
          <p:cNvSpPr>
            <a:spLocks noGrp="1"/>
          </p:cNvSpPr>
          <p:nvPr>
            <p:ph type="title"/>
          </p:nvPr>
        </p:nvSpPr>
        <p:spPr/>
        <p:txBody>
          <a:bodyPr/>
          <a:lstStyle/>
          <a:p>
            <a:r>
              <a:rPr lang="en-US" altLang="zh-CN" dirty="0"/>
              <a:t>I hope you could remember … </a:t>
            </a:r>
            <a:r>
              <a:rPr lang="zh-CN" altLang="en-US" dirty="0"/>
              <a:t>裸机其实</a:t>
            </a:r>
            <a:r>
              <a:rPr lang="zh-CN" altLang="en-US" dirty="0">
                <a:highlight>
                  <a:srgbClr val="FF9900"/>
                </a:highlight>
              </a:rPr>
              <a:t>不裸</a:t>
            </a:r>
            <a:r>
              <a:rPr lang="zh-CN" altLang="en-US" dirty="0"/>
              <a:t>！</a:t>
            </a:r>
            <a:r>
              <a:rPr lang="en-US" altLang="zh-CN" dirty="0"/>
              <a:t>- </a:t>
            </a:r>
            <a:r>
              <a:rPr lang="en-US" altLang="zh-CN" dirty="0">
                <a:highlight>
                  <a:srgbClr val="FF9900"/>
                </a:highlight>
              </a:rPr>
              <a:t>BIOS</a:t>
            </a:r>
            <a:endParaRPr lang="zh-CN" altLang="en-US" dirty="0">
              <a:highlight>
                <a:srgbClr val="FF9900"/>
              </a:highlight>
            </a:endParaRPr>
          </a:p>
        </p:txBody>
      </p:sp>
      <p:pic>
        <p:nvPicPr>
          <p:cNvPr id="4" name="图片 3">
            <a:extLst>
              <a:ext uri="{FF2B5EF4-FFF2-40B4-BE49-F238E27FC236}">
                <a16:creationId xmlns:a16="http://schemas.microsoft.com/office/drawing/2014/main" id="{869D5AE4-EB8E-451D-A9F8-D0D76830D94D}"/>
              </a:ext>
            </a:extLst>
          </p:cNvPr>
          <p:cNvPicPr>
            <a:picLocks noChangeAspect="1"/>
          </p:cNvPicPr>
          <p:nvPr/>
        </p:nvPicPr>
        <p:blipFill>
          <a:blip r:embed="rId3"/>
          <a:stretch>
            <a:fillRect/>
          </a:stretch>
        </p:blipFill>
        <p:spPr>
          <a:xfrm>
            <a:off x="-456728" y="1275531"/>
            <a:ext cx="7656777" cy="4306937"/>
          </a:xfrm>
          <a:prstGeom prst="rect">
            <a:avLst/>
          </a:prstGeom>
        </p:spPr>
      </p:pic>
      <p:pic>
        <p:nvPicPr>
          <p:cNvPr id="5" name="Picture 4">
            <a:extLst>
              <a:ext uri="{FF2B5EF4-FFF2-40B4-BE49-F238E27FC236}">
                <a16:creationId xmlns:a16="http://schemas.microsoft.com/office/drawing/2014/main" id="{8FC6CD7E-6647-4B6D-98F8-1E7B3706A511}"/>
              </a:ext>
            </a:extLst>
          </p:cNvPr>
          <p:cNvPicPr>
            <a:picLocks noChangeAspect="1" noChangeArrowheads="1"/>
          </p:cNvPicPr>
          <p:nvPr/>
        </p:nvPicPr>
        <p:blipFill>
          <a:blip r:embed="rId4" cstate="print"/>
          <a:srcRect/>
          <a:stretch>
            <a:fillRect/>
          </a:stretch>
        </p:blipFill>
        <p:spPr bwMode="auto">
          <a:xfrm>
            <a:off x="6623909" y="1714351"/>
            <a:ext cx="5390322" cy="35764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8337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6166B-3AAE-4AFB-8DE8-49580CD6767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D146553-DA52-495D-8F7E-EC62B8DBCB78}"/>
              </a:ext>
            </a:extLst>
          </p:cNvPr>
          <p:cNvSpPr>
            <a:spLocks noGrp="1"/>
          </p:cNvSpPr>
          <p:nvPr>
            <p:ph idx="1"/>
          </p:nvPr>
        </p:nvSpPr>
        <p:spPr/>
        <p:txBody>
          <a:bodyPr/>
          <a:lstStyle/>
          <a:p>
            <a:r>
              <a:rPr lang="zh-CN" altLang="en-US" dirty="0"/>
              <a:t>屏幕上将依次显示如下信息：</a:t>
            </a:r>
          </a:p>
          <a:p>
            <a:r>
              <a:rPr lang="en-US" altLang="zh-CN" dirty="0"/>
              <a:t>System bootup ...</a:t>
            </a:r>
          </a:p>
          <a:p>
            <a:r>
              <a:rPr lang="en-US" altLang="zh-CN" dirty="0"/>
              <a:t>Loading kernel ...</a:t>
            </a:r>
          </a:p>
          <a:p>
            <a:endParaRPr lang="en-US" altLang="zh-CN" dirty="0"/>
          </a:p>
          <a:p>
            <a:r>
              <a:rPr lang="zh-CN" altLang="en-US" dirty="0"/>
              <a:t>清屏后，在屏幕左侧有</a:t>
            </a:r>
            <a:r>
              <a:rPr lang="en-US" altLang="zh-CN" dirty="0"/>
              <a:t>3</a:t>
            </a:r>
            <a:r>
              <a:rPr lang="zh-CN" altLang="en-US" dirty="0"/>
              <a:t>个动态的计数器在不断显示，它们分别由</a:t>
            </a:r>
            <a:r>
              <a:rPr lang="en-US" altLang="zh-CN" dirty="0"/>
              <a:t>kernel</a:t>
            </a:r>
            <a:r>
              <a:rPr lang="zh-CN" altLang="en-US" dirty="0"/>
              <a:t>所调度的</a:t>
            </a:r>
            <a:r>
              <a:rPr lang="en-US" altLang="zh-CN" dirty="0"/>
              <a:t>3</a:t>
            </a:r>
            <a:r>
              <a:rPr lang="zh-CN" altLang="en-US" dirty="0"/>
              <a:t>个进程产生。若敲击键盘则屏幕上将显示键盘键入的字符。</a:t>
            </a:r>
            <a:endParaRPr lang="en-US" altLang="zh-CN" dirty="0"/>
          </a:p>
          <a:p>
            <a:endParaRPr lang="en-US" altLang="zh-CN" dirty="0"/>
          </a:p>
          <a:p>
            <a:r>
              <a:rPr lang="en-US" altLang="zh-CN" dirty="0">
                <a:highlight>
                  <a:srgbClr val="FF9900"/>
                </a:highlight>
              </a:rPr>
              <a:t>2022</a:t>
            </a:r>
            <a:r>
              <a:rPr lang="zh-CN" altLang="en-US" dirty="0">
                <a:highlight>
                  <a:srgbClr val="FF9900"/>
                </a:highlight>
              </a:rPr>
              <a:t>年</a:t>
            </a:r>
            <a:r>
              <a:rPr lang="en-US" altLang="zh-CN" dirty="0">
                <a:highlight>
                  <a:srgbClr val="FF9900"/>
                </a:highlight>
              </a:rPr>
              <a:t>9</a:t>
            </a:r>
            <a:r>
              <a:rPr lang="zh-CN" altLang="en-US" dirty="0">
                <a:highlight>
                  <a:srgbClr val="FF9900"/>
                </a:highlight>
              </a:rPr>
              <a:t>月</a:t>
            </a:r>
            <a:r>
              <a:rPr lang="en-US" altLang="zh-CN" dirty="0">
                <a:highlight>
                  <a:srgbClr val="FF9900"/>
                </a:highlight>
              </a:rPr>
              <a:t>10</a:t>
            </a:r>
            <a:r>
              <a:rPr lang="zh-CN" altLang="en-US" dirty="0">
                <a:highlight>
                  <a:srgbClr val="FF9900"/>
                </a:highlight>
              </a:rPr>
              <a:t>日</a:t>
            </a:r>
            <a:r>
              <a:rPr lang="en-US" altLang="zh-CN" dirty="0">
                <a:highlight>
                  <a:srgbClr val="FF9900"/>
                </a:highlight>
              </a:rPr>
              <a:t>15:28:19 </a:t>
            </a:r>
          </a:p>
          <a:p>
            <a:pPr lvl="1"/>
            <a:r>
              <a:rPr lang="zh-CN" altLang="en-US" dirty="0">
                <a:highlight>
                  <a:srgbClr val="FF9900"/>
                </a:highlight>
              </a:rPr>
              <a:t>应该可以在此基础上实现交互运行任务</a:t>
            </a:r>
            <a:endParaRPr lang="en-US" altLang="zh-CN" dirty="0">
              <a:highlight>
                <a:srgbClr val="FF9900"/>
              </a:highlight>
            </a:endParaRPr>
          </a:p>
          <a:p>
            <a:pPr lvl="1"/>
            <a:r>
              <a:rPr lang="en-US" altLang="zh-CN" dirty="0">
                <a:highlight>
                  <a:srgbClr val="FF9900"/>
                </a:highlight>
              </a:rPr>
              <a:t>Kernel </a:t>
            </a:r>
            <a:r>
              <a:rPr lang="zh-CN" altLang="en-US" dirty="0">
                <a:highlight>
                  <a:srgbClr val="FF9900"/>
                </a:highlight>
              </a:rPr>
              <a:t>循环，根据用户输入运行相应的</a:t>
            </a:r>
            <a:r>
              <a:rPr lang="en-US" altLang="zh-CN" dirty="0">
                <a:highlight>
                  <a:srgbClr val="FF9900"/>
                </a:highlight>
              </a:rPr>
              <a:t>task</a:t>
            </a:r>
          </a:p>
          <a:p>
            <a:pPr lvl="2"/>
            <a:r>
              <a:rPr lang="zh-CN" altLang="en-US" dirty="0">
                <a:highlight>
                  <a:srgbClr val="FF9900"/>
                </a:highlight>
              </a:rPr>
              <a:t>自然，主循环 和 任务 间也是交替执行的 </a:t>
            </a:r>
            <a:r>
              <a:rPr lang="en-US" altLang="zh-CN" dirty="0">
                <a:highlight>
                  <a:srgbClr val="FF9900"/>
                </a:highlight>
              </a:rPr>
              <a:t>– </a:t>
            </a:r>
            <a:r>
              <a:rPr lang="zh-CN" altLang="en-US" dirty="0">
                <a:highlight>
                  <a:srgbClr val="FF9900"/>
                </a:highlight>
              </a:rPr>
              <a:t>一如例子中几个</a:t>
            </a:r>
            <a:r>
              <a:rPr lang="en-US" altLang="zh-CN" dirty="0">
                <a:highlight>
                  <a:srgbClr val="FF9900"/>
                </a:highlight>
              </a:rPr>
              <a:t>tasks</a:t>
            </a:r>
            <a:r>
              <a:rPr lang="zh-CN" altLang="en-US" dirty="0">
                <a:highlight>
                  <a:srgbClr val="FF9900"/>
                </a:highlight>
              </a:rPr>
              <a:t>交替执行一样</a:t>
            </a:r>
            <a:endParaRPr lang="en-US" altLang="zh-CN" dirty="0">
              <a:highlight>
                <a:srgbClr val="FF9900"/>
              </a:highlight>
            </a:endParaRPr>
          </a:p>
          <a:p>
            <a:endParaRPr lang="zh-CN" altLang="en-US" dirty="0"/>
          </a:p>
        </p:txBody>
      </p:sp>
      <p:sp>
        <p:nvSpPr>
          <p:cNvPr id="4" name="文本框 3">
            <a:extLst>
              <a:ext uri="{FF2B5EF4-FFF2-40B4-BE49-F238E27FC236}">
                <a16:creationId xmlns:a16="http://schemas.microsoft.com/office/drawing/2014/main" id="{61B748A3-9DD1-4A0E-B1F4-4319507485D1}"/>
              </a:ext>
            </a:extLst>
          </p:cNvPr>
          <p:cNvSpPr txBox="1"/>
          <p:nvPr/>
        </p:nvSpPr>
        <p:spPr>
          <a:xfrm>
            <a:off x="6042660" y="363261"/>
            <a:ext cx="6149340" cy="646331"/>
          </a:xfrm>
          <a:prstGeom prst="rect">
            <a:avLst/>
          </a:prstGeom>
          <a:noFill/>
        </p:spPr>
        <p:txBody>
          <a:bodyPr wrap="square">
            <a:spAutoFit/>
          </a:bodyPr>
          <a:lstStyle/>
          <a:p>
            <a:r>
              <a:rPr lang="zh-CN" altLang="en-US" dirty="0">
                <a:hlinkClick r:id="rId2"/>
              </a:rPr>
              <a:t>https://blog.csdn.net/Civet148/article/details/548423?spm=1001.2014.3001.5502</a:t>
            </a:r>
            <a:r>
              <a:rPr lang="zh-CN" altLang="en-US" dirty="0"/>
              <a:t> </a:t>
            </a:r>
          </a:p>
        </p:txBody>
      </p:sp>
    </p:spTree>
    <p:extLst>
      <p:ext uri="{BB962C8B-B14F-4D97-AF65-F5344CB8AC3E}">
        <p14:creationId xmlns:p14="http://schemas.microsoft.com/office/powerpoint/2010/main" val="20881992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zh-CN" altLang="en-US" dirty="0"/>
              <a:t>要切换至 </a:t>
            </a:r>
            <a:r>
              <a:rPr lang="zh-CN" altLang="en-US" dirty="0">
                <a:highlight>
                  <a:srgbClr val="FF9900"/>
                </a:highlight>
              </a:rPr>
              <a:t>保护模式</a:t>
            </a:r>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r>
              <a:rPr lang="zh-CN" altLang="en-US" dirty="0"/>
              <a:t>切</a:t>
            </a:r>
            <a:r>
              <a:rPr lang="en-US" altLang="zh-CN" dirty="0"/>
              <a:t>32</a:t>
            </a:r>
            <a:r>
              <a:rPr lang="zh-CN" altLang="en-US" dirty="0"/>
              <a:t>位</a:t>
            </a:r>
            <a:r>
              <a:rPr lang="en-US" altLang="zh-CN" dirty="0">
                <a:highlight>
                  <a:srgbClr val="FF9900"/>
                </a:highlight>
              </a:rPr>
              <a:t>PM (Protected Mode: </a:t>
            </a:r>
            <a:r>
              <a:rPr lang="zh-CN" altLang="en-US" dirty="0">
                <a:highlight>
                  <a:srgbClr val="FF9900"/>
                </a:highlight>
              </a:rPr>
              <a:t>保护模式</a:t>
            </a:r>
            <a:r>
              <a:rPr lang="en-US" altLang="zh-CN" dirty="0">
                <a:highlight>
                  <a:srgbClr val="FF9900"/>
                </a:highlight>
              </a:rPr>
              <a:t>)</a:t>
            </a:r>
            <a:r>
              <a:rPr lang="zh-CN" altLang="en-US" dirty="0"/>
              <a:t>是为加载内核准备的，不然切</a:t>
            </a:r>
            <a:r>
              <a:rPr lang="en-US" altLang="zh-CN" dirty="0"/>
              <a:t>PM</a:t>
            </a:r>
            <a:r>
              <a:rPr lang="zh-CN" altLang="en-US" dirty="0"/>
              <a:t>毫无用处</a:t>
            </a:r>
            <a:endParaRPr lang="en-US" altLang="zh-CN" dirty="0"/>
          </a:p>
          <a:p>
            <a:pPr lvl="1"/>
            <a:r>
              <a:rPr lang="zh-CN" altLang="en-US" dirty="0"/>
              <a:t>绕不过去的 </a:t>
            </a:r>
            <a:r>
              <a:rPr lang="en-US" altLang="zh-CN" dirty="0"/>
              <a:t>GDT – </a:t>
            </a:r>
            <a:r>
              <a:rPr lang="en-US" altLang="zh-CN" dirty="0">
                <a:highlight>
                  <a:srgbClr val="00FF00"/>
                </a:highlight>
              </a:rPr>
              <a:t>Global Descriptor Table: </a:t>
            </a:r>
            <a:r>
              <a:rPr lang="zh-CN" altLang="en-US" dirty="0">
                <a:highlight>
                  <a:srgbClr val="00FF00"/>
                </a:highlight>
              </a:rPr>
              <a:t>全局描述符表</a:t>
            </a:r>
            <a:endParaRPr lang="en-US" altLang="zh-CN" dirty="0">
              <a:highlight>
                <a:srgbClr val="00FF00"/>
              </a:highlight>
            </a:endParaRPr>
          </a:p>
          <a:p>
            <a:pPr lvl="2"/>
            <a:r>
              <a:rPr lang="en-US" altLang="zh-CN" dirty="0"/>
              <a:t>GDT</a:t>
            </a:r>
            <a:r>
              <a:rPr lang="zh-CN" altLang="en-US" dirty="0"/>
              <a:t>在</a:t>
            </a:r>
            <a:r>
              <a:rPr lang="en-US" altLang="zh-CN" dirty="0"/>
              <a:t>PM</a:t>
            </a:r>
            <a:r>
              <a:rPr lang="zh-CN" altLang="en-US" dirty="0"/>
              <a:t>下，是一个重要的必不可少的数据结构</a:t>
            </a:r>
            <a:endParaRPr lang="en-US" altLang="zh-CN" dirty="0"/>
          </a:p>
          <a:p>
            <a:pPr lvl="1"/>
            <a:r>
              <a:rPr lang="zh-CN" altLang="en-US" dirty="0"/>
              <a:t>到了</a:t>
            </a:r>
            <a:r>
              <a:rPr lang="en-US" altLang="zh-CN" dirty="0"/>
              <a:t>PM</a:t>
            </a:r>
            <a:r>
              <a:rPr lang="zh-CN" altLang="en-US" dirty="0"/>
              <a:t>，内存的管理模式分为两种，段模式和页模式，其中页模式也是基于段模式的。也就是说，</a:t>
            </a:r>
            <a:r>
              <a:rPr lang="en-US" altLang="zh-CN" dirty="0"/>
              <a:t>PM</a:t>
            </a:r>
            <a:r>
              <a:rPr lang="zh-CN" altLang="en-US" dirty="0"/>
              <a:t>的内存管理模式事实上是：</a:t>
            </a:r>
            <a:r>
              <a:rPr lang="zh-CN" altLang="en-US" dirty="0">
                <a:solidFill>
                  <a:srgbClr val="3333FF"/>
                </a:solidFill>
              </a:rPr>
              <a:t>纯段模式</a:t>
            </a:r>
            <a:r>
              <a:rPr lang="zh-CN" altLang="en-US" dirty="0"/>
              <a:t>和</a:t>
            </a:r>
            <a:r>
              <a:rPr lang="zh-CN" altLang="en-US" dirty="0">
                <a:solidFill>
                  <a:srgbClr val="3333FF"/>
                </a:solidFill>
              </a:rPr>
              <a:t>段页式</a:t>
            </a:r>
            <a:r>
              <a:rPr lang="zh-CN" altLang="en-US" dirty="0"/>
              <a:t>。进一步说，段模式是必不可少的，而页模式则是可选的</a:t>
            </a:r>
            <a:r>
              <a:rPr lang="en-US" altLang="zh-CN" dirty="0"/>
              <a:t>——</a:t>
            </a:r>
            <a:r>
              <a:rPr lang="zh-CN" altLang="en-US" dirty="0"/>
              <a:t>如果使用页模式，则是段页式；否则这是纯段模式</a:t>
            </a:r>
            <a:endParaRPr lang="en-US" altLang="zh-CN" dirty="0"/>
          </a:p>
          <a:p>
            <a:pPr lvl="1"/>
            <a:r>
              <a:rPr lang="en-US" altLang="zh-CN" dirty="0"/>
              <a:t>PM</a:t>
            </a:r>
            <a:r>
              <a:rPr lang="zh-CN" altLang="en-US" dirty="0"/>
              <a:t>顾名思义，就是为段访问提供了保护机制，也就说一个段的描述符需要规定对自身的访问权限（</a:t>
            </a:r>
            <a:r>
              <a:rPr lang="en-US" altLang="zh-CN" dirty="0"/>
              <a:t>Access</a:t>
            </a:r>
            <a:r>
              <a:rPr lang="zh-CN" altLang="en-US" dirty="0"/>
              <a:t>）。所以在</a:t>
            </a:r>
            <a:r>
              <a:rPr lang="en-US" altLang="zh-CN" dirty="0">
                <a:solidFill>
                  <a:srgbClr val="3333FF"/>
                </a:solidFill>
              </a:rPr>
              <a:t>PM</a:t>
            </a:r>
            <a:r>
              <a:rPr lang="zh-CN" altLang="en-US" dirty="0">
                <a:solidFill>
                  <a:srgbClr val="3333FF"/>
                </a:solidFill>
              </a:rPr>
              <a:t>下，对一个段的描述则包括</a:t>
            </a:r>
            <a:r>
              <a:rPr lang="en-US" altLang="zh-CN" dirty="0">
                <a:solidFill>
                  <a:srgbClr val="3333FF"/>
                </a:solidFill>
              </a:rPr>
              <a:t>3</a:t>
            </a:r>
            <a:r>
              <a:rPr lang="zh-CN" altLang="en-US" dirty="0">
                <a:solidFill>
                  <a:srgbClr val="3333FF"/>
                </a:solidFill>
              </a:rPr>
              <a:t>方面因素：</a:t>
            </a:r>
            <a:r>
              <a:rPr lang="en-US" altLang="zh-CN" dirty="0">
                <a:solidFill>
                  <a:srgbClr val="3333FF"/>
                </a:solidFill>
              </a:rPr>
              <a:t>Base Address</a:t>
            </a:r>
            <a:r>
              <a:rPr lang="zh-CN" altLang="en-US" dirty="0">
                <a:solidFill>
                  <a:srgbClr val="3333FF"/>
                </a:solidFill>
              </a:rPr>
              <a:t>（基地址）、</a:t>
            </a:r>
            <a:r>
              <a:rPr lang="en-US" altLang="zh-CN" dirty="0">
                <a:solidFill>
                  <a:srgbClr val="3333FF"/>
                </a:solidFill>
              </a:rPr>
              <a:t>Limit</a:t>
            </a:r>
            <a:r>
              <a:rPr lang="zh-CN" altLang="en-US" dirty="0">
                <a:solidFill>
                  <a:srgbClr val="3333FF"/>
                </a:solidFill>
              </a:rPr>
              <a:t>（最大长度）、</a:t>
            </a:r>
            <a:r>
              <a:rPr lang="en-US" altLang="zh-CN" dirty="0">
                <a:solidFill>
                  <a:srgbClr val="3333FF"/>
                </a:solidFill>
              </a:rPr>
              <a:t>Access</a:t>
            </a:r>
            <a:r>
              <a:rPr lang="zh-CN" altLang="en-US" dirty="0">
                <a:solidFill>
                  <a:srgbClr val="3333FF"/>
                </a:solidFill>
              </a:rPr>
              <a:t>（访问权限），它们加在一起被放在一个</a:t>
            </a:r>
            <a:r>
              <a:rPr lang="en-US" altLang="zh-CN" dirty="0">
                <a:solidFill>
                  <a:srgbClr val="3333FF"/>
                </a:solidFill>
              </a:rPr>
              <a:t>64</a:t>
            </a:r>
            <a:r>
              <a:rPr lang="zh-CN" altLang="en-US" dirty="0">
                <a:solidFill>
                  <a:srgbClr val="3333FF"/>
                </a:solidFill>
              </a:rPr>
              <a:t>位长的数据结构中，被称为</a:t>
            </a:r>
            <a:r>
              <a:rPr lang="zh-CN" altLang="en-US" dirty="0">
                <a:highlight>
                  <a:srgbClr val="FF9900"/>
                </a:highlight>
              </a:rPr>
              <a:t>段描述符</a:t>
            </a:r>
            <a:endParaRPr lang="en-US" altLang="zh-CN" dirty="0">
              <a:highlight>
                <a:srgbClr val="FF9900"/>
              </a:highlight>
            </a:endParaRPr>
          </a:p>
          <a:p>
            <a:endParaRPr lang="zh-CN" altLang="en-US" dirty="0"/>
          </a:p>
        </p:txBody>
      </p:sp>
      <p:sp>
        <p:nvSpPr>
          <p:cNvPr id="5" name="文本框 4">
            <a:extLst>
              <a:ext uri="{FF2B5EF4-FFF2-40B4-BE49-F238E27FC236}">
                <a16:creationId xmlns:a16="http://schemas.microsoft.com/office/drawing/2014/main" id="{639C19C6-9576-43D8-90FD-13957EAD5074}"/>
              </a:ext>
            </a:extLst>
          </p:cNvPr>
          <p:cNvSpPr txBox="1"/>
          <p:nvPr/>
        </p:nvSpPr>
        <p:spPr>
          <a:xfrm>
            <a:off x="7176120" y="638732"/>
            <a:ext cx="6147486" cy="369332"/>
          </a:xfrm>
          <a:prstGeom prst="rect">
            <a:avLst/>
          </a:prstGeom>
          <a:noFill/>
        </p:spPr>
        <p:txBody>
          <a:bodyPr wrap="square">
            <a:spAutoFit/>
          </a:bodyPr>
          <a:lstStyle/>
          <a:p>
            <a:r>
              <a:rPr lang="zh-CN" altLang="en-US" dirty="0">
                <a:hlinkClick r:id="rId2"/>
              </a:rPr>
              <a:t>https://www.52pojie.cn/thread-1369814-1-1.html</a:t>
            </a:r>
            <a:r>
              <a:rPr lang="zh-CN" altLang="en-US" dirty="0"/>
              <a:t> </a:t>
            </a:r>
          </a:p>
        </p:txBody>
      </p:sp>
    </p:spTree>
    <p:extLst>
      <p:ext uri="{BB962C8B-B14F-4D97-AF65-F5344CB8AC3E}">
        <p14:creationId xmlns:p14="http://schemas.microsoft.com/office/powerpoint/2010/main" val="28916787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20FF7-EEB3-420E-B52D-585AD164FC5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22D7B78-51E4-4213-A2D3-EC539178ADC6}"/>
              </a:ext>
            </a:extLst>
          </p:cNvPr>
          <p:cNvSpPr>
            <a:spLocks noGrp="1"/>
          </p:cNvSpPr>
          <p:nvPr>
            <p:ph idx="1"/>
          </p:nvPr>
        </p:nvSpPr>
        <p:spPr/>
        <p:txBody>
          <a:bodyPr/>
          <a:lstStyle/>
          <a:p>
            <a:r>
              <a:rPr lang="zh-CN" altLang="en-US" sz="2400" dirty="0"/>
              <a:t>这种情况下，如果我们直接通过一个</a:t>
            </a:r>
            <a:r>
              <a:rPr lang="en-US" altLang="zh-CN" sz="2400" dirty="0"/>
              <a:t>64</a:t>
            </a:r>
            <a:r>
              <a:rPr lang="zh-CN" altLang="en-US" sz="2400" dirty="0"/>
              <a:t>位段描述符来引用一个段的时候，就必须使用一个</a:t>
            </a:r>
            <a:r>
              <a:rPr lang="en-US" altLang="zh-CN" sz="2400" dirty="0"/>
              <a:t>64</a:t>
            </a:r>
            <a:r>
              <a:rPr lang="zh-CN" altLang="en-US" sz="2400" dirty="0"/>
              <a:t>位长的段寄存器装入这个段描述符。</a:t>
            </a:r>
            <a:r>
              <a:rPr lang="en-US" altLang="zh-CN" sz="2400" dirty="0"/>
              <a:t>Intel</a:t>
            </a:r>
            <a:r>
              <a:rPr lang="zh-CN" altLang="en-US" sz="2400" dirty="0"/>
              <a:t>为了保持向后兼容，但将段寄存器仍然规定为</a:t>
            </a:r>
            <a:r>
              <a:rPr lang="en-US" altLang="zh-CN" sz="2400" dirty="0"/>
              <a:t>16</a:t>
            </a:r>
            <a:r>
              <a:rPr lang="zh-CN" altLang="en-US" sz="2400" dirty="0"/>
              <a:t>位（尽管每个段寄存器事实上有一个</a:t>
            </a:r>
            <a:r>
              <a:rPr lang="en-US" altLang="zh-CN" sz="2400" dirty="0"/>
              <a:t>64</a:t>
            </a:r>
            <a:r>
              <a:rPr lang="zh-CN" altLang="en-US" sz="2400" dirty="0"/>
              <a:t>位长的不可见部分，但对于编程人员来说段寄存器就是</a:t>
            </a:r>
            <a:r>
              <a:rPr lang="en-US" altLang="zh-CN" sz="2400" dirty="0"/>
              <a:t>16</a:t>
            </a:r>
            <a:r>
              <a:rPr lang="zh-CN" altLang="en-US" sz="2400" dirty="0"/>
              <a:t>位的），那么很明显，我们无法通过</a:t>
            </a:r>
            <a:r>
              <a:rPr lang="en-US" altLang="zh-CN" sz="2400" dirty="0"/>
              <a:t>16</a:t>
            </a:r>
            <a:r>
              <a:rPr lang="zh-CN" altLang="en-US" sz="2400" dirty="0"/>
              <a:t>位长度的段寄存器来直接引用</a:t>
            </a:r>
            <a:r>
              <a:rPr lang="en-US" altLang="zh-CN" sz="2400" dirty="0"/>
              <a:t>64</a:t>
            </a:r>
            <a:r>
              <a:rPr lang="zh-CN" altLang="en-US" sz="2400" dirty="0"/>
              <a:t>位的段描述符。怎么办？解决的方法就是把这些长度为</a:t>
            </a:r>
            <a:r>
              <a:rPr lang="en-US" altLang="zh-CN" sz="2400" dirty="0"/>
              <a:t>64</a:t>
            </a:r>
            <a:r>
              <a:rPr lang="zh-CN" altLang="en-US" sz="2400" dirty="0"/>
              <a:t>位的段描述符放入一个数组中，而将段寄存器中的值作为下标索引来间接引用（事实上，是将段寄存器中的高</a:t>
            </a:r>
            <a:r>
              <a:rPr lang="en-US" altLang="zh-CN" sz="2400" dirty="0"/>
              <a:t>13</a:t>
            </a:r>
            <a:r>
              <a:rPr lang="zh-CN" altLang="en-US" sz="2400" dirty="0"/>
              <a:t>位的内容作为索引）。</a:t>
            </a:r>
          </a:p>
          <a:p>
            <a:r>
              <a:rPr lang="en-US" altLang="zh-CN" sz="2400" dirty="0"/>
              <a:t>——</a:t>
            </a:r>
            <a:r>
              <a:rPr lang="zh-CN" altLang="en-US" sz="2400" dirty="0">
                <a:solidFill>
                  <a:srgbClr val="3333FF"/>
                </a:solidFill>
              </a:rPr>
              <a:t>这个全局的数组就是</a:t>
            </a:r>
            <a:r>
              <a:rPr lang="en-US" altLang="zh-CN" sz="2400" dirty="0">
                <a:solidFill>
                  <a:srgbClr val="3333FF"/>
                </a:solidFill>
              </a:rPr>
              <a:t>GDT</a:t>
            </a:r>
            <a:r>
              <a:rPr lang="zh-CN" altLang="en-US" sz="2400" dirty="0"/>
              <a:t>。</a:t>
            </a:r>
            <a:endParaRPr lang="en-US" altLang="zh-CN" sz="2400" dirty="0"/>
          </a:p>
          <a:p>
            <a:pPr lvl="1"/>
            <a:r>
              <a:rPr lang="en-US" altLang="zh-CN" sz="2000" dirty="0"/>
              <a:t>GDT</a:t>
            </a:r>
            <a:r>
              <a:rPr lang="zh-CN" altLang="en-US" sz="2000" dirty="0"/>
              <a:t>可以被放在内存的任何位置，那么当程序员通过段寄存器来引用一个段描述符时，</a:t>
            </a:r>
            <a:r>
              <a:rPr lang="en-US" altLang="zh-CN" sz="2000" dirty="0"/>
              <a:t>CPU</a:t>
            </a:r>
            <a:r>
              <a:rPr lang="zh-CN" altLang="en-US" sz="2000" dirty="0"/>
              <a:t>必须知道</a:t>
            </a:r>
            <a:r>
              <a:rPr lang="en-US" altLang="zh-CN" sz="2000" dirty="0"/>
              <a:t>GDT</a:t>
            </a:r>
            <a:r>
              <a:rPr lang="zh-CN" altLang="en-US" sz="2000" dirty="0"/>
              <a:t>的入口，也就是基地址放在哪里，所以</a:t>
            </a:r>
            <a:r>
              <a:rPr lang="en-US" altLang="zh-CN" sz="2000" dirty="0"/>
              <a:t>Intel</a:t>
            </a:r>
            <a:r>
              <a:rPr lang="zh-CN" altLang="en-US" sz="2000" dirty="0"/>
              <a:t>的设计者门提供了一个寄存器</a:t>
            </a:r>
            <a:r>
              <a:rPr lang="en-US" altLang="zh-CN" sz="2000" dirty="0" err="1"/>
              <a:t>gdtr</a:t>
            </a:r>
            <a:r>
              <a:rPr lang="zh-CN" altLang="en-US" sz="2000" dirty="0"/>
              <a:t>用来存放</a:t>
            </a:r>
            <a:r>
              <a:rPr lang="en-US" altLang="zh-CN" sz="2000" dirty="0"/>
              <a:t>GDT</a:t>
            </a:r>
            <a:r>
              <a:rPr lang="zh-CN" altLang="en-US" sz="2000" dirty="0"/>
              <a:t>的入口地址。程序员将</a:t>
            </a:r>
            <a:r>
              <a:rPr lang="en-US" altLang="zh-CN" sz="2000" dirty="0"/>
              <a:t>GDT</a:t>
            </a:r>
            <a:r>
              <a:rPr lang="zh-CN" altLang="en-US" sz="2000" dirty="0"/>
              <a:t>设定在内存中某个位置之后，可以通过</a:t>
            </a:r>
            <a:r>
              <a:rPr lang="en-US" altLang="zh-CN" sz="2000" dirty="0"/>
              <a:t>LGDT</a:t>
            </a:r>
            <a:r>
              <a:rPr lang="zh-CN" altLang="en-US" sz="2000" dirty="0"/>
              <a:t>指令将</a:t>
            </a:r>
            <a:r>
              <a:rPr lang="en-US" altLang="zh-CN" sz="2000" dirty="0"/>
              <a:t>GDT</a:t>
            </a:r>
            <a:r>
              <a:rPr lang="zh-CN" altLang="en-US" sz="2000" dirty="0"/>
              <a:t>的入口地址装入此寄存器，从此以后，</a:t>
            </a:r>
            <a:r>
              <a:rPr lang="en-US" altLang="zh-CN" sz="2000" dirty="0"/>
              <a:t>CPU</a:t>
            </a:r>
            <a:r>
              <a:rPr lang="zh-CN" altLang="en-US" sz="2000" dirty="0"/>
              <a:t>就根据此寄存器中的内容作为</a:t>
            </a:r>
            <a:r>
              <a:rPr lang="en-US" altLang="zh-CN" sz="2000" dirty="0"/>
              <a:t>GDT</a:t>
            </a:r>
            <a:r>
              <a:rPr lang="zh-CN" altLang="en-US" sz="2000" dirty="0"/>
              <a:t>的入口来访问</a:t>
            </a:r>
            <a:r>
              <a:rPr lang="en-US" altLang="zh-CN" sz="2000" dirty="0"/>
              <a:t>GDT</a:t>
            </a:r>
            <a:r>
              <a:rPr lang="zh-CN" altLang="en-US" sz="2000" dirty="0"/>
              <a:t>了。</a:t>
            </a:r>
            <a:endParaRPr lang="en-US" altLang="zh-CN" sz="2000" dirty="0"/>
          </a:p>
          <a:p>
            <a:r>
              <a:rPr lang="en-US" altLang="zh-CN" sz="2200" dirty="0">
                <a:highlight>
                  <a:srgbClr val="FF9900"/>
                </a:highlight>
              </a:rPr>
              <a:t>GDT</a:t>
            </a:r>
            <a:r>
              <a:rPr lang="zh-CN" altLang="en-US" sz="2200" dirty="0">
                <a:highlight>
                  <a:srgbClr val="FF9900"/>
                </a:highlight>
              </a:rPr>
              <a:t>是</a:t>
            </a:r>
            <a:r>
              <a:rPr lang="en-US" altLang="zh-CN" sz="2200" dirty="0">
                <a:highlight>
                  <a:srgbClr val="FF9900"/>
                </a:highlight>
              </a:rPr>
              <a:t>PM</a:t>
            </a:r>
            <a:r>
              <a:rPr lang="zh-CN" altLang="en-US" sz="2200" dirty="0">
                <a:highlight>
                  <a:srgbClr val="FF9900"/>
                </a:highlight>
              </a:rPr>
              <a:t>所必须的数据结构，也是唯一的</a:t>
            </a:r>
            <a:r>
              <a:rPr lang="en-US" altLang="zh-CN" sz="2200" dirty="0">
                <a:highlight>
                  <a:srgbClr val="FF9900"/>
                </a:highlight>
              </a:rPr>
              <a:t>——</a:t>
            </a:r>
            <a:r>
              <a:rPr lang="zh-CN" altLang="en-US" sz="2200" dirty="0">
                <a:highlight>
                  <a:srgbClr val="FF9900"/>
                </a:highlight>
              </a:rPr>
              <a:t>不应该，也不可能有多个</a:t>
            </a:r>
            <a:r>
              <a:rPr lang="en-US" altLang="zh-CN" sz="2200" dirty="0">
                <a:highlight>
                  <a:srgbClr val="FF9900"/>
                </a:highlight>
              </a:rPr>
              <a:t>GDT</a:t>
            </a:r>
            <a:endParaRPr lang="zh-CN" altLang="en-US" sz="2200" dirty="0">
              <a:highlight>
                <a:srgbClr val="FF9900"/>
              </a:highlight>
            </a:endParaRPr>
          </a:p>
        </p:txBody>
      </p:sp>
      <p:sp>
        <p:nvSpPr>
          <p:cNvPr id="4" name="文本框 3">
            <a:extLst>
              <a:ext uri="{FF2B5EF4-FFF2-40B4-BE49-F238E27FC236}">
                <a16:creationId xmlns:a16="http://schemas.microsoft.com/office/drawing/2014/main" id="{92C01D1E-AC4B-4736-B526-6780C6355F67}"/>
              </a:ext>
            </a:extLst>
          </p:cNvPr>
          <p:cNvSpPr txBox="1"/>
          <p:nvPr/>
        </p:nvSpPr>
        <p:spPr>
          <a:xfrm>
            <a:off x="7176120" y="638732"/>
            <a:ext cx="6147486" cy="369332"/>
          </a:xfrm>
          <a:prstGeom prst="rect">
            <a:avLst/>
          </a:prstGeom>
          <a:noFill/>
        </p:spPr>
        <p:txBody>
          <a:bodyPr wrap="square">
            <a:spAutoFit/>
          </a:bodyPr>
          <a:lstStyle/>
          <a:p>
            <a:r>
              <a:rPr lang="zh-CN" altLang="en-US" dirty="0">
                <a:hlinkClick r:id="rId2"/>
              </a:rPr>
              <a:t>https://www.52pojie.cn/thread-1369814-1-1.html</a:t>
            </a:r>
            <a:r>
              <a:rPr lang="zh-CN" altLang="en-US" dirty="0"/>
              <a:t> </a:t>
            </a:r>
          </a:p>
        </p:txBody>
      </p:sp>
    </p:spTree>
    <p:extLst>
      <p:ext uri="{BB962C8B-B14F-4D97-AF65-F5344CB8AC3E}">
        <p14:creationId xmlns:p14="http://schemas.microsoft.com/office/powerpoint/2010/main" val="3074251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2952C-821B-4CEE-B4CC-DD3976C97A4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D23E45E-ADC8-4717-B260-620D5619B6FA}"/>
              </a:ext>
            </a:extLst>
          </p:cNvPr>
          <p:cNvSpPr>
            <a:spLocks noGrp="1"/>
          </p:cNvSpPr>
          <p:nvPr>
            <p:ph idx="1"/>
          </p:nvPr>
        </p:nvSpPr>
        <p:spPr/>
        <p:txBody>
          <a:bodyPr/>
          <a:lstStyle/>
          <a:p>
            <a:r>
              <a:rPr lang="zh-CN" altLang="en-US" sz="2400" dirty="0"/>
              <a:t>另外，正像它的名字</a:t>
            </a:r>
            <a:r>
              <a:rPr lang="en-US" altLang="zh-CN" sz="2400" dirty="0"/>
              <a:t>Global Descriptor Table</a:t>
            </a:r>
            <a:r>
              <a:rPr lang="zh-CN" altLang="en-US" sz="2400" dirty="0"/>
              <a:t>所揭示的，它是全局可见的，</a:t>
            </a:r>
            <a:r>
              <a:rPr lang="zh-CN" altLang="en-US" sz="2400" dirty="0">
                <a:highlight>
                  <a:srgbClr val="FF9900"/>
                </a:highlight>
              </a:rPr>
              <a:t>对任何一个任务而言都是这样</a:t>
            </a:r>
            <a:r>
              <a:rPr lang="zh-CN" altLang="en-US" sz="2400" dirty="0"/>
              <a:t>。</a:t>
            </a:r>
            <a:endParaRPr lang="en-US" altLang="zh-CN" sz="2400" dirty="0"/>
          </a:p>
          <a:p>
            <a:r>
              <a:rPr lang="zh-CN" altLang="en-US" sz="2400" dirty="0"/>
              <a:t>除了</a:t>
            </a:r>
            <a:r>
              <a:rPr lang="en-US" altLang="zh-CN" sz="2400" dirty="0"/>
              <a:t>GDT</a:t>
            </a:r>
            <a:r>
              <a:rPr lang="zh-CN" altLang="en-US" sz="2400" dirty="0"/>
              <a:t>之外，</a:t>
            </a:r>
            <a:r>
              <a:rPr lang="en-US" altLang="zh-CN" sz="2400" dirty="0"/>
              <a:t>IA-32</a:t>
            </a:r>
            <a:r>
              <a:rPr lang="zh-CN" altLang="en-US" sz="2400" dirty="0"/>
              <a:t>还允许程序员构建与</a:t>
            </a:r>
            <a:r>
              <a:rPr lang="en-US" altLang="zh-CN" sz="2400" dirty="0"/>
              <a:t>GDT</a:t>
            </a:r>
            <a:r>
              <a:rPr lang="zh-CN" altLang="en-US" sz="2400" dirty="0"/>
              <a:t>类似的数据结构，它们被称作</a:t>
            </a:r>
            <a:r>
              <a:rPr lang="en-US" altLang="zh-CN" sz="2400" dirty="0"/>
              <a:t>LDT</a:t>
            </a:r>
            <a:r>
              <a:rPr lang="zh-CN" altLang="en-US" sz="2400" dirty="0"/>
              <a:t>，但与</a:t>
            </a:r>
            <a:r>
              <a:rPr lang="en-US" altLang="zh-CN" sz="2400" dirty="0"/>
              <a:t>GDT</a:t>
            </a:r>
            <a:r>
              <a:rPr lang="zh-CN" altLang="en-US" sz="2400" dirty="0"/>
              <a:t>不同的是，</a:t>
            </a:r>
            <a:r>
              <a:rPr lang="en-US" altLang="zh-CN" sz="2400" dirty="0"/>
              <a:t>LDT</a:t>
            </a:r>
            <a:r>
              <a:rPr lang="zh-CN" altLang="en-US" sz="2400" dirty="0"/>
              <a:t>在系统中可以存在多个，并且从</a:t>
            </a:r>
            <a:r>
              <a:rPr lang="en-US" altLang="zh-CN" sz="2400" dirty="0"/>
              <a:t>LDT</a:t>
            </a:r>
            <a:r>
              <a:rPr lang="zh-CN" altLang="en-US" sz="2400" dirty="0"/>
              <a:t>的名字可以得知，</a:t>
            </a:r>
            <a:r>
              <a:rPr lang="en-US" altLang="zh-CN" sz="2400" dirty="0"/>
              <a:t>LDT</a:t>
            </a:r>
            <a:r>
              <a:rPr lang="zh-CN" altLang="en-US" sz="2400" dirty="0"/>
              <a:t>不是全局可见的，它们只对引用它们的任务可见，每个任务最多可以拥有一个</a:t>
            </a:r>
            <a:r>
              <a:rPr lang="en-US" altLang="zh-CN" sz="2400" dirty="0"/>
              <a:t>LDT</a:t>
            </a:r>
            <a:r>
              <a:rPr lang="zh-CN" altLang="en-US" sz="2400" dirty="0"/>
              <a:t>。</a:t>
            </a:r>
          </a:p>
          <a:p>
            <a:pPr lvl="1"/>
            <a:r>
              <a:rPr lang="zh-CN" altLang="en-US" sz="2000" dirty="0"/>
              <a:t>另外，每一个</a:t>
            </a:r>
            <a:r>
              <a:rPr lang="en-US" altLang="zh-CN" sz="2000" dirty="0"/>
              <a:t>LDT</a:t>
            </a:r>
            <a:r>
              <a:rPr lang="zh-CN" altLang="en-US" sz="2000" dirty="0"/>
              <a:t>自身作为一个段存在，它们的段描述符被放在</a:t>
            </a:r>
            <a:r>
              <a:rPr lang="en-US" altLang="zh-CN" sz="2000" dirty="0"/>
              <a:t>GDT</a:t>
            </a:r>
            <a:r>
              <a:rPr lang="zh-CN" altLang="en-US" sz="2000" dirty="0"/>
              <a:t>中。</a:t>
            </a:r>
            <a:r>
              <a:rPr lang="en-US" altLang="zh-CN" sz="2000" dirty="0"/>
              <a:t>IA-32</a:t>
            </a:r>
            <a:r>
              <a:rPr lang="zh-CN" altLang="en-US" sz="2000" dirty="0"/>
              <a:t>为</a:t>
            </a:r>
            <a:r>
              <a:rPr lang="en-US" altLang="zh-CN" sz="2000" dirty="0"/>
              <a:t>LDT</a:t>
            </a:r>
            <a:r>
              <a:rPr lang="zh-CN" altLang="en-US" sz="2000" dirty="0"/>
              <a:t>的入口地址也提供了一个寄存器</a:t>
            </a:r>
            <a:r>
              <a:rPr lang="en-US" altLang="zh-CN" sz="2000" dirty="0"/>
              <a:t>LDTR</a:t>
            </a:r>
            <a:r>
              <a:rPr lang="zh-CN" altLang="en-US" sz="2000" dirty="0"/>
              <a:t>，因为在任何时刻只能有一个任务在运行，所以</a:t>
            </a:r>
            <a:r>
              <a:rPr lang="en-US" altLang="zh-CN" sz="2000" dirty="0"/>
              <a:t>LDT</a:t>
            </a:r>
            <a:r>
              <a:rPr lang="zh-CN" altLang="en-US" sz="2000" dirty="0"/>
              <a:t>寄存器全局也只需要有一个。如果一个任务拥有自身的</a:t>
            </a:r>
            <a:r>
              <a:rPr lang="en-US" altLang="zh-CN" sz="2000" dirty="0"/>
              <a:t>LDT</a:t>
            </a:r>
            <a:r>
              <a:rPr lang="zh-CN" altLang="en-US" sz="2000" dirty="0"/>
              <a:t>，那么当它需要引用自身的</a:t>
            </a:r>
            <a:r>
              <a:rPr lang="en-US" altLang="zh-CN" sz="2000" dirty="0"/>
              <a:t>LDT</a:t>
            </a:r>
            <a:r>
              <a:rPr lang="zh-CN" altLang="en-US" sz="2000" dirty="0"/>
              <a:t>时，它需要通过</a:t>
            </a:r>
            <a:r>
              <a:rPr lang="en-US" altLang="zh-CN" sz="2000" dirty="0"/>
              <a:t>LLDT</a:t>
            </a:r>
            <a:r>
              <a:rPr lang="zh-CN" altLang="en-US" sz="2000" dirty="0"/>
              <a:t>将其</a:t>
            </a:r>
            <a:r>
              <a:rPr lang="en-US" altLang="zh-CN" sz="2000" dirty="0"/>
              <a:t>LDT</a:t>
            </a:r>
            <a:r>
              <a:rPr lang="zh-CN" altLang="en-US" sz="2000" dirty="0"/>
              <a:t>的段描述符装入此寄存器。</a:t>
            </a:r>
          </a:p>
          <a:p>
            <a:pPr lvl="1"/>
            <a:r>
              <a:rPr lang="en-US" altLang="zh-CN" sz="2000" dirty="0"/>
              <a:t>LLDT</a:t>
            </a:r>
            <a:r>
              <a:rPr lang="zh-CN" altLang="en-US" sz="2000" dirty="0"/>
              <a:t>指令与</a:t>
            </a:r>
            <a:r>
              <a:rPr lang="en-US" altLang="zh-CN" sz="2000" dirty="0"/>
              <a:t>LGDT</a:t>
            </a:r>
            <a:r>
              <a:rPr lang="zh-CN" altLang="en-US" sz="2000" dirty="0"/>
              <a:t>指令不同的是，</a:t>
            </a:r>
            <a:r>
              <a:rPr lang="en-US" altLang="zh-CN" sz="2000" dirty="0">
                <a:highlight>
                  <a:srgbClr val="FF9900"/>
                </a:highlight>
              </a:rPr>
              <a:t>LGDT</a:t>
            </a:r>
            <a:r>
              <a:rPr lang="zh-CN" altLang="en-US" sz="2000" dirty="0">
                <a:highlight>
                  <a:srgbClr val="FF9900"/>
                </a:highlight>
              </a:rPr>
              <a:t>指令的操作数是一个</a:t>
            </a:r>
            <a:r>
              <a:rPr lang="en-US" altLang="zh-CN" sz="2000" dirty="0">
                <a:highlight>
                  <a:srgbClr val="FF9900"/>
                </a:highlight>
              </a:rPr>
              <a:t>32</a:t>
            </a:r>
            <a:r>
              <a:rPr lang="zh-CN" altLang="en-US" sz="2000" dirty="0">
                <a:highlight>
                  <a:srgbClr val="FF9900"/>
                </a:highlight>
              </a:rPr>
              <a:t>位的内存地址，这个内存地址处存放的是一个</a:t>
            </a:r>
            <a:r>
              <a:rPr lang="en-US" altLang="zh-CN" sz="2000" dirty="0">
                <a:highlight>
                  <a:srgbClr val="FF9900"/>
                </a:highlight>
              </a:rPr>
              <a:t>32</a:t>
            </a:r>
            <a:r>
              <a:rPr lang="zh-CN" altLang="en-US" sz="2000" dirty="0">
                <a:highlight>
                  <a:srgbClr val="FF9900"/>
                </a:highlight>
              </a:rPr>
              <a:t>位</a:t>
            </a:r>
            <a:r>
              <a:rPr lang="en-US" altLang="zh-CN" sz="2000" dirty="0">
                <a:highlight>
                  <a:srgbClr val="FF9900"/>
                </a:highlight>
              </a:rPr>
              <a:t>GDT</a:t>
            </a:r>
            <a:r>
              <a:rPr lang="zh-CN" altLang="en-US" sz="2000" dirty="0">
                <a:highlight>
                  <a:srgbClr val="FF9900"/>
                </a:highlight>
              </a:rPr>
              <a:t>的入口地址，以及</a:t>
            </a:r>
            <a:r>
              <a:rPr lang="en-US" altLang="zh-CN" sz="2000" dirty="0">
                <a:highlight>
                  <a:srgbClr val="FF9900"/>
                </a:highlight>
              </a:rPr>
              <a:t>16</a:t>
            </a:r>
            <a:r>
              <a:rPr lang="zh-CN" altLang="en-US" sz="2000" dirty="0">
                <a:highlight>
                  <a:srgbClr val="FF9900"/>
                </a:highlight>
              </a:rPr>
              <a:t>位的</a:t>
            </a:r>
            <a:r>
              <a:rPr lang="en-US" altLang="zh-CN" sz="2000" dirty="0">
                <a:highlight>
                  <a:srgbClr val="FF9900"/>
                </a:highlight>
              </a:rPr>
              <a:t>GDT</a:t>
            </a:r>
            <a:r>
              <a:rPr lang="zh-CN" altLang="en-US" sz="2000" dirty="0">
                <a:highlight>
                  <a:srgbClr val="FF9900"/>
                </a:highlight>
              </a:rPr>
              <a:t>最大长度</a:t>
            </a:r>
            <a:r>
              <a:rPr lang="zh-CN" altLang="en-US" sz="2000" dirty="0"/>
              <a:t>。而</a:t>
            </a:r>
            <a:r>
              <a:rPr lang="en-US" altLang="zh-CN" sz="2000" dirty="0"/>
              <a:t>LLDT</a:t>
            </a:r>
            <a:r>
              <a:rPr lang="zh-CN" altLang="en-US" sz="2000" dirty="0"/>
              <a:t>指令的操作数是一个</a:t>
            </a:r>
            <a:r>
              <a:rPr lang="en-US" altLang="zh-CN" sz="2000" dirty="0"/>
              <a:t>16</a:t>
            </a:r>
            <a:r>
              <a:rPr lang="zh-CN" altLang="en-US" sz="2000" dirty="0"/>
              <a:t>位的选择子，这个选择子主要内容是：被装入的</a:t>
            </a:r>
            <a:r>
              <a:rPr lang="en-US" altLang="zh-CN" sz="2000" dirty="0"/>
              <a:t>LDT</a:t>
            </a:r>
            <a:r>
              <a:rPr lang="zh-CN" altLang="en-US" sz="2000" dirty="0"/>
              <a:t>的段描述符在</a:t>
            </a:r>
            <a:r>
              <a:rPr lang="en-US" altLang="zh-CN" sz="2000" dirty="0"/>
              <a:t>GDT</a:t>
            </a:r>
            <a:r>
              <a:rPr lang="zh-CN" altLang="en-US" sz="2000" dirty="0"/>
              <a:t>中的索引值</a:t>
            </a:r>
            <a:r>
              <a:rPr lang="en-US" altLang="zh-CN" sz="2000" dirty="0"/>
              <a:t>——</a:t>
            </a:r>
            <a:r>
              <a:rPr lang="zh-CN" altLang="en-US" sz="2000" dirty="0"/>
              <a:t>这一点和刚才所讨论的通过段寄存器访问段的情况是一样的。</a:t>
            </a:r>
          </a:p>
          <a:p>
            <a:r>
              <a:rPr lang="zh-CN" altLang="en-US" sz="2400" dirty="0"/>
              <a:t>现在你知道为什么要有</a:t>
            </a:r>
            <a:r>
              <a:rPr lang="en-US" altLang="zh-CN" sz="2400" dirty="0"/>
              <a:t>GDT</a:t>
            </a:r>
            <a:r>
              <a:rPr lang="zh-CN" altLang="en-US" sz="2400" dirty="0"/>
              <a:t>了吧</a:t>
            </a:r>
          </a:p>
          <a:p>
            <a:endParaRPr lang="zh-CN" altLang="en-US" sz="2400" dirty="0"/>
          </a:p>
        </p:txBody>
      </p:sp>
      <p:sp>
        <p:nvSpPr>
          <p:cNvPr id="4" name="文本框 3">
            <a:extLst>
              <a:ext uri="{FF2B5EF4-FFF2-40B4-BE49-F238E27FC236}">
                <a16:creationId xmlns:a16="http://schemas.microsoft.com/office/drawing/2014/main" id="{6DF2FE93-E189-4EC1-A865-2DEF29B4A779}"/>
              </a:ext>
            </a:extLst>
          </p:cNvPr>
          <p:cNvSpPr txBox="1"/>
          <p:nvPr/>
        </p:nvSpPr>
        <p:spPr>
          <a:xfrm>
            <a:off x="7176120" y="638732"/>
            <a:ext cx="6147486" cy="369332"/>
          </a:xfrm>
          <a:prstGeom prst="rect">
            <a:avLst/>
          </a:prstGeom>
          <a:noFill/>
        </p:spPr>
        <p:txBody>
          <a:bodyPr wrap="square">
            <a:spAutoFit/>
          </a:bodyPr>
          <a:lstStyle/>
          <a:p>
            <a:r>
              <a:rPr lang="zh-CN" altLang="en-US" dirty="0">
                <a:hlinkClick r:id="rId2"/>
              </a:rPr>
              <a:t>https://www.52pojie.cn/thread-1369814-1-1.html</a:t>
            </a:r>
            <a:r>
              <a:rPr lang="zh-CN" altLang="en-US" dirty="0"/>
              <a:t> </a:t>
            </a:r>
          </a:p>
        </p:txBody>
      </p:sp>
    </p:spTree>
    <p:extLst>
      <p:ext uri="{BB962C8B-B14F-4D97-AF65-F5344CB8AC3E}">
        <p14:creationId xmlns:p14="http://schemas.microsoft.com/office/powerpoint/2010/main" val="32294473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5D3CD-AEF9-46AD-AAAF-226A1D164408}"/>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08CD5EE-6583-4F88-836B-24456C43F47F}"/>
              </a:ext>
            </a:extLst>
          </p:cNvPr>
          <p:cNvPicPr>
            <a:picLocks noGrp="1" noChangeAspect="1"/>
          </p:cNvPicPr>
          <p:nvPr>
            <p:ph idx="1"/>
          </p:nvPr>
        </p:nvPicPr>
        <p:blipFill>
          <a:blip r:embed="rId2"/>
          <a:stretch>
            <a:fillRect/>
          </a:stretch>
        </p:blipFill>
        <p:spPr>
          <a:xfrm>
            <a:off x="1509853" y="1564181"/>
            <a:ext cx="9354856" cy="4305901"/>
          </a:xfrm>
        </p:spPr>
      </p:pic>
    </p:spTree>
    <p:extLst>
      <p:ext uri="{BB962C8B-B14F-4D97-AF65-F5344CB8AC3E}">
        <p14:creationId xmlns:p14="http://schemas.microsoft.com/office/powerpoint/2010/main" val="10551245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5AE34-E261-4E57-80EB-4A6C218BBB0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904AF0F-1171-4E78-9BD7-89EC67B8D279}"/>
              </a:ext>
            </a:extLst>
          </p:cNvPr>
          <p:cNvSpPr>
            <a:spLocks noGrp="1"/>
          </p:cNvSpPr>
          <p:nvPr>
            <p:ph idx="1"/>
          </p:nvPr>
        </p:nvSpPr>
        <p:spPr/>
        <p:txBody>
          <a:bodyPr/>
          <a:lstStyle/>
          <a:p>
            <a:r>
              <a:rPr lang="en-US" altLang="zh-CN" dirty="0"/>
              <a:t>GDT</a:t>
            </a:r>
            <a:r>
              <a:rPr lang="zh-CN" altLang="en-US" dirty="0"/>
              <a:t>结构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其中</a:t>
            </a:r>
            <a:r>
              <a:rPr lang="en-US" altLang="zh-CN" dirty="0"/>
              <a:t>Flags</a:t>
            </a:r>
            <a:r>
              <a:rPr lang="zh-CN" altLang="en-US" dirty="0"/>
              <a:t>和</a:t>
            </a:r>
            <a:r>
              <a:rPr lang="en-US" altLang="zh-CN" dirty="0"/>
              <a:t>Access Byte</a:t>
            </a:r>
            <a:r>
              <a:rPr lang="zh-CN" altLang="en-US" dirty="0"/>
              <a:t>部分又分为如下表格</a:t>
            </a:r>
          </a:p>
        </p:txBody>
      </p:sp>
      <p:pic>
        <p:nvPicPr>
          <p:cNvPr id="4" name="图片 3">
            <a:extLst>
              <a:ext uri="{FF2B5EF4-FFF2-40B4-BE49-F238E27FC236}">
                <a16:creationId xmlns:a16="http://schemas.microsoft.com/office/drawing/2014/main" id="{AAC8AD5F-59AD-46B8-89C6-34F8751A9DE0}"/>
              </a:ext>
            </a:extLst>
          </p:cNvPr>
          <p:cNvPicPr/>
          <p:nvPr/>
        </p:nvPicPr>
        <p:blipFill>
          <a:blip r:embed="rId2"/>
          <a:stretch>
            <a:fillRect/>
          </a:stretch>
        </p:blipFill>
        <p:spPr>
          <a:xfrm>
            <a:off x="2567608" y="1484784"/>
            <a:ext cx="5952661" cy="2232248"/>
          </a:xfrm>
          <a:prstGeom prst="rect">
            <a:avLst/>
          </a:prstGeom>
        </p:spPr>
      </p:pic>
      <p:pic>
        <p:nvPicPr>
          <p:cNvPr id="5" name="图片 4">
            <a:extLst>
              <a:ext uri="{FF2B5EF4-FFF2-40B4-BE49-F238E27FC236}">
                <a16:creationId xmlns:a16="http://schemas.microsoft.com/office/drawing/2014/main" id="{152D6F74-94C9-4D74-9ACD-1DC6ECE0C3D8}"/>
              </a:ext>
            </a:extLst>
          </p:cNvPr>
          <p:cNvPicPr/>
          <p:nvPr/>
        </p:nvPicPr>
        <p:blipFill rotWithShape="1">
          <a:blip r:embed="rId3"/>
          <a:srcRect t="11630"/>
          <a:stretch/>
        </p:blipFill>
        <p:spPr>
          <a:xfrm>
            <a:off x="2495600" y="4509120"/>
            <a:ext cx="5952661" cy="1771927"/>
          </a:xfrm>
          <a:prstGeom prst="rect">
            <a:avLst/>
          </a:prstGeom>
        </p:spPr>
      </p:pic>
      <p:pic>
        <p:nvPicPr>
          <p:cNvPr id="7" name="图片 6">
            <a:extLst>
              <a:ext uri="{FF2B5EF4-FFF2-40B4-BE49-F238E27FC236}">
                <a16:creationId xmlns:a16="http://schemas.microsoft.com/office/drawing/2014/main" id="{2501E2EF-C01B-4EB7-AB0A-47526D61F757}"/>
              </a:ext>
            </a:extLst>
          </p:cNvPr>
          <p:cNvPicPr>
            <a:picLocks noChangeAspect="1"/>
          </p:cNvPicPr>
          <p:nvPr/>
        </p:nvPicPr>
        <p:blipFill>
          <a:blip r:embed="rId4"/>
          <a:stretch>
            <a:fillRect/>
          </a:stretch>
        </p:blipFill>
        <p:spPr>
          <a:xfrm>
            <a:off x="12197609" y="0"/>
            <a:ext cx="7521091" cy="6858000"/>
          </a:xfrm>
          <a:prstGeom prst="rect">
            <a:avLst/>
          </a:prstGeom>
        </p:spPr>
      </p:pic>
      <p:sp>
        <p:nvSpPr>
          <p:cNvPr id="8" name="文本框 7">
            <a:extLst>
              <a:ext uri="{FF2B5EF4-FFF2-40B4-BE49-F238E27FC236}">
                <a16:creationId xmlns:a16="http://schemas.microsoft.com/office/drawing/2014/main" id="{4E71DBD2-B12E-457C-95C5-E119E92E4FF3}"/>
              </a:ext>
            </a:extLst>
          </p:cNvPr>
          <p:cNvSpPr txBox="1"/>
          <p:nvPr/>
        </p:nvSpPr>
        <p:spPr>
          <a:xfrm>
            <a:off x="7176120" y="638732"/>
            <a:ext cx="6147486" cy="369332"/>
          </a:xfrm>
          <a:prstGeom prst="rect">
            <a:avLst/>
          </a:prstGeom>
          <a:noFill/>
        </p:spPr>
        <p:txBody>
          <a:bodyPr wrap="square">
            <a:spAutoFit/>
          </a:bodyPr>
          <a:lstStyle/>
          <a:p>
            <a:r>
              <a:rPr lang="zh-CN" altLang="en-US" dirty="0">
                <a:hlinkClick r:id="rId5"/>
              </a:rPr>
              <a:t>https://www.52pojie.cn/thread-1369814-1-1.html</a:t>
            </a:r>
            <a:r>
              <a:rPr lang="zh-CN" altLang="en-US" dirty="0"/>
              <a:t> </a:t>
            </a:r>
          </a:p>
        </p:txBody>
      </p:sp>
    </p:spTree>
    <p:extLst>
      <p:ext uri="{BB962C8B-B14F-4D97-AF65-F5344CB8AC3E}">
        <p14:creationId xmlns:p14="http://schemas.microsoft.com/office/powerpoint/2010/main" val="17474513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FDDD7-FF2F-4748-8678-E37BAFED24B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6DFDE33-DE03-4ADF-9F21-3B32E21E9279}"/>
              </a:ext>
            </a:extLst>
          </p:cNvPr>
          <p:cNvSpPr>
            <a:spLocks noGrp="1"/>
          </p:cNvSpPr>
          <p:nvPr>
            <p:ph idx="1"/>
          </p:nvPr>
        </p:nvSpPr>
        <p:spPr/>
        <p:txBody>
          <a:bodyPr/>
          <a:lstStyle/>
          <a:p>
            <a:r>
              <a:rPr lang="en-US" altLang="zh-CN" dirty="0">
                <a:highlight>
                  <a:srgbClr val="FF9900"/>
                </a:highlight>
              </a:rPr>
              <a:t>GDT</a:t>
            </a:r>
            <a:r>
              <a:rPr lang="zh-CN" altLang="en-US" dirty="0">
                <a:highlight>
                  <a:srgbClr val="FF9900"/>
                </a:highlight>
              </a:rPr>
              <a:t>有不止一种写法</a:t>
            </a:r>
            <a:r>
              <a:rPr lang="zh-CN" altLang="en-US" dirty="0"/>
              <a:t>（也有许多比这高级的），我这种写法是定义了一个数据体，简单明了，但是可能不易于后期维护，项目里新建</a:t>
            </a:r>
            <a:r>
              <a:rPr lang="en-US" altLang="zh-CN" dirty="0"/>
              <a:t>gdt.asm</a:t>
            </a:r>
          </a:p>
          <a:p>
            <a:endParaRPr lang="zh-CN" altLang="en-US" dirty="0"/>
          </a:p>
        </p:txBody>
      </p:sp>
      <p:sp>
        <p:nvSpPr>
          <p:cNvPr id="5" name="文本框 4">
            <a:extLst>
              <a:ext uri="{FF2B5EF4-FFF2-40B4-BE49-F238E27FC236}">
                <a16:creationId xmlns:a16="http://schemas.microsoft.com/office/drawing/2014/main" id="{93659FB2-C0EE-48D4-8D2B-08AEAA836716}"/>
              </a:ext>
            </a:extLst>
          </p:cNvPr>
          <p:cNvSpPr txBox="1"/>
          <p:nvPr/>
        </p:nvSpPr>
        <p:spPr>
          <a:xfrm>
            <a:off x="839416" y="1963151"/>
            <a:ext cx="13700696" cy="9510296"/>
          </a:xfrm>
          <a:prstGeom prst="rect">
            <a:avLst/>
          </a:prstGeom>
          <a:noFill/>
        </p:spPr>
        <p:txBody>
          <a:bodyPr wrap="square">
            <a:spAutoFit/>
          </a:bodyPr>
          <a:lstStyle/>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在这里写一个标签，待会用来计算大小</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gdt_null</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这个叫做空段，是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Intel</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预留的</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dd 0   ; DD = double word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（此处也可以把两个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合并为一个</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dq</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dd 0   ;    = 4 byte</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gdt_code</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0xFFFF    ; Limit            0-15 bits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         ; Base address     0-15</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同上</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16-23</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10011010B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按照图二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Access Byte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从右至左（</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0-7</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）的顺序填写。注意</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Privl</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因为值可以是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，所以说占两字节，填两个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11001111B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按图二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flags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从右至左填写。我们再看图一，</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flags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右边还有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limits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最后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位，不满</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位编译不通过，所以把</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limits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合并在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flags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右面，</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0xF=0b1111</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         ; Base             24-31</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gdt_data</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同上</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0xFFFF</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10010010B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不同的是这里把</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Ex</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改成</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，因为这里是数据段</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11001111B</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db</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gdt_end</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结束标签，</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GDT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gdt_descriptor</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dw</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gdt_end</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- 1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大小</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结束</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开始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（真实大小永远</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dd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开始地址</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常量</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CODE_SEG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equ</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gdt_code</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CS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DATA_SEG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equ</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gdt_data</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gdt_start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 DS</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84E63E8B-079E-4159-B183-462672BAD9EF}"/>
              </a:ext>
            </a:extLst>
          </p:cNvPr>
          <p:cNvSpPr txBox="1"/>
          <p:nvPr/>
        </p:nvSpPr>
        <p:spPr>
          <a:xfrm>
            <a:off x="7176120" y="638732"/>
            <a:ext cx="6147486" cy="369332"/>
          </a:xfrm>
          <a:prstGeom prst="rect">
            <a:avLst/>
          </a:prstGeom>
          <a:noFill/>
        </p:spPr>
        <p:txBody>
          <a:bodyPr wrap="square">
            <a:spAutoFit/>
          </a:bodyPr>
          <a:lstStyle/>
          <a:p>
            <a:r>
              <a:rPr lang="zh-CN" altLang="en-US" dirty="0">
                <a:hlinkClick r:id="rId3"/>
              </a:rPr>
              <a:t>https://www.52pojie.cn/thread-1369814-1-1.html</a:t>
            </a:r>
            <a:r>
              <a:rPr lang="zh-CN" altLang="en-US" dirty="0"/>
              <a:t> </a:t>
            </a:r>
          </a:p>
        </p:txBody>
      </p:sp>
    </p:spTree>
    <p:extLst>
      <p:ext uri="{BB962C8B-B14F-4D97-AF65-F5344CB8AC3E}">
        <p14:creationId xmlns:p14="http://schemas.microsoft.com/office/powerpoint/2010/main" val="1514019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6CE0C-291A-41DD-A4A2-159037B7AC9A}"/>
              </a:ext>
            </a:extLst>
          </p:cNvPr>
          <p:cNvSpPr>
            <a:spLocks noGrp="1"/>
          </p:cNvSpPr>
          <p:nvPr>
            <p:ph type="title"/>
          </p:nvPr>
        </p:nvSpPr>
        <p:spPr/>
        <p:txBody>
          <a:bodyPr/>
          <a:lstStyle/>
          <a:p>
            <a:r>
              <a:rPr lang="zh-CN" altLang="en-US" dirty="0"/>
              <a:t>实模式 </a:t>
            </a:r>
            <a:r>
              <a:rPr lang="en-US" altLang="zh-CN" dirty="0"/>
              <a:t>vs. </a:t>
            </a:r>
            <a:r>
              <a:rPr lang="zh-CN" altLang="en-US" dirty="0"/>
              <a:t>保护模式</a:t>
            </a:r>
          </a:p>
        </p:txBody>
      </p:sp>
      <p:sp>
        <p:nvSpPr>
          <p:cNvPr id="3" name="内容占位符 2">
            <a:extLst>
              <a:ext uri="{FF2B5EF4-FFF2-40B4-BE49-F238E27FC236}">
                <a16:creationId xmlns:a16="http://schemas.microsoft.com/office/drawing/2014/main" id="{0E1758B6-00D8-4286-96BA-7A470BAEBF00}"/>
              </a:ext>
            </a:extLst>
          </p:cNvPr>
          <p:cNvSpPr>
            <a:spLocks noGrp="1"/>
          </p:cNvSpPr>
          <p:nvPr>
            <p:ph idx="1"/>
          </p:nvPr>
        </p:nvSpPr>
        <p:spPr>
          <a:xfrm>
            <a:off x="527381" y="1124745"/>
            <a:ext cx="11595695" cy="5184575"/>
          </a:xfrm>
        </p:spPr>
        <p:txBody>
          <a:bodyPr/>
          <a:lstStyle/>
          <a:p>
            <a:r>
              <a:rPr lang="en-US" altLang="zh-CN" sz="2400" dirty="0"/>
              <a:t>16</a:t>
            </a:r>
            <a:r>
              <a:rPr lang="zh-CN" altLang="en-US" sz="2400" dirty="0"/>
              <a:t>位实模式下，物理地址和逻辑地址相同</a:t>
            </a:r>
          </a:p>
          <a:p>
            <a:r>
              <a:rPr lang="en-US" altLang="zh-CN" sz="2400" dirty="0"/>
              <a:t>32</a:t>
            </a:r>
            <a:r>
              <a:rPr lang="zh-CN" altLang="en-US" sz="2400" dirty="0"/>
              <a:t>位保护模式，特指</a:t>
            </a:r>
            <a:r>
              <a:rPr lang="en-US" altLang="zh-CN" sz="2400" dirty="0"/>
              <a:t>CPU</a:t>
            </a:r>
            <a:r>
              <a:rPr lang="zh-CN" altLang="en-US" sz="2400" dirty="0"/>
              <a:t>可以使用</a:t>
            </a:r>
            <a:r>
              <a:rPr lang="en-US" altLang="zh-CN" sz="2400" dirty="0"/>
              <a:t>32</a:t>
            </a:r>
            <a:r>
              <a:rPr lang="zh-CN" altLang="en-US" sz="2400" dirty="0"/>
              <a:t>位的保护模式下的寻址方式，让每一个应用程序都逻辑上（感觉上）拥有独立的</a:t>
            </a:r>
            <a:r>
              <a:rPr lang="en-US" altLang="zh-CN" sz="2400" dirty="0"/>
              <a:t>4G</a:t>
            </a:r>
            <a:r>
              <a:rPr lang="zh-CN" altLang="en-US" sz="2400" dirty="0"/>
              <a:t>空间 </a:t>
            </a:r>
            <a:r>
              <a:rPr lang="en-US" altLang="zh-CN" sz="2400" dirty="0"/>
              <a:t>- MMU</a:t>
            </a:r>
            <a:r>
              <a:rPr lang="zh-CN" altLang="en-US" sz="2400" dirty="0"/>
              <a:t>的使用</a:t>
            </a:r>
          </a:p>
          <a:p>
            <a:pPr lvl="1"/>
            <a:r>
              <a:rPr lang="zh-CN" altLang="en-US" sz="2000" dirty="0"/>
              <a:t>将</a:t>
            </a:r>
            <a:r>
              <a:rPr lang="en-US" altLang="zh-CN" sz="2000" dirty="0"/>
              <a:t>16</a:t>
            </a:r>
            <a:r>
              <a:rPr lang="zh-CN" altLang="en-US" sz="2000" dirty="0"/>
              <a:t>位实模式下的段基址加偏移的直接访问物理内存的方式，改为通过硬件进行保护，只有段选择子和段描述符结合才能真正的访问内存，隔离内存的级别和</a:t>
            </a:r>
            <a:r>
              <a:rPr lang="en-US" altLang="zh-CN" sz="2000" dirty="0" err="1"/>
              <a:t>cpu</a:t>
            </a:r>
            <a:r>
              <a:rPr lang="zh-CN" altLang="en-US" sz="2000" dirty="0"/>
              <a:t>的工作状态，并且使用数据结构</a:t>
            </a:r>
            <a:r>
              <a:rPr lang="en-US" altLang="zh-CN" sz="2000" dirty="0"/>
              <a:t>GDT</a:t>
            </a:r>
            <a:r>
              <a:rPr lang="zh-CN" altLang="en-US" sz="2000" dirty="0"/>
              <a:t>（全局描述符）进行管理，硬件上使用</a:t>
            </a:r>
            <a:r>
              <a:rPr lang="en-US" altLang="zh-CN" sz="2000" dirty="0"/>
              <a:t>GDTR</a:t>
            </a:r>
            <a:r>
              <a:rPr lang="zh-CN" altLang="en-US" sz="2000" dirty="0"/>
              <a:t>（全局描述符寄存器进行管理）</a:t>
            </a:r>
          </a:p>
          <a:p>
            <a:r>
              <a:rPr lang="zh-CN" altLang="en-US" sz="2400" dirty="0"/>
              <a:t>操作系统可以控制和管理系统中的所有软硬件资源，但是应用程序只能访问自己的数据和代码段</a:t>
            </a:r>
          </a:p>
          <a:p>
            <a:pPr lvl="1"/>
            <a:r>
              <a:rPr lang="zh-CN" altLang="en-US" sz="2000" dirty="0"/>
              <a:t>操作系统程序必须常驻在物理内存中，但是实模式可能出现对内存操作系统程序的破坏，所以保护模式进行了机制的修改。</a:t>
            </a:r>
            <a:r>
              <a:rPr lang="en-US" altLang="zh-CN" sz="2000" dirty="0"/>
              <a:t>cs</a:t>
            </a:r>
            <a:r>
              <a:rPr lang="zh-CN" altLang="en-US" sz="2000" dirty="0"/>
              <a:t>和</a:t>
            </a:r>
            <a:r>
              <a:rPr lang="en-US" altLang="zh-CN" sz="2000" dirty="0"/>
              <a:t>ds</a:t>
            </a:r>
            <a:r>
              <a:rPr lang="zh-CN" altLang="en-US" sz="2000" dirty="0"/>
              <a:t>所谓的</a:t>
            </a:r>
            <a:r>
              <a:rPr lang="en-US" altLang="zh-CN" sz="2000" dirty="0"/>
              <a:t>16</a:t>
            </a:r>
            <a:r>
              <a:rPr lang="zh-CN" altLang="en-US" sz="2000" dirty="0"/>
              <a:t>位实模式下的段寄存器不再是段基址的概念，而变成了段选择子但是不能直接访问物理地址只有和段描述符组合才能真正访问物理地址，这是硬件提供的保护机制，并且使用一个</a:t>
            </a:r>
            <a:r>
              <a:rPr lang="en-US" altLang="zh-CN" sz="2000" dirty="0"/>
              <a:t>GDT</a:t>
            </a:r>
            <a:r>
              <a:rPr lang="zh-CN" altLang="en-US" sz="2000" dirty="0"/>
              <a:t>（全局描述符表，使用</a:t>
            </a:r>
            <a:r>
              <a:rPr lang="en-US" altLang="zh-CN" sz="2000" dirty="0"/>
              <a:t>GDTR</a:t>
            </a:r>
            <a:r>
              <a:rPr lang="zh-CN" altLang="en-US" sz="2000" dirty="0"/>
              <a:t>全局描述寄存器控制 ）的数据结构进行管理</a:t>
            </a:r>
          </a:p>
        </p:txBody>
      </p:sp>
      <p:sp>
        <p:nvSpPr>
          <p:cNvPr id="5" name="文本框 4">
            <a:extLst>
              <a:ext uri="{FF2B5EF4-FFF2-40B4-BE49-F238E27FC236}">
                <a16:creationId xmlns:a16="http://schemas.microsoft.com/office/drawing/2014/main" id="{C176C944-ACF5-476B-AB5F-3A9CDFE53A8E}"/>
              </a:ext>
            </a:extLst>
          </p:cNvPr>
          <p:cNvSpPr txBox="1"/>
          <p:nvPr/>
        </p:nvSpPr>
        <p:spPr>
          <a:xfrm>
            <a:off x="5989320" y="638732"/>
            <a:ext cx="6348938" cy="369332"/>
          </a:xfrm>
          <a:prstGeom prst="rect">
            <a:avLst/>
          </a:prstGeom>
          <a:noFill/>
        </p:spPr>
        <p:txBody>
          <a:bodyPr wrap="square">
            <a:spAutoFit/>
          </a:bodyPr>
          <a:lstStyle/>
          <a:p>
            <a:r>
              <a:rPr lang="zh-CN" altLang="en-US" dirty="0">
                <a:hlinkClick r:id="rId2"/>
              </a:rPr>
              <a:t>https://blog.csdn.net/qq_43840665/article/details/113040111</a:t>
            </a:r>
            <a:r>
              <a:rPr lang="zh-CN" altLang="en-US" dirty="0"/>
              <a:t> </a:t>
            </a:r>
          </a:p>
        </p:txBody>
      </p:sp>
    </p:spTree>
    <p:extLst>
      <p:ext uri="{BB962C8B-B14F-4D97-AF65-F5344CB8AC3E}">
        <p14:creationId xmlns:p14="http://schemas.microsoft.com/office/powerpoint/2010/main" val="11150503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zh-CN" altLang="en-US" dirty="0">
                <a:highlight>
                  <a:srgbClr val="FF9900"/>
                </a:highlight>
              </a:rPr>
              <a:t>混合编程 </a:t>
            </a:r>
            <a:r>
              <a:rPr lang="en-US" altLang="zh-CN" dirty="0">
                <a:highlight>
                  <a:srgbClr val="FF9900"/>
                </a:highlight>
              </a:rPr>
              <a:t>– ASM +</a:t>
            </a:r>
            <a:r>
              <a:rPr lang="zh-CN" altLang="en-US" dirty="0">
                <a:highlight>
                  <a:srgbClr val="FF9900"/>
                </a:highlight>
              </a:rPr>
              <a:t> </a:t>
            </a:r>
            <a:r>
              <a:rPr lang="en-US" altLang="zh-CN" dirty="0">
                <a:highlight>
                  <a:srgbClr val="FF9900"/>
                </a:highlight>
              </a:rPr>
              <a:t>C</a:t>
            </a:r>
            <a:endParaRPr lang="zh-CN" altLang="en-US" dirty="0">
              <a:highlight>
                <a:srgbClr val="FF9900"/>
              </a:highlight>
            </a:endParaRPr>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r>
              <a:rPr lang="zh-CN" altLang="en-US" dirty="0"/>
              <a:t>汇编作为底层语言的代价是功能太少，不方便我们编程。内核编程需要用到</a:t>
            </a:r>
            <a:r>
              <a:rPr lang="en-US" altLang="zh-CN" dirty="0"/>
              <a:t>C</a:t>
            </a:r>
            <a:r>
              <a:rPr lang="zh-CN" altLang="en-US" dirty="0"/>
              <a:t>。</a:t>
            </a:r>
            <a:endParaRPr lang="en-US" altLang="zh-CN" dirty="0"/>
          </a:p>
          <a:p>
            <a:r>
              <a:rPr lang="zh-CN" altLang="en-US" dirty="0"/>
              <a:t>但是一个操作系统项目里，怎么能容得下两种语言编译呢？</a:t>
            </a:r>
            <a:endParaRPr lang="en-US" altLang="zh-CN" dirty="0"/>
          </a:p>
          <a:p>
            <a:pPr lvl="1"/>
            <a:r>
              <a:rPr lang="zh-CN" altLang="en-US" dirty="0"/>
              <a:t>一个可行的做法是将启动扇区和内核部分分开，启动扇区编译成一个</a:t>
            </a:r>
            <a:r>
              <a:rPr lang="en-US" altLang="zh-CN" dirty="0"/>
              <a:t>bin</a:t>
            </a:r>
            <a:r>
              <a:rPr lang="zh-CN" altLang="en-US" dirty="0"/>
              <a:t>，内核编译成一个</a:t>
            </a:r>
            <a:r>
              <a:rPr lang="en-US" altLang="zh-CN" dirty="0"/>
              <a:t>bin</a:t>
            </a:r>
            <a:r>
              <a:rPr lang="zh-CN" altLang="en-US" dirty="0"/>
              <a:t>，编译的过程中我们把</a:t>
            </a:r>
            <a:r>
              <a:rPr lang="en-US" altLang="zh-CN" dirty="0" err="1"/>
              <a:t>ld</a:t>
            </a:r>
            <a:r>
              <a:rPr lang="zh-CN" altLang="en-US" dirty="0"/>
              <a:t>命令做一些调整，使数据便宜到</a:t>
            </a:r>
            <a:r>
              <a:rPr lang="en-US" altLang="zh-CN" dirty="0"/>
              <a:t>0x1000</a:t>
            </a:r>
            <a:r>
              <a:rPr lang="zh-CN" altLang="en-US" dirty="0"/>
              <a:t>，之后把两个</a:t>
            </a:r>
            <a:r>
              <a:rPr lang="en-US" altLang="zh-CN" dirty="0"/>
              <a:t>bin</a:t>
            </a:r>
            <a:r>
              <a:rPr lang="zh-CN" altLang="en-US" dirty="0"/>
              <a:t>用</a:t>
            </a:r>
            <a:r>
              <a:rPr lang="en-US" altLang="zh-CN" dirty="0"/>
              <a:t>cat</a:t>
            </a:r>
            <a:r>
              <a:rPr lang="zh-CN" altLang="en-US" dirty="0"/>
              <a:t>合并</a:t>
            </a:r>
            <a:endParaRPr lang="en-US" altLang="zh-CN" dirty="0"/>
          </a:p>
          <a:p>
            <a:endParaRPr lang="en-US" altLang="zh-CN" dirty="0"/>
          </a:p>
          <a:p>
            <a:r>
              <a:rPr lang="zh-CN" altLang="en-US" dirty="0"/>
              <a:t>正如</a:t>
            </a:r>
            <a:r>
              <a:rPr lang="zh-CN" altLang="en-US" dirty="0">
                <a:hlinkClick r:id="rId2" action="ppaction://hlinksldjump"/>
              </a:rPr>
              <a:t>前面 </a:t>
            </a:r>
            <a:r>
              <a:rPr lang="en-US" altLang="zh-CN" dirty="0">
                <a:hlinkClick r:id="rId2" action="ppaction://hlinksldjump"/>
              </a:rPr>
              <a:t>dd -if … -of </a:t>
            </a:r>
            <a:r>
              <a:rPr lang="en-US" altLang="zh-CN" dirty="0"/>
              <a:t>… </a:t>
            </a:r>
            <a:endParaRPr lang="zh-CN" altLang="en-US" dirty="0"/>
          </a:p>
        </p:txBody>
      </p:sp>
      <p:sp>
        <p:nvSpPr>
          <p:cNvPr id="5" name="文本框 4">
            <a:extLst>
              <a:ext uri="{FF2B5EF4-FFF2-40B4-BE49-F238E27FC236}">
                <a16:creationId xmlns:a16="http://schemas.microsoft.com/office/drawing/2014/main" id="{639C19C6-9576-43D8-90FD-13957EAD5074}"/>
              </a:ext>
            </a:extLst>
          </p:cNvPr>
          <p:cNvSpPr txBox="1"/>
          <p:nvPr/>
        </p:nvSpPr>
        <p:spPr>
          <a:xfrm>
            <a:off x="7176120" y="638732"/>
            <a:ext cx="6147486" cy="369332"/>
          </a:xfrm>
          <a:prstGeom prst="rect">
            <a:avLst/>
          </a:prstGeom>
          <a:noFill/>
        </p:spPr>
        <p:txBody>
          <a:bodyPr wrap="square">
            <a:spAutoFit/>
          </a:bodyPr>
          <a:lstStyle/>
          <a:p>
            <a:r>
              <a:rPr lang="zh-CN" altLang="en-US" dirty="0">
                <a:hlinkClick r:id="rId3"/>
              </a:rPr>
              <a:t>https://www.52pojie.cn/thread-1369814-1-1.html</a:t>
            </a:r>
            <a:r>
              <a:rPr lang="zh-CN" altLang="en-US" dirty="0"/>
              <a:t> </a:t>
            </a:r>
          </a:p>
        </p:txBody>
      </p:sp>
      <p:sp>
        <p:nvSpPr>
          <p:cNvPr id="6" name="文本框 5">
            <a:extLst>
              <a:ext uri="{FF2B5EF4-FFF2-40B4-BE49-F238E27FC236}">
                <a16:creationId xmlns:a16="http://schemas.microsoft.com/office/drawing/2014/main" id="{A191BA73-B797-4EB8-8376-7C3B4DE6ABC9}"/>
              </a:ext>
            </a:extLst>
          </p:cNvPr>
          <p:cNvSpPr txBox="1"/>
          <p:nvPr/>
        </p:nvSpPr>
        <p:spPr>
          <a:xfrm>
            <a:off x="1703512" y="4797152"/>
            <a:ext cx="10729192" cy="1200329"/>
          </a:xfrm>
          <a:prstGeom prst="rect">
            <a:avLst/>
          </a:prstGeom>
          <a:noFill/>
        </p:spPr>
        <p:txBody>
          <a:bodyPr wrap="square">
            <a:spAutoFit/>
          </a:bodyPr>
          <a:lstStyle/>
          <a:p>
            <a:r>
              <a:rPr lang="en-US" altLang="zh-CN" sz="2400" dirty="0">
                <a:highlight>
                  <a:srgbClr val="FF9900"/>
                </a:highlight>
              </a:rPr>
              <a:t>dd if=</a:t>
            </a:r>
            <a:r>
              <a:rPr lang="en-US" altLang="zh-CN" sz="2400" dirty="0" err="1">
                <a:highlight>
                  <a:srgbClr val="FF9900"/>
                </a:highlight>
              </a:rPr>
              <a:t>boot.bin</a:t>
            </a:r>
            <a:r>
              <a:rPr lang="en-US" altLang="zh-CN" sz="2400" dirty="0">
                <a:highlight>
                  <a:srgbClr val="FF9900"/>
                </a:highlight>
              </a:rPr>
              <a:t> of=</a:t>
            </a:r>
            <a:r>
              <a:rPr lang="en-US" altLang="zh-CN" sz="2400" dirty="0" err="1">
                <a:highlight>
                  <a:srgbClr val="FF9900"/>
                </a:highlight>
              </a:rPr>
              <a:t>ratsos.img</a:t>
            </a:r>
            <a:r>
              <a:rPr lang="en-US" altLang="zh-CN" sz="2400" dirty="0">
                <a:highlight>
                  <a:srgbClr val="FF9900"/>
                </a:highlight>
              </a:rPr>
              <a:t> bs=512 count=1  conv=</a:t>
            </a:r>
            <a:r>
              <a:rPr lang="en-US" altLang="zh-CN" sz="2400" dirty="0" err="1">
                <a:highlight>
                  <a:srgbClr val="FF9900"/>
                </a:highlight>
              </a:rPr>
              <a:t>notrunc</a:t>
            </a:r>
            <a:endParaRPr lang="zh-CN" altLang="en-US" sz="2400" dirty="0">
              <a:highlight>
                <a:srgbClr val="FF9900"/>
              </a:highlight>
            </a:endParaRPr>
          </a:p>
          <a:p>
            <a:r>
              <a:rPr lang="en-US" altLang="zh-CN" sz="2400" dirty="0">
                <a:highlight>
                  <a:srgbClr val="FF9900"/>
                </a:highlight>
              </a:rPr>
              <a:t>dd if=</a:t>
            </a:r>
            <a:r>
              <a:rPr lang="en-US" altLang="zh-CN" sz="2400" dirty="0" err="1">
                <a:highlight>
                  <a:srgbClr val="FF9900"/>
                </a:highlight>
              </a:rPr>
              <a:t>loader.bin</a:t>
            </a:r>
            <a:r>
              <a:rPr lang="en-US" altLang="zh-CN" sz="2400" dirty="0">
                <a:highlight>
                  <a:srgbClr val="FF9900"/>
                </a:highlight>
              </a:rPr>
              <a:t> of=</a:t>
            </a:r>
            <a:r>
              <a:rPr lang="en-US" altLang="zh-CN" sz="2400" dirty="0" err="1">
                <a:highlight>
                  <a:srgbClr val="FF9900"/>
                </a:highlight>
              </a:rPr>
              <a:t>ratsos.img</a:t>
            </a:r>
            <a:r>
              <a:rPr lang="en-US" altLang="zh-CN" sz="2400" dirty="0">
                <a:highlight>
                  <a:srgbClr val="FF9900"/>
                </a:highlight>
              </a:rPr>
              <a:t> bs=512 count=1 seek=1 conv=</a:t>
            </a:r>
            <a:r>
              <a:rPr lang="en-US" altLang="zh-CN" sz="2400" dirty="0" err="1">
                <a:highlight>
                  <a:srgbClr val="FF9900"/>
                </a:highlight>
              </a:rPr>
              <a:t>notrunc</a:t>
            </a:r>
            <a:endParaRPr lang="en-US" altLang="zh-CN" sz="2400" dirty="0">
              <a:highlight>
                <a:srgbClr val="FF9900"/>
              </a:highlight>
            </a:endParaRPr>
          </a:p>
          <a:p>
            <a:r>
              <a:rPr lang="en-US" altLang="zh-CN" sz="2400" dirty="0">
                <a:highlight>
                  <a:srgbClr val="FF9900"/>
                </a:highlight>
              </a:rPr>
              <a:t>qemu-system-x86_64 -drive format=</a:t>
            </a:r>
            <a:r>
              <a:rPr lang="en-US" altLang="zh-CN" sz="2400" dirty="0" err="1">
                <a:highlight>
                  <a:srgbClr val="FF9900"/>
                </a:highlight>
              </a:rPr>
              <a:t>raw,file</a:t>
            </a:r>
            <a:r>
              <a:rPr lang="en-US" altLang="zh-CN" sz="2400" dirty="0">
                <a:highlight>
                  <a:srgbClr val="FF9900"/>
                </a:highlight>
              </a:rPr>
              <a:t>=</a:t>
            </a:r>
            <a:r>
              <a:rPr lang="en-US" altLang="zh-CN" sz="2400" dirty="0" err="1">
                <a:highlight>
                  <a:srgbClr val="FF9900"/>
                </a:highlight>
              </a:rPr>
              <a:t>ratsos.img</a:t>
            </a:r>
            <a:endParaRPr lang="en-US" altLang="zh-CN" sz="2400" dirty="0">
              <a:highlight>
                <a:srgbClr val="FF9900"/>
              </a:highlight>
            </a:endParaRPr>
          </a:p>
        </p:txBody>
      </p:sp>
    </p:spTree>
    <p:extLst>
      <p:ext uri="{BB962C8B-B14F-4D97-AF65-F5344CB8AC3E}">
        <p14:creationId xmlns:p14="http://schemas.microsoft.com/office/powerpoint/2010/main" val="35018045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3AE33-7392-4E25-B4A6-F00C9CF6B45D}"/>
              </a:ext>
            </a:extLst>
          </p:cNvPr>
          <p:cNvSpPr>
            <a:spLocks noGrp="1"/>
          </p:cNvSpPr>
          <p:nvPr>
            <p:ph type="title"/>
          </p:nvPr>
        </p:nvSpPr>
        <p:spPr/>
        <p:txBody>
          <a:bodyPr/>
          <a:lstStyle/>
          <a:p>
            <a:r>
              <a:rPr lang="en-US" altLang="zh-CN" dirty="0"/>
              <a:t>Projects – Following</a:t>
            </a:r>
            <a:r>
              <a:rPr lang="zh-CN" altLang="en-US" dirty="0"/>
              <a:t> </a:t>
            </a:r>
            <a:r>
              <a:rPr lang="en-US" altLang="zh-CN" dirty="0"/>
              <a:t>the</a:t>
            </a:r>
            <a:r>
              <a:rPr lang="zh-CN" altLang="en-US" dirty="0"/>
              <a:t> </a:t>
            </a:r>
            <a:r>
              <a:rPr lang="en-US" altLang="zh-CN" dirty="0"/>
              <a:t>topics</a:t>
            </a:r>
            <a:r>
              <a:rPr lang="zh-CN" altLang="en-US" dirty="0"/>
              <a:t> </a:t>
            </a:r>
            <a:r>
              <a:rPr lang="en-US" altLang="zh-CN" dirty="0"/>
              <a:t>in</a:t>
            </a:r>
            <a:r>
              <a:rPr lang="zh-CN" altLang="en-US" dirty="0"/>
              <a:t> </a:t>
            </a:r>
            <a:r>
              <a:rPr lang="en-US" altLang="zh-CN" dirty="0"/>
              <a:t>the</a:t>
            </a:r>
            <a:r>
              <a:rPr lang="zh-CN" altLang="en-US" dirty="0"/>
              <a:t> </a:t>
            </a:r>
            <a:r>
              <a:rPr lang="en-US" altLang="zh-CN" dirty="0"/>
              <a:t>lecture</a:t>
            </a:r>
            <a:endParaRPr lang="zh-CN" altLang="en-US" dirty="0"/>
          </a:p>
        </p:txBody>
      </p:sp>
      <p:sp>
        <p:nvSpPr>
          <p:cNvPr id="3" name="内容占位符 2">
            <a:extLst>
              <a:ext uri="{FF2B5EF4-FFF2-40B4-BE49-F238E27FC236}">
                <a16:creationId xmlns:a16="http://schemas.microsoft.com/office/drawing/2014/main" id="{5DF7EA95-3069-49AB-987B-6881AC9A3784}"/>
              </a:ext>
            </a:extLst>
          </p:cNvPr>
          <p:cNvSpPr>
            <a:spLocks noGrp="1"/>
          </p:cNvSpPr>
          <p:nvPr>
            <p:ph idx="1"/>
          </p:nvPr>
        </p:nvSpPr>
        <p:spPr/>
        <p:txBody>
          <a:bodyPr/>
          <a:lstStyle/>
          <a:p>
            <a:pPr marL="514350" indent="-514350">
              <a:buFont typeface="+mj-lt"/>
              <a:buAutoNum type="arabicPeriod"/>
            </a:pPr>
            <a:r>
              <a:rPr lang="zh-CN" altLang="en-US" dirty="0"/>
              <a:t>环境搭建 </a:t>
            </a:r>
            <a:r>
              <a:rPr lang="en-US" altLang="zh-CN" dirty="0"/>
              <a:t>+ write the MBR</a:t>
            </a:r>
          </a:p>
          <a:p>
            <a:pPr lvl="1"/>
            <a:endParaRPr lang="en-US" altLang="zh-CN" dirty="0"/>
          </a:p>
          <a:p>
            <a:pPr marL="514350" indent="-514350">
              <a:buFont typeface="+mj-lt"/>
              <a:buAutoNum type="arabicPeriod"/>
            </a:pPr>
            <a:r>
              <a:rPr lang="en-US" altLang="zh-CN" dirty="0">
                <a:highlight>
                  <a:srgbClr val="FF9900"/>
                </a:highlight>
              </a:rPr>
              <a:t>Process</a:t>
            </a:r>
            <a:r>
              <a:rPr lang="en-US" altLang="zh-CN" dirty="0"/>
              <a:t>/Thread </a:t>
            </a:r>
            <a:r>
              <a:rPr lang="zh-CN" altLang="en-US" dirty="0"/>
              <a:t>和 </a:t>
            </a:r>
            <a:r>
              <a:rPr lang="en-US" altLang="zh-CN" dirty="0">
                <a:highlight>
                  <a:srgbClr val="FF9900"/>
                </a:highlight>
              </a:rPr>
              <a:t>CPU Scheduler</a:t>
            </a:r>
            <a:r>
              <a:rPr lang="en-US" altLang="zh-CN" dirty="0"/>
              <a:t> </a:t>
            </a:r>
          </a:p>
          <a:p>
            <a:endParaRPr lang="en-US" altLang="zh-CN" dirty="0"/>
          </a:p>
          <a:p>
            <a:pPr marL="514350" indent="-514350">
              <a:buFont typeface="+mj-lt"/>
              <a:buAutoNum type="arabicPeriod" startAt="3"/>
            </a:pPr>
            <a:r>
              <a:rPr lang="en-US" altLang="zh-CN" dirty="0"/>
              <a:t>Locks and Synchronization + Deadlock </a:t>
            </a:r>
          </a:p>
          <a:p>
            <a:endParaRPr lang="en-US" altLang="zh-CN" dirty="0"/>
          </a:p>
          <a:p>
            <a:pPr marL="514350" indent="-514350">
              <a:buFont typeface="+mj-lt"/>
              <a:buAutoNum type="arabicPeriod" startAt="4"/>
            </a:pPr>
            <a:r>
              <a:rPr lang="en-US" altLang="zh-CN" dirty="0"/>
              <a:t>MM – basic + VM</a:t>
            </a:r>
          </a:p>
          <a:p>
            <a:endParaRPr lang="en-US" altLang="zh-CN" dirty="0"/>
          </a:p>
          <a:p>
            <a:pPr marL="514350" indent="-514350">
              <a:buFont typeface="+mj-lt"/>
              <a:buAutoNum type="arabicPeriod" startAt="5"/>
            </a:pPr>
            <a:r>
              <a:rPr lang="en-US" altLang="zh-CN" dirty="0"/>
              <a:t>HDD – File </a:t>
            </a:r>
            <a:endParaRPr lang="zh-CN" altLang="en-US" dirty="0"/>
          </a:p>
        </p:txBody>
      </p:sp>
      <p:sp>
        <p:nvSpPr>
          <p:cNvPr id="4" name="文本框 3">
            <a:extLst>
              <a:ext uri="{FF2B5EF4-FFF2-40B4-BE49-F238E27FC236}">
                <a16:creationId xmlns:a16="http://schemas.microsoft.com/office/drawing/2014/main" id="{B1C4A0D7-577F-4D74-9911-30A1D2A26054}"/>
              </a:ext>
            </a:extLst>
          </p:cNvPr>
          <p:cNvSpPr txBox="1"/>
          <p:nvPr/>
        </p:nvSpPr>
        <p:spPr>
          <a:xfrm>
            <a:off x="7464152" y="1124745"/>
            <a:ext cx="6840334" cy="5355312"/>
          </a:xfrm>
          <a:prstGeom prst="rect">
            <a:avLst/>
          </a:prstGeom>
          <a:noFill/>
        </p:spPr>
        <p:txBody>
          <a:bodyPr wrap="none" rtlCol="0">
            <a:spAutoFit/>
          </a:bodyPr>
          <a:lstStyle/>
          <a:p>
            <a:r>
              <a:rPr lang="zh-CN" altLang="en-US" dirty="0"/>
              <a:t>程序</a:t>
            </a:r>
            <a:endParaRPr lang="en-US" altLang="zh-CN" dirty="0"/>
          </a:p>
          <a:p>
            <a:pPr marL="285750" indent="-285750">
              <a:buFontTx/>
              <a:buChar char="-"/>
            </a:pPr>
            <a:r>
              <a:rPr lang="zh-CN" altLang="en-US" dirty="0"/>
              <a:t>操作系统程序 </a:t>
            </a:r>
            <a:r>
              <a:rPr lang="en-US" altLang="zh-CN" dirty="0"/>
              <a:t>– MBR, FS</a:t>
            </a:r>
            <a:r>
              <a:rPr lang="zh-CN" altLang="en-US" dirty="0"/>
              <a:t>里面的程序</a:t>
            </a:r>
            <a:endParaRPr lang="en-US" altLang="zh-CN" dirty="0"/>
          </a:p>
          <a:p>
            <a:pPr marL="285750" indent="-285750">
              <a:buFontTx/>
              <a:buChar char="-"/>
            </a:pPr>
            <a:r>
              <a:rPr lang="zh-CN" altLang="en-US" dirty="0"/>
              <a:t>用户的程序 </a:t>
            </a:r>
            <a:r>
              <a:rPr lang="en-US" altLang="zh-CN" dirty="0"/>
              <a:t>– </a:t>
            </a:r>
            <a:r>
              <a:rPr lang="zh-CN" altLang="en-US" dirty="0"/>
              <a:t>如何保存到</a:t>
            </a:r>
            <a:r>
              <a:rPr lang="en-US" altLang="zh-CN" dirty="0"/>
              <a:t>OS’s FS</a:t>
            </a:r>
          </a:p>
          <a:p>
            <a:r>
              <a:rPr lang="en-US" altLang="zh-CN" dirty="0"/>
              <a:t>[</a:t>
            </a:r>
            <a:r>
              <a:rPr lang="zh-CN" altLang="en-US" dirty="0"/>
              <a:t>简单的</a:t>
            </a:r>
            <a:r>
              <a:rPr lang="en-US" altLang="zh-CN" dirty="0"/>
              <a:t>OS – </a:t>
            </a:r>
            <a:r>
              <a:rPr lang="zh-CN" altLang="en-US" dirty="0"/>
              <a:t>类似</a:t>
            </a:r>
            <a:r>
              <a:rPr lang="en-US" altLang="zh-CN" dirty="0"/>
              <a:t>MSDOS – </a:t>
            </a:r>
            <a:r>
              <a:rPr lang="zh-CN" altLang="en-US" dirty="0"/>
              <a:t>以文件系统为核心</a:t>
            </a:r>
            <a:r>
              <a:rPr lang="en-US" altLang="zh-CN" dirty="0"/>
              <a:t>: </a:t>
            </a:r>
            <a:r>
              <a:rPr lang="zh-CN" altLang="en-US" dirty="0"/>
              <a:t>找到用户的程序</a:t>
            </a:r>
            <a:r>
              <a:rPr lang="en-US" altLang="zh-CN" dirty="0"/>
              <a:t>]</a:t>
            </a:r>
          </a:p>
          <a:p>
            <a:endParaRPr lang="en-US" altLang="zh-CN" dirty="0"/>
          </a:p>
          <a:p>
            <a:r>
              <a:rPr lang="zh-CN" altLang="en-US" dirty="0"/>
              <a:t>然后才是 按照交互才做，运行</a:t>
            </a:r>
            <a:r>
              <a:rPr lang="zh-CN" altLang="en-US" dirty="0">
                <a:highlight>
                  <a:srgbClr val="FF9900"/>
                </a:highlight>
              </a:rPr>
              <a:t>多个程序</a:t>
            </a:r>
            <a:endParaRPr lang="en-US" altLang="zh-CN" dirty="0">
              <a:highlight>
                <a:srgbClr val="FF9900"/>
              </a:highlight>
            </a:endParaRPr>
          </a:p>
          <a:p>
            <a:pPr marL="285750" indent="-285750">
              <a:buFontTx/>
              <a:buChar char="-"/>
            </a:pPr>
            <a:r>
              <a:rPr lang="zh-CN" altLang="en-US" dirty="0"/>
              <a:t>中断 和 捕获中断</a:t>
            </a:r>
            <a:endParaRPr lang="en-US" altLang="zh-CN" dirty="0"/>
          </a:p>
          <a:p>
            <a:pPr marL="285750" indent="-285750">
              <a:buFontTx/>
              <a:buChar char="-"/>
            </a:pPr>
            <a:r>
              <a:rPr lang="zh-CN" altLang="en-US" dirty="0"/>
              <a:t>分配内存</a:t>
            </a:r>
            <a:endParaRPr lang="en-US" altLang="zh-CN" dirty="0"/>
          </a:p>
          <a:p>
            <a:pPr marL="285750" indent="-285750">
              <a:buFontTx/>
              <a:buChar char="-"/>
            </a:pPr>
            <a:r>
              <a:rPr lang="en-US" altLang="zh-CN" dirty="0"/>
              <a:t>TSS </a:t>
            </a:r>
            <a:r>
              <a:rPr lang="zh-CN" altLang="en-US" dirty="0"/>
              <a:t>切换</a:t>
            </a:r>
            <a:endParaRPr lang="en-US" altLang="zh-CN" dirty="0"/>
          </a:p>
          <a:p>
            <a:r>
              <a:rPr lang="en-US" altLang="zh-CN" dirty="0"/>
              <a:t>[</a:t>
            </a:r>
            <a:r>
              <a:rPr lang="zh-CN" altLang="en-US" dirty="0"/>
              <a:t>多任务的</a:t>
            </a:r>
            <a:r>
              <a:rPr lang="en-US" altLang="zh-CN" dirty="0"/>
              <a:t>OS: </a:t>
            </a:r>
            <a:r>
              <a:rPr lang="zh-CN" altLang="en-US" dirty="0"/>
              <a:t>通过</a:t>
            </a:r>
            <a:r>
              <a:rPr lang="en-US" altLang="zh-CN" dirty="0"/>
              <a:t>Shell </a:t>
            </a:r>
            <a:r>
              <a:rPr lang="zh-CN" altLang="en-US" dirty="0"/>
              <a:t>启动用户程序 </a:t>
            </a:r>
            <a:r>
              <a:rPr lang="en-US" altLang="zh-CN" dirty="0"/>
              <a:t>– </a:t>
            </a:r>
            <a:r>
              <a:rPr lang="zh-CN" altLang="en-US" dirty="0"/>
              <a:t>在新的</a:t>
            </a:r>
            <a:r>
              <a:rPr lang="en-US" altLang="zh-CN" dirty="0"/>
              <a:t>Console </a:t>
            </a:r>
            <a:r>
              <a:rPr lang="zh-CN" altLang="en-US" dirty="0"/>
              <a:t>运行</a:t>
            </a:r>
            <a:r>
              <a:rPr lang="en-US" altLang="zh-CN" dirty="0"/>
              <a:t>]</a:t>
            </a:r>
          </a:p>
          <a:p>
            <a:endParaRPr lang="en-US" altLang="zh-CN" dirty="0"/>
          </a:p>
          <a:p>
            <a:endParaRPr lang="en-US" altLang="zh-CN" dirty="0"/>
          </a:p>
          <a:p>
            <a:r>
              <a:rPr lang="en-US" altLang="zh-CN" dirty="0"/>
              <a:t>[</a:t>
            </a:r>
            <a:r>
              <a:rPr lang="zh-CN" altLang="en-US" dirty="0"/>
              <a:t>支持程序间交流的</a:t>
            </a:r>
            <a:r>
              <a:rPr lang="en-US" altLang="zh-CN" dirty="0"/>
              <a:t>OS: IPC or Message passing]</a:t>
            </a:r>
          </a:p>
          <a:p>
            <a:endParaRPr lang="en-US" altLang="zh-CN" dirty="0"/>
          </a:p>
          <a:p>
            <a:r>
              <a:rPr lang="zh-CN" altLang="en-US" dirty="0"/>
              <a:t>再之后，是</a:t>
            </a:r>
            <a:r>
              <a:rPr lang="en-US" altLang="zh-CN" dirty="0"/>
              <a:t>Lock syn </a:t>
            </a:r>
            <a:r>
              <a:rPr lang="zh-CN" altLang="en-US" dirty="0"/>
              <a:t>和 </a:t>
            </a:r>
            <a:r>
              <a:rPr lang="en-US" altLang="zh-CN" dirty="0"/>
              <a:t>Deadlock</a:t>
            </a:r>
          </a:p>
          <a:p>
            <a:endParaRPr lang="en-US" altLang="zh-CN" dirty="0"/>
          </a:p>
          <a:p>
            <a:endParaRPr lang="en-US" altLang="zh-CN" dirty="0"/>
          </a:p>
          <a:p>
            <a:r>
              <a:rPr lang="en-US" altLang="zh-CN" dirty="0"/>
              <a:t>- GUI</a:t>
            </a:r>
            <a:r>
              <a:rPr lang="zh-CN" altLang="en-US" dirty="0"/>
              <a:t>的封装 </a:t>
            </a:r>
            <a:r>
              <a:rPr lang="en-US" altLang="zh-CN" dirty="0"/>
              <a:t>(</a:t>
            </a:r>
            <a:r>
              <a:rPr lang="zh-CN" altLang="en-US" dirty="0"/>
              <a:t>暂时不需要引入</a:t>
            </a:r>
            <a:r>
              <a:rPr lang="en-US" altLang="zh-CN" dirty="0"/>
              <a:t>GUI – shell/CMD</a:t>
            </a:r>
            <a:r>
              <a:rPr lang="zh-CN" altLang="en-US" dirty="0"/>
              <a:t>即可体会操作系统</a:t>
            </a:r>
            <a:r>
              <a:rPr lang="en-US" altLang="zh-CN" dirty="0"/>
              <a:t>)</a:t>
            </a:r>
          </a:p>
          <a:p>
            <a:endParaRPr lang="zh-CN" altLang="en-US" dirty="0"/>
          </a:p>
        </p:txBody>
      </p:sp>
    </p:spTree>
    <p:extLst>
      <p:ext uri="{BB962C8B-B14F-4D97-AF65-F5344CB8AC3E}">
        <p14:creationId xmlns:p14="http://schemas.microsoft.com/office/powerpoint/2010/main" val="1754792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54FCD-1AB5-4694-980C-D249445663A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EB3A81-3D61-4647-BE23-813519520F14}"/>
              </a:ext>
            </a:extLst>
          </p:cNvPr>
          <p:cNvSpPr>
            <a:spLocks noGrp="1"/>
          </p:cNvSpPr>
          <p:nvPr>
            <p:ph idx="1"/>
          </p:nvPr>
        </p:nvSpPr>
        <p:spPr/>
        <p:txBody>
          <a:bodyPr/>
          <a:lstStyle/>
          <a:p>
            <a:r>
              <a:rPr lang="zh-CN" altLang="en-US" dirty="0"/>
              <a:t>实际上，</a:t>
            </a:r>
            <a:r>
              <a:rPr lang="en-US" altLang="zh-CN" dirty="0"/>
              <a:t>BIOS</a:t>
            </a:r>
            <a:r>
              <a:rPr lang="zh-CN" altLang="en-US" dirty="0"/>
              <a:t>中的 </a:t>
            </a:r>
            <a:r>
              <a:rPr lang="en-US" altLang="zh-CN" dirty="0"/>
              <a:t>Boot loader </a:t>
            </a:r>
            <a:r>
              <a:rPr lang="zh-CN" altLang="en-US" dirty="0"/>
              <a:t>部分，现在的基本任务就是找到</a:t>
            </a:r>
            <a:r>
              <a:rPr lang="en-US" altLang="zh-CN" dirty="0"/>
              <a:t>System disk </a:t>
            </a:r>
            <a:r>
              <a:rPr lang="zh-CN" altLang="en-US" dirty="0"/>
              <a:t>的 </a:t>
            </a:r>
            <a:r>
              <a:rPr lang="en-US" altLang="zh-CN" dirty="0"/>
              <a:t>MBR – </a:t>
            </a:r>
            <a:r>
              <a:rPr lang="zh-CN" altLang="en-US" dirty="0"/>
              <a:t>实模式</a:t>
            </a:r>
            <a:endParaRPr lang="en-US" altLang="zh-CN" dirty="0"/>
          </a:p>
          <a:p>
            <a:pPr lvl="1"/>
            <a:r>
              <a:rPr lang="zh-CN" altLang="en-US" dirty="0"/>
              <a:t>读取 </a:t>
            </a:r>
            <a:r>
              <a:rPr lang="en-US" altLang="zh-CN" dirty="0"/>
              <a:t>512B </a:t>
            </a:r>
            <a:r>
              <a:rPr lang="zh-CN" altLang="en-US" dirty="0"/>
              <a:t>的</a:t>
            </a:r>
            <a:r>
              <a:rPr lang="en-US" altLang="zh-CN" dirty="0"/>
              <a:t>1</a:t>
            </a:r>
            <a:r>
              <a:rPr lang="en-US" altLang="zh-CN" baseline="30000" dirty="0"/>
              <a:t>st</a:t>
            </a:r>
            <a:r>
              <a:rPr lang="en-US" altLang="zh-CN" dirty="0"/>
              <a:t> sector</a:t>
            </a:r>
            <a:r>
              <a:rPr lang="zh-CN" altLang="en-US" dirty="0"/>
              <a:t>，并比较是不是以</a:t>
            </a:r>
            <a:r>
              <a:rPr lang="en-US" altLang="zh-CN" dirty="0"/>
              <a:t> </a:t>
            </a:r>
            <a:r>
              <a:rPr lang="zh-CN" altLang="en-US" dirty="0"/>
              <a:t>“</a:t>
            </a:r>
            <a:r>
              <a:rPr lang="en-US" altLang="zh-CN" dirty="0">
                <a:highlight>
                  <a:srgbClr val="FF9900"/>
                </a:highlight>
              </a:rPr>
              <a:t>0xaa55</a:t>
            </a:r>
            <a:r>
              <a:rPr lang="zh-CN" altLang="en-US" dirty="0"/>
              <a:t>”结尾</a:t>
            </a:r>
            <a:endParaRPr lang="en-US" altLang="zh-CN" dirty="0"/>
          </a:p>
          <a:p>
            <a:pPr lvl="1"/>
            <a:r>
              <a:rPr lang="zh-CN" altLang="en-US" dirty="0"/>
              <a:t>将 </a:t>
            </a:r>
            <a:r>
              <a:rPr lang="en-US" altLang="zh-CN" dirty="0"/>
              <a:t>MBR </a:t>
            </a:r>
            <a:r>
              <a:rPr lang="zh-CN" altLang="en-US" dirty="0"/>
              <a:t>的内容拷贝到 </a:t>
            </a:r>
            <a:r>
              <a:rPr lang="en-US" altLang="zh-CN" dirty="0"/>
              <a:t>0x7c00</a:t>
            </a:r>
            <a:r>
              <a:rPr lang="zh-CN" altLang="en-US" dirty="0"/>
              <a:t>的内存位置</a:t>
            </a:r>
            <a:endParaRPr lang="en-US" altLang="zh-CN" dirty="0"/>
          </a:p>
          <a:p>
            <a:pPr lvl="1"/>
            <a:r>
              <a:rPr lang="zh-CN" altLang="en-US" dirty="0"/>
              <a:t>然后按照</a:t>
            </a:r>
            <a:r>
              <a:rPr lang="en-US" altLang="zh-CN" dirty="0"/>
              <a:t>MBR</a:t>
            </a:r>
            <a:r>
              <a:rPr lang="zh-CN" altLang="en-US" dirty="0"/>
              <a:t>中的内容执行即可</a:t>
            </a:r>
            <a:endParaRPr lang="en-US" altLang="zh-CN" dirty="0"/>
          </a:p>
          <a:p>
            <a:pPr lvl="2"/>
            <a:r>
              <a:rPr lang="en-US" altLang="zh-CN" dirty="0"/>
              <a:t>MBR</a:t>
            </a:r>
            <a:r>
              <a:rPr lang="zh-CN" altLang="en-US" dirty="0"/>
              <a:t>中的内容，也还是程序 </a:t>
            </a:r>
            <a:r>
              <a:rPr lang="en-US" altLang="zh-CN" dirty="0"/>
              <a:t>– </a:t>
            </a:r>
            <a:r>
              <a:rPr lang="zh-CN" altLang="en-US" dirty="0"/>
              <a:t>可以调用</a:t>
            </a:r>
            <a:r>
              <a:rPr lang="en-US" altLang="zh-CN" dirty="0"/>
              <a:t>BIOS</a:t>
            </a:r>
            <a:r>
              <a:rPr lang="zh-CN" altLang="en-US" dirty="0"/>
              <a:t>中的中断 </a:t>
            </a:r>
            <a:r>
              <a:rPr lang="en-US" altLang="zh-CN" dirty="0"/>
              <a:t>– </a:t>
            </a:r>
            <a:r>
              <a:rPr lang="zh-CN" altLang="en-US" dirty="0"/>
              <a:t>所以，某种角度而言，</a:t>
            </a:r>
            <a:r>
              <a:rPr lang="en-US" altLang="zh-CN" dirty="0"/>
              <a:t>BIOS</a:t>
            </a:r>
            <a:r>
              <a:rPr lang="zh-CN" altLang="en-US" dirty="0"/>
              <a:t>具备</a:t>
            </a:r>
            <a:r>
              <a:rPr lang="en-US" altLang="zh-CN" dirty="0"/>
              <a:t>OS</a:t>
            </a:r>
            <a:r>
              <a:rPr lang="zh-CN" altLang="en-US" dirty="0"/>
              <a:t>的基础功能 </a:t>
            </a:r>
            <a:r>
              <a:rPr lang="en-US" altLang="zh-CN" dirty="0"/>
              <a:t>(</a:t>
            </a:r>
            <a:r>
              <a:rPr lang="zh-CN" altLang="en-US" dirty="0"/>
              <a:t>管理和使用资源</a:t>
            </a:r>
            <a:r>
              <a:rPr lang="en-US" altLang="zh-CN" dirty="0"/>
              <a:t>)</a:t>
            </a:r>
          </a:p>
          <a:p>
            <a:pPr lvl="1"/>
            <a:endParaRPr lang="en-US" altLang="zh-CN" dirty="0"/>
          </a:p>
          <a:p>
            <a:r>
              <a:rPr lang="en-US" altLang="zh-CN" dirty="0"/>
              <a:t>OS</a:t>
            </a:r>
            <a:r>
              <a:rPr lang="zh-CN" altLang="en-US" dirty="0"/>
              <a:t>本身，是一组文件的集合</a:t>
            </a:r>
            <a:r>
              <a:rPr lang="en-US" altLang="zh-CN" dirty="0"/>
              <a:t>(</a:t>
            </a:r>
            <a:r>
              <a:rPr lang="zh-CN" altLang="en-US" dirty="0"/>
              <a:t>它们也是组织起来的 </a:t>
            </a:r>
            <a:r>
              <a:rPr lang="en-US" altLang="zh-CN" dirty="0"/>
              <a:t>– </a:t>
            </a:r>
            <a:r>
              <a:rPr lang="zh-CN" altLang="en-US" dirty="0"/>
              <a:t>文件系统</a:t>
            </a:r>
            <a:r>
              <a:rPr lang="en-US" altLang="zh-CN" dirty="0"/>
              <a:t>)</a:t>
            </a:r>
            <a:r>
              <a:rPr lang="zh-CN" altLang="en-US" dirty="0"/>
              <a:t>，就需要</a:t>
            </a:r>
            <a:r>
              <a:rPr lang="en-US" altLang="zh-CN" dirty="0"/>
              <a:t>MBR</a:t>
            </a:r>
            <a:r>
              <a:rPr lang="zh-CN" altLang="en-US" dirty="0"/>
              <a:t>中有指令将“</a:t>
            </a:r>
            <a:r>
              <a:rPr lang="en-US" altLang="zh-CN" dirty="0"/>
              <a:t>OS</a:t>
            </a:r>
            <a:r>
              <a:rPr lang="zh-CN" altLang="en-US" dirty="0"/>
              <a:t>文件集合”加载到</a:t>
            </a:r>
            <a:r>
              <a:rPr lang="en-US" altLang="zh-CN" dirty="0"/>
              <a:t>MM</a:t>
            </a:r>
            <a:r>
              <a:rPr lang="zh-CN" altLang="en-US" dirty="0"/>
              <a:t>中的指定位置</a:t>
            </a:r>
            <a:endParaRPr lang="en-US" altLang="zh-CN" dirty="0"/>
          </a:p>
          <a:p>
            <a:pPr lvl="1"/>
            <a:r>
              <a:rPr lang="zh-CN" altLang="en-US" dirty="0"/>
              <a:t>就需要跳出 </a:t>
            </a:r>
            <a:r>
              <a:rPr lang="en-US" altLang="zh-CN" dirty="0"/>
              <a:t>512B</a:t>
            </a:r>
          </a:p>
          <a:p>
            <a:endParaRPr lang="zh-CN" altLang="en-US" dirty="0"/>
          </a:p>
          <a:p>
            <a:endParaRPr lang="zh-CN" altLang="en-US" dirty="0"/>
          </a:p>
        </p:txBody>
      </p:sp>
      <p:sp>
        <p:nvSpPr>
          <p:cNvPr id="4" name="Cloud Callout 80">
            <a:extLst>
              <a:ext uri="{FF2B5EF4-FFF2-40B4-BE49-F238E27FC236}">
                <a16:creationId xmlns:a16="http://schemas.microsoft.com/office/drawing/2014/main" id="{1E0EBE3F-3701-463E-AA4D-3D6D43CC6FFE}"/>
              </a:ext>
            </a:extLst>
          </p:cNvPr>
          <p:cNvSpPr/>
          <p:nvPr/>
        </p:nvSpPr>
        <p:spPr>
          <a:xfrm>
            <a:off x="8462608" y="332656"/>
            <a:ext cx="3384376" cy="1032553"/>
          </a:xfrm>
          <a:prstGeom prst="cloudCallout">
            <a:avLst>
              <a:gd name="adj1" fmla="val -39070"/>
              <a:gd name="adj2" fmla="val 7785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t>Project 0 </a:t>
            </a:r>
            <a:endParaRPr lang="zh-CN" altLang="en-US" sz="2400" dirty="0"/>
          </a:p>
        </p:txBody>
      </p:sp>
    </p:spTree>
    <p:extLst>
      <p:ext uri="{BB962C8B-B14F-4D97-AF65-F5344CB8AC3E}">
        <p14:creationId xmlns:p14="http://schemas.microsoft.com/office/powerpoint/2010/main" val="327566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D09E9-AA55-4DF0-8858-2D8FEBD2F9D0}"/>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6C42CCAE-3582-492F-8686-26B50AD16667}"/>
              </a:ext>
            </a:extLst>
          </p:cNvPr>
          <p:cNvPicPr>
            <a:picLocks noGrp="1" noChangeAspect="1"/>
          </p:cNvPicPr>
          <p:nvPr>
            <p:ph idx="1"/>
          </p:nvPr>
        </p:nvPicPr>
        <p:blipFill>
          <a:blip r:embed="rId3"/>
          <a:stretch>
            <a:fillRect/>
          </a:stretch>
        </p:blipFill>
        <p:spPr>
          <a:xfrm>
            <a:off x="2608994" y="1125538"/>
            <a:ext cx="7156574" cy="5183187"/>
          </a:xfrm>
        </p:spPr>
      </p:pic>
      <p:pic>
        <p:nvPicPr>
          <p:cNvPr id="4" name="图片 3">
            <a:extLst>
              <a:ext uri="{FF2B5EF4-FFF2-40B4-BE49-F238E27FC236}">
                <a16:creationId xmlns:a16="http://schemas.microsoft.com/office/drawing/2014/main" id="{7E95A3A2-AF87-405B-A489-8F5ADB03EAFB}"/>
              </a:ext>
            </a:extLst>
          </p:cNvPr>
          <p:cNvPicPr>
            <a:picLocks noChangeAspect="1"/>
          </p:cNvPicPr>
          <p:nvPr/>
        </p:nvPicPr>
        <p:blipFill>
          <a:blip r:embed="rId4"/>
          <a:stretch>
            <a:fillRect/>
          </a:stretch>
        </p:blipFill>
        <p:spPr>
          <a:xfrm>
            <a:off x="11366294" y="-13711"/>
            <a:ext cx="825706" cy="1021776"/>
          </a:xfrm>
          <a:prstGeom prst="rect">
            <a:avLst/>
          </a:prstGeom>
        </p:spPr>
      </p:pic>
    </p:spTree>
    <p:extLst>
      <p:ext uri="{BB962C8B-B14F-4D97-AF65-F5344CB8AC3E}">
        <p14:creationId xmlns:p14="http://schemas.microsoft.com/office/powerpoint/2010/main" val="2564784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D09E9-AA55-4DF0-8858-2D8FEBD2F9D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7E95A3A2-AF87-405B-A489-8F5ADB03EAFB}"/>
              </a:ext>
            </a:extLst>
          </p:cNvPr>
          <p:cNvPicPr>
            <a:picLocks noChangeAspect="1"/>
          </p:cNvPicPr>
          <p:nvPr/>
        </p:nvPicPr>
        <p:blipFill>
          <a:blip r:embed="rId3"/>
          <a:stretch>
            <a:fillRect/>
          </a:stretch>
        </p:blipFill>
        <p:spPr>
          <a:xfrm>
            <a:off x="11366294" y="-13711"/>
            <a:ext cx="825706" cy="1021776"/>
          </a:xfrm>
          <a:prstGeom prst="rect">
            <a:avLst/>
          </a:prstGeom>
        </p:spPr>
      </p:pic>
      <p:pic>
        <p:nvPicPr>
          <p:cNvPr id="7" name="内容占位符 6">
            <a:extLst>
              <a:ext uri="{FF2B5EF4-FFF2-40B4-BE49-F238E27FC236}">
                <a16:creationId xmlns:a16="http://schemas.microsoft.com/office/drawing/2014/main" id="{DD22DCCE-480E-4B7C-BA95-38B21E2CEB82}"/>
              </a:ext>
            </a:extLst>
          </p:cNvPr>
          <p:cNvPicPr>
            <a:picLocks noGrp="1" noChangeAspect="1"/>
          </p:cNvPicPr>
          <p:nvPr>
            <p:ph idx="1"/>
          </p:nvPr>
        </p:nvPicPr>
        <p:blipFill>
          <a:blip r:embed="rId4"/>
          <a:stretch>
            <a:fillRect/>
          </a:stretch>
        </p:blipFill>
        <p:spPr>
          <a:xfrm>
            <a:off x="1897242" y="1125538"/>
            <a:ext cx="8580078" cy="5183187"/>
          </a:xfrm>
        </p:spPr>
      </p:pic>
    </p:spTree>
    <p:extLst>
      <p:ext uri="{BB962C8B-B14F-4D97-AF65-F5344CB8AC3E}">
        <p14:creationId xmlns:p14="http://schemas.microsoft.com/office/powerpoint/2010/main" val="2593760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D09E9-AA55-4DF0-8858-2D8FEBD2F9D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7E95A3A2-AF87-405B-A489-8F5ADB03EAFB}"/>
              </a:ext>
            </a:extLst>
          </p:cNvPr>
          <p:cNvPicPr>
            <a:picLocks noChangeAspect="1"/>
          </p:cNvPicPr>
          <p:nvPr/>
        </p:nvPicPr>
        <p:blipFill>
          <a:blip r:embed="rId3"/>
          <a:stretch>
            <a:fillRect/>
          </a:stretch>
        </p:blipFill>
        <p:spPr>
          <a:xfrm>
            <a:off x="11366294" y="-13711"/>
            <a:ext cx="825706" cy="1021776"/>
          </a:xfrm>
          <a:prstGeom prst="rect">
            <a:avLst/>
          </a:prstGeom>
        </p:spPr>
      </p:pic>
      <p:pic>
        <p:nvPicPr>
          <p:cNvPr id="6" name="内容占位符 5">
            <a:extLst>
              <a:ext uri="{FF2B5EF4-FFF2-40B4-BE49-F238E27FC236}">
                <a16:creationId xmlns:a16="http://schemas.microsoft.com/office/drawing/2014/main" id="{882005E4-5E43-4081-BEAF-E21DF1928E5C}"/>
              </a:ext>
            </a:extLst>
          </p:cNvPr>
          <p:cNvPicPr>
            <a:picLocks noGrp="1" noChangeAspect="1"/>
          </p:cNvPicPr>
          <p:nvPr>
            <p:ph idx="1"/>
          </p:nvPr>
        </p:nvPicPr>
        <p:blipFill>
          <a:blip r:embed="rId4"/>
          <a:stretch>
            <a:fillRect/>
          </a:stretch>
        </p:blipFill>
        <p:spPr>
          <a:xfrm>
            <a:off x="2483168" y="1125538"/>
            <a:ext cx="7408227" cy="5183187"/>
          </a:xfrm>
        </p:spPr>
      </p:pic>
    </p:spTree>
    <p:extLst>
      <p:ext uri="{BB962C8B-B14F-4D97-AF65-F5344CB8AC3E}">
        <p14:creationId xmlns:p14="http://schemas.microsoft.com/office/powerpoint/2010/main" val="19338443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D09E9-AA55-4DF0-8858-2D8FEBD2F9D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7E95A3A2-AF87-405B-A489-8F5ADB03EAFB}"/>
              </a:ext>
            </a:extLst>
          </p:cNvPr>
          <p:cNvPicPr>
            <a:picLocks noChangeAspect="1"/>
          </p:cNvPicPr>
          <p:nvPr/>
        </p:nvPicPr>
        <p:blipFill>
          <a:blip r:embed="rId3"/>
          <a:stretch>
            <a:fillRect/>
          </a:stretch>
        </p:blipFill>
        <p:spPr>
          <a:xfrm>
            <a:off x="11366294" y="-13711"/>
            <a:ext cx="825706" cy="1021776"/>
          </a:xfrm>
          <a:prstGeom prst="rect">
            <a:avLst/>
          </a:prstGeom>
        </p:spPr>
      </p:pic>
      <p:sp>
        <p:nvSpPr>
          <p:cNvPr id="3" name="内容占位符 2">
            <a:extLst>
              <a:ext uri="{FF2B5EF4-FFF2-40B4-BE49-F238E27FC236}">
                <a16:creationId xmlns:a16="http://schemas.microsoft.com/office/drawing/2014/main" id="{39DF3EFC-CBE8-479C-9A40-0FA2DA1B7125}"/>
              </a:ext>
            </a:extLst>
          </p:cNvPr>
          <p:cNvSpPr>
            <a:spLocks noGrp="1"/>
          </p:cNvSpPr>
          <p:nvPr>
            <p:ph idx="1"/>
          </p:nvPr>
        </p:nvSpPr>
        <p:spPr/>
        <p:txBody>
          <a:bodyPr/>
          <a:lstStyle/>
          <a:p>
            <a:endParaRPr lang="zh-CN" altLang="en-US" dirty="0"/>
          </a:p>
        </p:txBody>
      </p:sp>
      <p:pic>
        <p:nvPicPr>
          <p:cNvPr id="8" name="图片 7">
            <a:extLst>
              <a:ext uri="{FF2B5EF4-FFF2-40B4-BE49-F238E27FC236}">
                <a16:creationId xmlns:a16="http://schemas.microsoft.com/office/drawing/2014/main" id="{0EB8FAA5-B9A9-4277-A5C5-7690E280E7AF}"/>
              </a:ext>
            </a:extLst>
          </p:cNvPr>
          <p:cNvPicPr>
            <a:picLocks noChangeAspect="1"/>
          </p:cNvPicPr>
          <p:nvPr/>
        </p:nvPicPr>
        <p:blipFill>
          <a:blip r:embed="rId4"/>
          <a:stretch>
            <a:fillRect/>
          </a:stretch>
        </p:blipFill>
        <p:spPr>
          <a:xfrm>
            <a:off x="1559496" y="139701"/>
            <a:ext cx="7741945" cy="3244243"/>
          </a:xfrm>
          <a:prstGeom prst="rect">
            <a:avLst/>
          </a:prstGeom>
        </p:spPr>
      </p:pic>
      <p:pic>
        <p:nvPicPr>
          <p:cNvPr id="10" name="图片 9">
            <a:extLst>
              <a:ext uri="{FF2B5EF4-FFF2-40B4-BE49-F238E27FC236}">
                <a16:creationId xmlns:a16="http://schemas.microsoft.com/office/drawing/2014/main" id="{90611871-5BDB-4FB0-8F22-36868E4DF624}"/>
              </a:ext>
            </a:extLst>
          </p:cNvPr>
          <p:cNvPicPr>
            <a:picLocks noChangeAspect="1"/>
          </p:cNvPicPr>
          <p:nvPr/>
        </p:nvPicPr>
        <p:blipFill>
          <a:blip r:embed="rId5"/>
          <a:stretch>
            <a:fillRect/>
          </a:stretch>
        </p:blipFill>
        <p:spPr>
          <a:xfrm>
            <a:off x="1591086" y="3452353"/>
            <a:ext cx="7710356" cy="5409360"/>
          </a:xfrm>
          <a:prstGeom prst="rect">
            <a:avLst/>
          </a:prstGeom>
        </p:spPr>
      </p:pic>
    </p:spTree>
    <p:extLst>
      <p:ext uri="{BB962C8B-B14F-4D97-AF65-F5344CB8AC3E}">
        <p14:creationId xmlns:p14="http://schemas.microsoft.com/office/powerpoint/2010/main" val="20597819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D09E9-AA55-4DF0-8858-2D8FEBD2F9D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7E95A3A2-AF87-405B-A489-8F5ADB03EAFB}"/>
              </a:ext>
            </a:extLst>
          </p:cNvPr>
          <p:cNvPicPr>
            <a:picLocks noChangeAspect="1"/>
          </p:cNvPicPr>
          <p:nvPr/>
        </p:nvPicPr>
        <p:blipFill>
          <a:blip r:embed="rId3"/>
          <a:stretch>
            <a:fillRect/>
          </a:stretch>
        </p:blipFill>
        <p:spPr>
          <a:xfrm>
            <a:off x="11366294" y="-13711"/>
            <a:ext cx="825706" cy="1021776"/>
          </a:xfrm>
          <a:prstGeom prst="rect">
            <a:avLst/>
          </a:prstGeom>
        </p:spPr>
      </p:pic>
      <p:sp>
        <p:nvSpPr>
          <p:cNvPr id="3" name="内容占位符 2">
            <a:extLst>
              <a:ext uri="{FF2B5EF4-FFF2-40B4-BE49-F238E27FC236}">
                <a16:creationId xmlns:a16="http://schemas.microsoft.com/office/drawing/2014/main" id="{39DF3EFC-CBE8-479C-9A40-0FA2DA1B7125}"/>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A6A44899-ED37-4851-B408-F34A62FA9310}"/>
              </a:ext>
            </a:extLst>
          </p:cNvPr>
          <p:cNvPicPr>
            <a:picLocks noChangeAspect="1"/>
          </p:cNvPicPr>
          <p:nvPr/>
        </p:nvPicPr>
        <p:blipFill>
          <a:blip r:embed="rId4"/>
          <a:stretch>
            <a:fillRect/>
          </a:stretch>
        </p:blipFill>
        <p:spPr>
          <a:xfrm>
            <a:off x="1199456" y="-13711"/>
            <a:ext cx="7858667" cy="4437996"/>
          </a:xfrm>
          <a:prstGeom prst="rect">
            <a:avLst/>
          </a:prstGeom>
        </p:spPr>
      </p:pic>
      <p:pic>
        <p:nvPicPr>
          <p:cNvPr id="8" name="图片 7">
            <a:extLst>
              <a:ext uri="{FF2B5EF4-FFF2-40B4-BE49-F238E27FC236}">
                <a16:creationId xmlns:a16="http://schemas.microsoft.com/office/drawing/2014/main" id="{1E780C6E-CF99-4330-9F1C-BAD7AAE974E9}"/>
              </a:ext>
            </a:extLst>
          </p:cNvPr>
          <p:cNvPicPr>
            <a:picLocks noChangeAspect="1"/>
          </p:cNvPicPr>
          <p:nvPr/>
        </p:nvPicPr>
        <p:blipFill>
          <a:blip r:embed="rId5"/>
          <a:stretch>
            <a:fillRect/>
          </a:stretch>
        </p:blipFill>
        <p:spPr>
          <a:xfrm>
            <a:off x="1199456" y="4415941"/>
            <a:ext cx="7858667" cy="4810871"/>
          </a:xfrm>
          <a:prstGeom prst="rect">
            <a:avLst/>
          </a:prstGeom>
        </p:spPr>
      </p:pic>
    </p:spTree>
    <p:extLst>
      <p:ext uri="{BB962C8B-B14F-4D97-AF65-F5344CB8AC3E}">
        <p14:creationId xmlns:p14="http://schemas.microsoft.com/office/powerpoint/2010/main" val="20231770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D09E9-AA55-4DF0-8858-2D8FEBD2F9D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7E95A3A2-AF87-405B-A489-8F5ADB03EAFB}"/>
              </a:ext>
            </a:extLst>
          </p:cNvPr>
          <p:cNvPicPr>
            <a:picLocks noChangeAspect="1"/>
          </p:cNvPicPr>
          <p:nvPr/>
        </p:nvPicPr>
        <p:blipFill>
          <a:blip r:embed="rId3"/>
          <a:stretch>
            <a:fillRect/>
          </a:stretch>
        </p:blipFill>
        <p:spPr>
          <a:xfrm>
            <a:off x="11366294" y="-13711"/>
            <a:ext cx="825706" cy="1021776"/>
          </a:xfrm>
          <a:prstGeom prst="rect">
            <a:avLst/>
          </a:prstGeom>
        </p:spPr>
      </p:pic>
      <p:sp>
        <p:nvSpPr>
          <p:cNvPr id="3" name="内容占位符 2">
            <a:extLst>
              <a:ext uri="{FF2B5EF4-FFF2-40B4-BE49-F238E27FC236}">
                <a16:creationId xmlns:a16="http://schemas.microsoft.com/office/drawing/2014/main" id="{39DF3EFC-CBE8-479C-9A40-0FA2DA1B712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9256447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49B373E9-F642-4C36-8034-AC4E7CE4AC3B}"/>
              </a:ext>
            </a:extLst>
          </p:cNvPr>
          <p:cNvPicPr>
            <a:picLocks noChangeAspect="1"/>
          </p:cNvPicPr>
          <p:nvPr/>
        </p:nvPicPr>
        <p:blipFill>
          <a:blip r:embed="rId3"/>
          <a:stretch>
            <a:fillRect/>
          </a:stretch>
        </p:blipFill>
        <p:spPr>
          <a:xfrm>
            <a:off x="11477868" y="159"/>
            <a:ext cx="714132" cy="1007905"/>
          </a:xfrm>
          <a:prstGeom prst="rect">
            <a:avLst/>
          </a:prstGeom>
        </p:spPr>
      </p:pic>
      <p:pic>
        <p:nvPicPr>
          <p:cNvPr id="8" name="内容占位符 7">
            <a:extLst>
              <a:ext uri="{FF2B5EF4-FFF2-40B4-BE49-F238E27FC236}">
                <a16:creationId xmlns:a16="http://schemas.microsoft.com/office/drawing/2014/main" id="{8035798C-91C5-47EA-BE18-FE67C73F99F7}"/>
              </a:ext>
            </a:extLst>
          </p:cNvPr>
          <p:cNvPicPr>
            <a:picLocks noGrp="1" noChangeAspect="1"/>
          </p:cNvPicPr>
          <p:nvPr>
            <p:ph idx="1"/>
          </p:nvPr>
        </p:nvPicPr>
        <p:blipFill>
          <a:blip r:embed="rId4"/>
          <a:stretch>
            <a:fillRect/>
          </a:stretch>
        </p:blipFill>
        <p:spPr>
          <a:xfrm>
            <a:off x="911424" y="1700808"/>
            <a:ext cx="4871178" cy="4030662"/>
          </a:xfrm>
        </p:spPr>
      </p:pic>
      <p:pic>
        <p:nvPicPr>
          <p:cNvPr id="5" name="内容占位符 5">
            <a:extLst>
              <a:ext uri="{FF2B5EF4-FFF2-40B4-BE49-F238E27FC236}">
                <a16:creationId xmlns:a16="http://schemas.microsoft.com/office/drawing/2014/main" id="{1CB5B5BC-C891-41DE-A368-4A6861A2E846}"/>
              </a:ext>
            </a:extLst>
          </p:cNvPr>
          <p:cNvPicPr>
            <a:picLocks noChangeAspect="1"/>
          </p:cNvPicPr>
          <p:nvPr/>
        </p:nvPicPr>
        <p:blipFill>
          <a:blip r:embed="rId5"/>
          <a:stretch>
            <a:fillRect/>
          </a:stretch>
        </p:blipFill>
        <p:spPr bwMode="auto">
          <a:xfrm>
            <a:off x="6096000" y="1700808"/>
            <a:ext cx="5785316" cy="40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09473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49B373E9-F642-4C36-8034-AC4E7CE4AC3B}"/>
              </a:ext>
            </a:extLst>
          </p:cNvPr>
          <p:cNvPicPr>
            <a:picLocks noChangeAspect="1"/>
          </p:cNvPicPr>
          <p:nvPr/>
        </p:nvPicPr>
        <p:blipFill>
          <a:blip r:embed="rId3"/>
          <a:stretch>
            <a:fillRect/>
          </a:stretch>
        </p:blipFill>
        <p:spPr>
          <a:xfrm>
            <a:off x="11477868" y="159"/>
            <a:ext cx="714132" cy="1007905"/>
          </a:xfrm>
          <a:prstGeom prst="rect">
            <a:avLst/>
          </a:prstGeom>
        </p:spPr>
      </p:pic>
      <p:sp>
        <p:nvSpPr>
          <p:cNvPr id="7" name="内容占位符 6">
            <a:extLst>
              <a:ext uri="{FF2B5EF4-FFF2-40B4-BE49-F238E27FC236}">
                <a16:creationId xmlns:a16="http://schemas.microsoft.com/office/drawing/2014/main" id="{4030B871-274D-4294-8438-7E0F12791EFC}"/>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1791095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49B373E9-F642-4C36-8034-AC4E7CE4AC3B}"/>
              </a:ext>
            </a:extLst>
          </p:cNvPr>
          <p:cNvPicPr>
            <a:picLocks noChangeAspect="1"/>
          </p:cNvPicPr>
          <p:nvPr/>
        </p:nvPicPr>
        <p:blipFill>
          <a:blip r:embed="rId3"/>
          <a:stretch>
            <a:fillRect/>
          </a:stretch>
        </p:blipFill>
        <p:spPr>
          <a:xfrm>
            <a:off x="11477868" y="159"/>
            <a:ext cx="714132" cy="1007905"/>
          </a:xfrm>
          <a:prstGeom prst="rect">
            <a:avLst/>
          </a:prstGeom>
        </p:spPr>
      </p:pic>
      <p:sp>
        <p:nvSpPr>
          <p:cNvPr id="7" name="内容占位符 6">
            <a:extLst>
              <a:ext uri="{FF2B5EF4-FFF2-40B4-BE49-F238E27FC236}">
                <a16:creationId xmlns:a16="http://schemas.microsoft.com/office/drawing/2014/main" id="{4030B871-274D-4294-8438-7E0F12791EFC}"/>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8308912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zh-CN" altLang="en-US" dirty="0"/>
              <a:t>实模式和保护模式 </a:t>
            </a:r>
            <a:r>
              <a:rPr lang="en-US" altLang="zh-CN" dirty="0"/>
              <a:t>– </a:t>
            </a:r>
            <a:r>
              <a:rPr lang="zh-CN" altLang="en-US" dirty="0"/>
              <a:t>首先，寄存器有改变</a:t>
            </a:r>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r>
              <a:rPr lang="zh-CN" altLang="en-US" sz="2000" dirty="0"/>
              <a:t>在</a:t>
            </a:r>
            <a:r>
              <a:rPr lang="en-US" altLang="zh-CN" sz="2000" dirty="0"/>
              <a:t>IA32</a:t>
            </a:r>
            <a:r>
              <a:rPr lang="zh-CN" altLang="en-US" sz="2000" dirty="0"/>
              <a:t>架构（或称</a:t>
            </a:r>
            <a:r>
              <a:rPr lang="en-US" altLang="zh-CN" sz="2000" dirty="0"/>
              <a:t>i386</a:t>
            </a:r>
            <a:r>
              <a:rPr lang="zh-CN" altLang="en-US" sz="2000" dirty="0"/>
              <a:t>、</a:t>
            </a:r>
            <a:r>
              <a:rPr lang="en-US" altLang="zh-CN" sz="2000" dirty="0"/>
              <a:t>X86-32</a:t>
            </a:r>
            <a:r>
              <a:rPr lang="zh-CN" altLang="en-US" sz="2000" dirty="0"/>
              <a:t>或</a:t>
            </a:r>
            <a:r>
              <a:rPr lang="en-US" altLang="zh-CN" sz="2000" dirty="0"/>
              <a:t>X86</a:t>
            </a:r>
            <a:r>
              <a:rPr lang="zh-CN" altLang="en-US" sz="2000" dirty="0"/>
              <a:t>架构）下，</a:t>
            </a:r>
            <a:r>
              <a:rPr lang="en-US" altLang="zh-CN" sz="2000" dirty="0"/>
              <a:t>CPU</a:t>
            </a:r>
            <a:r>
              <a:rPr lang="zh-CN" altLang="en-US" sz="2000" dirty="0"/>
              <a:t>有多种工作模式：实模式和保护模式</a:t>
            </a:r>
            <a:endParaRPr lang="en-US" altLang="zh-CN" sz="2000" dirty="0"/>
          </a:p>
          <a:p>
            <a:pPr lvl="1"/>
            <a:r>
              <a:rPr lang="en-US" altLang="zh-CN" sz="2000" dirty="0"/>
              <a:t>CPU</a:t>
            </a:r>
            <a:r>
              <a:rPr lang="zh-CN" altLang="en-US" sz="2000" dirty="0"/>
              <a:t>复位（</a:t>
            </a:r>
            <a:r>
              <a:rPr lang="en-US" altLang="zh-CN" sz="2000" dirty="0"/>
              <a:t>reset</a:t>
            </a:r>
            <a:r>
              <a:rPr lang="zh-CN" altLang="en-US" sz="2000" dirty="0"/>
              <a:t>）或加电（</a:t>
            </a:r>
            <a:r>
              <a:rPr lang="en-US" altLang="zh-CN" sz="2000" dirty="0"/>
              <a:t>power on</a:t>
            </a:r>
            <a:r>
              <a:rPr lang="zh-CN" altLang="en-US" sz="2000" dirty="0"/>
              <a:t>）的时候以实模式启动，处理器以实模式工作。在实模式下，内存寻址方式和</a:t>
            </a:r>
            <a:r>
              <a:rPr lang="en-US" altLang="zh-CN" sz="2000" dirty="0"/>
              <a:t>8086</a:t>
            </a:r>
            <a:r>
              <a:rPr lang="zh-CN" altLang="en-US" sz="2000" dirty="0"/>
              <a:t>相同，由</a:t>
            </a:r>
            <a:r>
              <a:rPr lang="en-US" altLang="zh-CN" sz="2000" dirty="0"/>
              <a:t>16</a:t>
            </a:r>
            <a:r>
              <a:rPr lang="zh-CN" altLang="en-US" sz="2000" dirty="0"/>
              <a:t>位段寄存器的内容乘以</a:t>
            </a:r>
            <a:r>
              <a:rPr lang="en-US" altLang="zh-CN" sz="2000" dirty="0"/>
              <a:t>16(</a:t>
            </a:r>
            <a:r>
              <a:rPr lang="zh-CN" altLang="en-US" sz="2000" dirty="0"/>
              <a:t>左移</a:t>
            </a:r>
            <a:r>
              <a:rPr lang="en-US" altLang="zh-CN" sz="2000" dirty="0"/>
              <a:t>4</a:t>
            </a:r>
            <a:r>
              <a:rPr lang="zh-CN" altLang="en-US" sz="2000" dirty="0"/>
              <a:t>位</a:t>
            </a:r>
            <a:r>
              <a:rPr lang="en-US" altLang="zh-CN" sz="2000" dirty="0"/>
              <a:t>)</a:t>
            </a:r>
            <a:r>
              <a:rPr lang="zh-CN" altLang="en-US" sz="2000" dirty="0"/>
              <a:t>当做段基地址，加上</a:t>
            </a:r>
            <a:r>
              <a:rPr lang="en-US" altLang="zh-CN" sz="2000" dirty="0"/>
              <a:t>16</a:t>
            </a:r>
            <a:r>
              <a:rPr lang="zh-CN" altLang="en-US" sz="2000" dirty="0"/>
              <a:t>位偏移地址形成</a:t>
            </a:r>
            <a:r>
              <a:rPr lang="en-US" altLang="zh-CN" sz="2000" dirty="0"/>
              <a:t>20</a:t>
            </a:r>
            <a:r>
              <a:rPr lang="zh-CN" altLang="en-US" sz="2000" dirty="0"/>
              <a:t>位的物理地址，最大寻址空间</a:t>
            </a:r>
            <a:r>
              <a:rPr lang="en-US" altLang="zh-CN" sz="2000" dirty="0"/>
              <a:t>1MB</a:t>
            </a:r>
            <a:r>
              <a:rPr lang="zh-CN" altLang="en-US" sz="2000" dirty="0"/>
              <a:t>，最大分段</a:t>
            </a:r>
            <a:r>
              <a:rPr lang="en-US" altLang="zh-CN" sz="2000" dirty="0"/>
              <a:t>64KB</a:t>
            </a:r>
            <a:r>
              <a:rPr lang="zh-CN" altLang="en-US" sz="2000" dirty="0"/>
              <a:t>。在实模式下，所有的段都是可以读、写和可执行的。</a:t>
            </a:r>
            <a:endParaRPr lang="en-US" altLang="zh-CN" sz="2000" dirty="0"/>
          </a:p>
          <a:p>
            <a:pPr lvl="2"/>
            <a:r>
              <a:rPr lang="zh-CN" altLang="en-US" sz="1800" dirty="0"/>
              <a:t>在</a:t>
            </a:r>
            <a:r>
              <a:rPr lang="en-US" altLang="zh-CN" sz="1800" dirty="0"/>
              <a:t>8086/8088</a:t>
            </a:r>
            <a:r>
              <a:rPr lang="zh-CN" altLang="en-US" sz="1800" dirty="0"/>
              <a:t>时期，都是</a:t>
            </a:r>
            <a:r>
              <a:rPr lang="en-US" altLang="zh-CN" sz="1800" dirty="0"/>
              <a:t>16</a:t>
            </a:r>
            <a:r>
              <a:rPr lang="zh-CN" altLang="en-US" sz="1800" dirty="0"/>
              <a:t>位的</a:t>
            </a:r>
            <a:r>
              <a:rPr lang="en-US" altLang="zh-CN" sz="1800" dirty="0"/>
              <a:t>CPU</a:t>
            </a:r>
            <a:r>
              <a:rPr lang="zh-CN" altLang="en-US" sz="1800" dirty="0"/>
              <a:t>，没有工作模式之分，有</a:t>
            </a:r>
            <a:r>
              <a:rPr lang="en-US" altLang="zh-CN" sz="1800" dirty="0"/>
              <a:t>16</a:t>
            </a:r>
            <a:r>
              <a:rPr lang="zh-CN" altLang="en-US" sz="1800" dirty="0"/>
              <a:t>位的寄存器，</a:t>
            </a:r>
            <a:r>
              <a:rPr lang="en-US" altLang="zh-CN" sz="1800" dirty="0"/>
              <a:t>16</a:t>
            </a:r>
            <a:r>
              <a:rPr lang="zh-CN" altLang="en-US" sz="1800" dirty="0"/>
              <a:t>位的数据总线，</a:t>
            </a:r>
            <a:r>
              <a:rPr lang="en-US" altLang="zh-CN" sz="1800" dirty="0"/>
              <a:t>20</a:t>
            </a:r>
            <a:r>
              <a:rPr lang="zh-CN" altLang="en-US" sz="1800" dirty="0"/>
              <a:t>位的地址总线，使用</a:t>
            </a:r>
            <a:r>
              <a:rPr lang="en-US" altLang="zh-CN" sz="1800" dirty="0" err="1"/>
              <a:t>Segment:Offset</a:t>
            </a:r>
            <a:r>
              <a:rPr lang="zh-CN" altLang="en-US" sz="1800" dirty="0"/>
              <a:t>寻址方式，具有</a:t>
            </a:r>
            <a:r>
              <a:rPr lang="en-US" altLang="zh-CN" sz="1800" dirty="0"/>
              <a:t>1MB</a:t>
            </a:r>
            <a:r>
              <a:rPr lang="zh-CN" altLang="en-US" sz="1800" dirty="0"/>
              <a:t>的寻址能力。</a:t>
            </a:r>
          </a:p>
          <a:p>
            <a:pPr lvl="1"/>
            <a:r>
              <a:rPr lang="zh-CN" altLang="en-US" sz="2000" dirty="0"/>
              <a:t>在</a:t>
            </a:r>
            <a:r>
              <a:rPr lang="en-US" altLang="zh-CN" sz="2000" dirty="0"/>
              <a:t>80286</a:t>
            </a:r>
            <a:r>
              <a:rPr lang="zh-CN" altLang="en-US" sz="2000" dirty="0"/>
              <a:t>以后出现实模式和保护模式的区别，实模式主要是为了兼容之前的</a:t>
            </a:r>
            <a:r>
              <a:rPr lang="en-US" altLang="zh-CN" sz="2000" dirty="0"/>
              <a:t>CPU</a:t>
            </a:r>
            <a:r>
              <a:rPr lang="zh-CN" altLang="en-US" sz="2000" dirty="0"/>
              <a:t>架构，可以运行之前的软件，寻址方式和寻址能力和</a:t>
            </a:r>
            <a:r>
              <a:rPr lang="en-US" altLang="zh-CN" sz="2000" dirty="0"/>
              <a:t>8086 CPU</a:t>
            </a:r>
            <a:r>
              <a:rPr lang="zh-CN" altLang="en-US" sz="2000" dirty="0"/>
              <a:t>相同。依照</a:t>
            </a:r>
            <a:r>
              <a:rPr lang="en-US" altLang="zh-CN" sz="2000" dirty="0"/>
              <a:t>CPU</a:t>
            </a:r>
            <a:r>
              <a:rPr lang="zh-CN" altLang="en-US" sz="2000" dirty="0"/>
              <a:t>的设计规则，之后的</a:t>
            </a:r>
            <a:r>
              <a:rPr lang="en-US" altLang="zh-CN" sz="2000" dirty="0"/>
              <a:t>X86 CPU</a:t>
            </a:r>
            <a:r>
              <a:rPr lang="zh-CN" altLang="en-US" sz="2000" dirty="0"/>
              <a:t>都是在实模式下启动。</a:t>
            </a:r>
          </a:p>
          <a:p>
            <a:pPr lvl="1"/>
            <a:r>
              <a:rPr lang="zh-CN" altLang="en-US" sz="2000" dirty="0"/>
              <a:t>而到了</a:t>
            </a:r>
            <a:r>
              <a:rPr lang="en-US" altLang="zh-CN" sz="2000" dirty="0"/>
              <a:t>Intel 80386</a:t>
            </a:r>
            <a:r>
              <a:rPr lang="zh-CN" altLang="en-US" sz="2000" dirty="0"/>
              <a:t>，</a:t>
            </a:r>
            <a:r>
              <a:rPr lang="en-US" altLang="zh-CN" sz="2000" dirty="0"/>
              <a:t>CPU</a:t>
            </a:r>
            <a:r>
              <a:rPr lang="zh-CN" altLang="en-US" sz="2000" dirty="0"/>
              <a:t>真正具有</a:t>
            </a:r>
            <a:r>
              <a:rPr lang="en-US" altLang="zh-CN" sz="2000" dirty="0"/>
              <a:t>32</a:t>
            </a:r>
            <a:r>
              <a:rPr lang="zh-CN" altLang="en-US" sz="2000" dirty="0"/>
              <a:t>位的寄存器，</a:t>
            </a:r>
            <a:r>
              <a:rPr lang="en-US" altLang="zh-CN" sz="2000" dirty="0"/>
              <a:t>32</a:t>
            </a:r>
            <a:r>
              <a:rPr lang="zh-CN" altLang="en-US" sz="2000" dirty="0"/>
              <a:t>位的地址总线，一个寄存器就具有具有</a:t>
            </a:r>
            <a:r>
              <a:rPr lang="en-US" altLang="zh-CN" sz="2000" dirty="0"/>
              <a:t>4GB</a:t>
            </a:r>
            <a:r>
              <a:rPr lang="zh-CN" altLang="en-US" sz="2000" dirty="0"/>
              <a:t>的寻址能力。但为了兼容</a:t>
            </a:r>
            <a:r>
              <a:rPr lang="en-US" altLang="zh-CN" sz="2000" dirty="0"/>
              <a:t>80x86</a:t>
            </a:r>
            <a:r>
              <a:rPr lang="zh-CN" altLang="en-US" sz="2000" dirty="0"/>
              <a:t>之前的机器，</a:t>
            </a:r>
            <a:r>
              <a:rPr lang="en-US" altLang="zh-CN" sz="2000" dirty="0"/>
              <a:t>8086</a:t>
            </a:r>
            <a:r>
              <a:rPr lang="zh-CN" altLang="en-US" sz="2000" dirty="0"/>
              <a:t>以后的机器启动后仍然进入实模式下，由</a:t>
            </a:r>
            <a:r>
              <a:rPr lang="en-US" altLang="zh-CN" sz="2000" dirty="0"/>
              <a:t>16</a:t>
            </a:r>
            <a:r>
              <a:rPr lang="zh-CN" altLang="en-US" sz="2000" dirty="0"/>
              <a:t>位段寄存器左移</a:t>
            </a:r>
            <a:r>
              <a:rPr lang="en-US" altLang="zh-CN" sz="2000" dirty="0"/>
              <a:t>4</a:t>
            </a:r>
            <a:r>
              <a:rPr lang="zh-CN" altLang="en-US" sz="2000" dirty="0"/>
              <a:t>位作为基地址加上</a:t>
            </a:r>
            <a:r>
              <a:rPr lang="en-US" altLang="zh-CN" sz="2000" dirty="0"/>
              <a:t>16</a:t>
            </a:r>
            <a:r>
              <a:rPr lang="zh-CN" altLang="en-US" sz="2000" dirty="0"/>
              <a:t>位偏移地址形成</a:t>
            </a:r>
            <a:r>
              <a:rPr lang="en-US" altLang="zh-CN" sz="2000" dirty="0"/>
              <a:t>20</a:t>
            </a:r>
            <a:r>
              <a:rPr lang="zh-CN" altLang="en-US" sz="2000" dirty="0"/>
              <a:t>位的物理地址，最大寻址空间</a:t>
            </a:r>
            <a:r>
              <a:rPr lang="en-US" altLang="zh-CN" sz="2000" dirty="0"/>
              <a:t>1MB</a:t>
            </a:r>
            <a:r>
              <a:rPr lang="zh-CN" altLang="en-US" sz="2000" dirty="0"/>
              <a:t>，最大分段</a:t>
            </a:r>
            <a:r>
              <a:rPr lang="en-US" altLang="zh-CN" sz="2000" dirty="0"/>
              <a:t>64KB</a:t>
            </a:r>
            <a:r>
              <a:rPr lang="zh-CN" altLang="en-US" sz="2000" dirty="0"/>
              <a:t>。之后需要手动的切换到保护模式下。</a:t>
            </a:r>
          </a:p>
          <a:p>
            <a:r>
              <a:rPr lang="zh-CN" altLang="en-US" sz="2000" dirty="0"/>
              <a:t>保护模式与实模式相比，主要是两个差别：一是提供了段间的保护机制，防止程序间胡乱访问地址带来的问题，二是访问的内存空间变大，</a:t>
            </a:r>
            <a:r>
              <a:rPr lang="en-US" altLang="zh-CN" sz="2000" dirty="0"/>
              <a:t>80386</a:t>
            </a:r>
            <a:r>
              <a:rPr lang="zh-CN" altLang="en-US" sz="2000" dirty="0"/>
              <a:t>具有</a:t>
            </a:r>
            <a:r>
              <a:rPr lang="en-US" altLang="zh-CN" sz="2000" dirty="0"/>
              <a:t>32</a:t>
            </a:r>
            <a:r>
              <a:rPr lang="zh-CN" altLang="en-US" sz="2000" dirty="0"/>
              <a:t>位寄存器，寻址可达到</a:t>
            </a:r>
            <a:r>
              <a:rPr lang="en-US" altLang="zh-CN" sz="2000" dirty="0"/>
              <a:t>4GB</a:t>
            </a:r>
            <a:endParaRPr lang="zh-CN" altLang="en-US" sz="2400" dirty="0"/>
          </a:p>
        </p:txBody>
      </p:sp>
    </p:spTree>
    <p:extLst>
      <p:ext uri="{BB962C8B-B14F-4D97-AF65-F5344CB8AC3E}">
        <p14:creationId xmlns:p14="http://schemas.microsoft.com/office/powerpoint/2010/main" val="351741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7F575-E7CE-4BEB-B80A-A4CC7EC41AA6}"/>
              </a:ext>
            </a:extLst>
          </p:cNvPr>
          <p:cNvSpPr>
            <a:spLocks noGrp="1"/>
          </p:cNvSpPr>
          <p:nvPr>
            <p:ph type="title"/>
          </p:nvPr>
        </p:nvSpPr>
        <p:spPr/>
        <p:txBody>
          <a:bodyPr/>
          <a:lstStyle/>
          <a:p>
            <a:r>
              <a:rPr lang="en-US" altLang="zh-CN" dirty="0">
                <a:highlight>
                  <a:srgbClr val="FF9900"/>
                </a:highlight>
              </a:rPr>
              <a:t>BIOS</a:t>
            </a:r>
            <a:r>
              <a:rPr lang="en-US" altLang="zh-CN" dirty="0"/>
              <a:t> – a program dedicated to specific computer</a:t>
            </a:r>
            <a:endParaRPr lang="zh-CN" altLang="en-US" dirty="0"/>
          </a:p>
        </p:txBody>
      </p:sp>
      <p:sp>
        <p:nvSpPr>
          <p:cNvPr id="3" name="内容占位符 2">
            <a:extLst>
              <a:ext uri="{FF2B5EF4-FFF2-40B4-BE49-F238E27FC236}">
                <a16:creationId xmlns:a16="http://schemas.microsoft.com/office/drawing/2014/main" id="{D7016A4B-6A8B-4BD8-964B-1A011425B102}"/>
              </a:ext>
            </a:extLst>
          </p:cNvPr>
          <p:cNvSpPr>
            <a:spLocks noGrp="1"/>
          </p:cNvSpPr>
          <p:nvPr>
            <p:ph idx="1"/>
          </p:nvPr>
        </p:nvSpPr>
        <p:spPr/>
        <p:txBody>
          <a:bodyPr/>
          <a:lstStyle/>
          <a:p>
            <a:r>
              <a:rPr lang="zh-CN" altLang="en-US" dirty="0"/>
              <a:t>是的！</a:t>
            </a:r>
            <a:r>
              <a:rPr lang="en-US" altLang="zh-CN" dirty="0">
                <a:highlight>
                  <a:srgbClr val="FF9900"/>
                </a:highlight>
              </a:rPr>
              <a:t>BIOS</a:t>
            </a:r>
            <a:r>
              <a:rPr lang="zh-CN" altLang="en-US" dirty="0">
                <a:highlight>
                  <a:srgbClr val="FF9900"/>
                </a:highlight>
              </a:rPr>
              <a:t>终究也还是一个程序</a:t>
            </a:r>
            <a:r>
              <a:rPr lang="zh-CN" altLang="en-US" dirty="0"/>
              <a:t>！</a:t>
            </a:r>
            <a:endParaRPr lang="en-US" altLang="zh-CN" dirty="0"/>
          </a:p>
          <a:p>
            <a:r>
              <a:rPr lang="zh-CN" altLang="en-US" dirty="0"/>
              <a:t>之所以以前很困扰，就是因为一说到 </a:t>
            </a:r>
            <a:r>
              <a:rPr lang="en-US" altLang="zh-CN" dirty="0"/>
              <a:t>BIOS </a:t>
            </a:r>
            <a:r>
              <a:rPr lang="zh-CN" altLang="en-US" dirty="0"/>
              <a:t>就是汇编语言！</a:t>
            </a:r>
            <a:r>
              <a:rPr lang="en-US" altLang="zh-CN" dirty="0"/>
              <a:t>- </a:t>
            </a:r>
            <a:r>
              <a:rPr lang="zh-CN" altLang="en-US" dirty="0"/>
              <a:t>纠结于那些汇编语句的意思。</a:t>
            </a:r>
            <a:endParaRPr lang="en-US" altLang="zh-CN" dirty="0"/>
          </a:p>
          <a:p>
            <a:endParaRPr lang="en-US" altLang="zh-CN" dirty="0"/>
          </a:p>
          <a:p>
            <a:pPr lvl="1"/>
            <a:endParaRPr lang="zh-CN" altLang="en-US" dirty="0"/>
          </a:p>
        </p:txBody>
      </p:sp>
      <p:pic>
        <p:nvPicPr>
          <p:cNvPr id="4" name="图片 3">
            <a:extLst>
              <a:ext uri="{FF2B5EF4-FFF2-40B4-BE49-F238E27FC236}">
                <a16:creationId xmlns:a16="http://schemas.microsoft.com/office/drawing/2014/main" id="{35C491F3-60A0-4313-872B-CE3322901B07}"/>
              </a:ext>
            </a:extLst>
          </p:cNvPr>
          <p:cNvPicPr/>
          <p:nvPr/>
        </p:nvPicPr>
        <p:blipFill>
          <a:blip r:embed="rId3"/>
          <a:stretch>
            <a:fillRect/>
          </a:stretch>
        </p:blipFill>
        <p:spPr>
          <a:xfrm>
            <a:off x="-2312" y="2852936"/>
            <a:ext cx="4862589" cy="3456384"/>
          </a:xfrm>
          <a:prstGeom prst="rect">
            <a:avLst/>
          </a:prstGeom>
        </p:spPr>
      </p:pic>
      <p:pic>
        <p:nvPicPr>
          <p:cNvPr id="5" name="图片 4">
            <a:extLst>
              <a:ext uri="{FF2B5EF4-FFF2-40B4-BE49-F238E27FC236}">
                <a16:creationId xmlns:a16="http://schemas.microsoft.com/office/drawing/2014/main" id="{3FAF0340-330B-4E45-9D3B-1659F2C0C806}"/>
              </a:ext>
            </a:extLst>
          </p:cNvPr>
          <p:cNvPicPr/>
          <p:nvPr/>
        </p:nvPicPr>
        <p:blipFill>
          <a:blip r:embed="rId4"/>
          <a:stretch>
            <a:fillRect/>
          </a:stretch>
        </p:blipFill>
        <p:spPr>
          <a:xfrm>
            <a:off x="4943872" y="2852936"/>
            <a:ext cx="3534534" cy="3456384"/>
          </a:xfrm>
          <a:prstGeom prst="rect">
            <a:avLst/>
          </a:prstGeom>
        </p:spPr>
      </p:pic>
      <p:pic>
        <p:nvPicPr>
          <p:cNvPr id="6" name="图片 5">
            <a:extLst>
              <a:ext uri="{FF2B5EF4-FFF2-40B4-BE49-F238E27FC236}">
                <a16:creationId xmlns:a16="http://schemas.microsoft.com/office/drawing/2014/main" id="{783F13B5-43A9-4E3C-B1BB-CE4D6D034438}"/>
              </a:ext>
            </a:extLst>
          </p:cNvPr>
          <p:cNvPicPr/>
          <p:nvPr/>
        </p:nvPicPr>
        <p:blipFill>
          <a:blip r:embed="rId5"/>
          <a:stretch>
            <a:fillRect/>
          </a:stretch>
        </p:blipFill>
        <p:spPr>
          <a:xfrm>
            <a:off x="8580795" y="2852936"/>
            <a:ext cx="3615709" cy="3456384"/>
          </a:xfrm>
          <a:prstGeom prst="rect">
            <a:avLst/>
          </a:prstGeom>
        </p:spPr>
      </p:pic>
    </p:spTree>
    <p:extLst>
      <p:ext uri="{BB962C8B-B14F-4D97-AF65-F5344CB8AC3E}">
        <p14:creationId xmlns:p14="http://schemas.microsoft.com/office/powerpoint/2010/main" val="22527034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B97D1-3692-4C9D-95A4-765064A58D69}"/>
              </a:ext>
            </a:extLst>
          </p:cNvPr>
          <p:cNvSpPr>
            <a:spLocks noGrp="1"/>
          </p:cNvSpPr>
          <p:nvPr>
            <p:ph type="title"/>
          </p:nvPr>
        </p:nvSpPr>
        <p:spPr/>
        <p:txBody>
          <a:bodyPr/>
          <a:lstStyle/>
          <a:p>
            <a:r>
              <a:rPr lang="en-US" altLang="zh-CN" dirty="0">
                <a:highlight>
                  <a:srgbClr val="FF9900"/>
                </a:highlight>
              </a:rPr>
              <a:t>OS = Data + </a:t>
            </a:r>
            <a:r>
              <a:rPr lang="en-US" altLang="zh-CN" dirty="0" err="1">
                <a:highlight>
                  <a:srgbClr val="FF9900"/>
                </a:highlight>
              </a:rPr>
              <a:t>Funcs</a:t>
            </a:r>
            <a:r>
              <a:rPr lang="en-US" altLang="zh-CN" dirty="0"/>
              <a:t> (Interrupts)</a:t>
            </a:r>
            <a:endParaRPr lang="zh-CN" altLang="en-US" dirty="0"/>
          </a:p>
        </p:txBody>
      </p:sp>
      <p:sp>
        <p:nvSpPr>
          <p:cNvPr id="3" name="内容占位符 2">
            <a:extLst>
              <a:ext uri="{FF2B5EF4-FFF2-40B4-BE49-F238E27FC236}">
                <a16:creationId xmlns:a16="http://schemas.microsoft.com/office/drawing/2014/main" id="{802CD89E-4D0D-4CAB-B2B8-F957DA024325}"/>
              </a:ext>
            </a:extLst>
          </p:cNvPr>
          <p:cNvSpPr>
            <a:spLocks noGrp="1"/>
          </p:cNvSpPr>
          <p:nvPr>
            <p:ph idx="1"/>
          </p:nvPr>
        </p:nvSpPr>
        <p:spPr>
          <a:xfrm>
            <a:off x="527381" y="1124745"/>
            <a:ext cx="11595695" cy="5184575"/>
          </a:xfrm>
        </p:spPr>
        <p:txBody>
          <a:bodyPr/>
          <a:lstStyle/>
          <a:p>
            <a:r>
              <a:rPr lang="en-US" altLang="zh-CN" sz="2000" dirty="0">
                <a:highlight>
                  <a:srgbClr val="FF9900"/>
                </a:highlight>
              </a:rPr>
              <a:t>GDT</a:t>
            </a:r>
            <a:r>
              <a:rPr lang="en-US" altLang="zh-CN" sz="2000" dirty="0"/>
              <a:t> + IDT  - </a:t>
            </a:r>
            <a:r>
              <a:rPr lang="es-ES" altLang="zh-CN" sz="2000" dirty="0"/>
              <a:t>GDT</a:t>
            </a:r>
            <a:r>
              <a:rPr lang="zh-CN" altLang="es-ES" sz="2000" dirty="0"/>
              <a:t>，即全局描述表（</a:t>
            </a:r>
            <a:r>
              <a:rPr lang="es-ES" altLang="zh-CN" sz="2000" dirty="0"/>
              <a:t>Global Descriptor Table</a:t>
            </a:r>
            <a:r>
              <a:rPr lang="zh-CN" altLang="es-ES" sz="2000" dirty="0"/>
              <a:t>）</a:t>
            </a:r>
            <a:endParaRPr lang="en-US" altLang="zh-CN" sz="2000" dirty="0"/>
          </a:p>
          <a:p>
            <a:pPr lvl="1"/>
            <a:r>
              <a:rPr lang="zh-CN" altLang="en-US" sz="2000" dirty="0"/>
              <a:t>到了保护模式，内存的管理模式分为两种：段模式和页模式，其中页模式也是基于段模式的。也就是说，保护模式的内存管理模式事实上是：纯段模式和段页式。进一步说，段模式是必不可少的，而页模式则是可选的</a:t>
            </a:r>
            <a:r>
              <a:rPr lang="en-US" altLang="zh-CN" sz="2000" dirty="0"/>
              <a:t>——</a:t>
            </a:r>
            <a:r>
              <a:rPr lang="zh-CN" altLang="en-US" sz="2000" dirty="0"/>
              <a:t>如果使用页模式，则是段页式；否则是纯段模式</a:t>
            </a:r>
            <a:endParaRPr lang="en-US" altLang="zh-CN" sz="2000" dirty="0"/>
          </a:p>
          <a:p>
            <a:pPr lvl="1"/>
            <a:r>
              <a:rPr lang="zh-CN" altLang="en-US" sz="2000" b="1" i="0" dirty="0">
                <a:solidFill>
                  <a:srgbClr val="4D4D4D"/>
                </a:solidFill>
                <a:effectLst/>
                <a:latin typeface="-apple-system"/>
              </a:rPr>
              <a:t>在保护模式下，对一个段的描述则包括</a:t>
            </a:r>
            <a:r>
              <a:rPr lang="en-US" altLang="zh-CN" sz="2000" b="1" i="0" dirty="0">
                <a:solidFill>
                  <a:srgbClr val="4D4D4D"/>
                </a:solidFill>
                <a:effectLst/>
                <a:latin typeface="-apple-system"/>
              </a:rPr>
              <a:t>3</a:t>
            </a:r>
            <a:r>
              <a:rPr lang="zh-CN" altLang="en-US" sz="2000" b="1" i="0" dirty="0">
                <a:solidFill>
                  <a:srgbClr val="4D4D4D"/>
                </a:solidFill>
                <a:effectLst/>
                <a:latin typeface="-apple-system"/>
              </a:rPr>
              <a:t>方面因素：</a:t>
            </a:r>
            <a:r>
              <a:rPr lang="en-US" altLang="zh-CN" sz="2000" b="1" i="0" dirty="0">
                <a:solidFill>
                  <a:srgbClr val="4D4D4D"/>
                </a:solidFill>
                <a:effectLst/>
                <a:latin typeface="-apple-system"/>
              </a:rPr>
              <a:t>[Base Address, Limit, Access]</a:t>
            </a:r>
            <a:r>
              <a:rPr lang="zh-CN" altLang="en-US" sz="2000" b="1" i="0" dirty="0">
                <a:solidFill>
                  <a:srgbClr val="4D4D4D"/>
                </a:solidFill>
                <a:effectLst/>
                <a:latin typeface="-apple-system"/>
              </a:rPr>
              <a:t>，它们加在一起被放在一个</a:t>
            </a:r>
            <a:r>
              <a:rPr lang="en-US" altLang="zh-CN" sz="2000" b="1" i="0" dirty="0">
                <a:solidFill>
                  <a:srgbClr val="4D4D4D"/>
                </a:solidFill>
                <a:effectLst/>
                <a:latin typeface="-apple-system"/>
              </a:rPr>
              <a:t>64-bit</a:t>
            </a:r>
            <a:r>
              <a:rPr lang="zh-CN" altLang="en-US" sz="2000" b="1" i="0" dirty="0">
                <a:solidFill>
                  <a:srgbClr val="4D4D4D"/>
                </a:solidFill>
                <a:effectLst/>
                <a:latin typeface="-apple-system"/>
              </a:rPr>
              <a:t>长的数据结构中，被称为段描述符</a:t>
            </a:r>
            <a:endParaRPr lang="en-US" altLang="zh-CN" sz="2000" dirty="0"/>
          </a:p>
          <a:p>
            <a:pPr lvl="2"/>
            <a:r>
              <a:rPr lang="zh-CN" altLang="en-US" sz="2000" dirty="0"/>
              <a:t>这种情况下，如果我们直接通过一个</a:t>
            </a:r>
            <a:r>
              <a:rPr lang="en-US" altLang="zh-CN" sz="2000" dirty="0"/>
              <a:t>64-bit</a:t>
            </a:r>
            <a:r>
              <a:rPr lang="zh-CN" altLang="en-US" sz="2000" dirty="0"/>
              <a:t>段描述符来引用一个段的时候，就必须使用一个</a:t>
            </a:r>
            <a:r>
              <a:rPr lang="en-US" altLang="zh-CN" sz="2000" dirty="0"/>
              <a:t>64-bit</a:t>
            </a:r>
            <a:r>
              <a:rPr lang="zh-CN" altLang="en-US" sz="2000" dirty="0"/>
              <a:t>长的段寄存器装入这个段描述符。但</a:t>
            </a:r>
            <a:r>
              <a:rPr lang="en-US" altLang="zh-CN" sz="2000" dirty="0"/>
              <a:t>Intel</a:t>
            </a:r>
            <a:r>
              <a:rPr lang="zh-CN" altLang="en-US" sz="2000" dirty="0"/>
              <a:t>为了保持向后兼容，将段寄存器仍然规定为</a:t>
            </a:r>
            <a:r>
              <a:rPr lang="en-US" altLang="zh-CN" sz="2000" dirty="0"/>
              <a:t>16-bit</a:t>
            </a:r>
            <a:r>
              <a:rPr lang="zh-CN" altLang="en-US" sz="2000" dirty="0"/>
              <a:t>（尽管每个段寄存器事实上有一个</a:t>
            </a:r>
            <a:r>
              <a:rPr lang="en-US" altLang="zh-CN" sz="2000" dirty="0"/>
              <a:t>64-bit</a:t>
            </a:r>
            <a:r>
              <a:rPr lang="zh-CN" altLang="en-US" sz="2000" dirty="0"/>
              <a:t>长的不可见部分，但对于程序员来说，段寄存器就是</a:t>
            </a:r>
            <a:r>
              <a:rPr lang="en-US" altLang="zh-CN" sz="2000" dirty="0"/>
              <a:t>16-bit</a:t>
            </a:r>
            <a:r>
              <a:rPr lang="zh-CN" altLang="en-US" sz="2000" dirty="0"/>
              <a:t>的），那么很明显，我们无法通过</a:t>
            </a:r>
            <a:r>
              <a:rPr lang="en-US" altLang="zh-CN" sz="2000" dirty="0"/>
              <a:t>16-bit</a:t>
            </a:r>
            <a:r>
              <a:rPr lang="zh-CN" altLang="en-US" sz="2000" dirty="0"/>
              <a:t>长度的段寄存器来直接引用</a:t>
            </a:r>
            <a:r>
              <a:rPr lang="en-US" altLang="zh-CN" sz="2000" dirty="0"/>
              <a:t>64-bit</a:t>
            </a:r>
            <a:r>
              <a:rPr lang="zh-CN" altLang="en-US" sz="2000" dirty="0"/>
              <a:t>的段描述符。怎么办？</a:t>
            </a:r>
          </a:p>
          <a:p>
            <a:pPr lvl="2"/>
            <a:r>
              <a:rPr lang="zh-CN" altLang="en-US" sz="2000" dirty="0"/>
              <a:t>解决的方法就是把这些长度为</a:t>
            </a:r>
            <a:r>
              <a:rPr lang="en-US" altLang="zh-CN" sz="2000" dirty="0"/>
              <a:t>64-bit</a:t>
            </a:r>
            <a:r>
              <a:rPr lang="zh-CN" altLang="en-US" sz="2000" dirty="0"/>
              <a:t>的段描述符放入一个数组中，而将段寄存器中的值作为下标索引来间接引用（事实上，是将段寄存器中的高</a:t>
            </a:r>
            <a:r>
              <a:rPr lang="en-US" altLang="zh-CN" sz="2000" dirty="0"/>
              <a:t>13-bit</a:t>
            </a:r>
            <a:r>
              <a:rPr lang="zh-CN" altLang="en-US" sz="2000" dirty="0"/>
              <a:t>的内容作为索引）。这个全局的数组就是</a:t>
            </a:r>
            <a:r>
              <a:rPr lang="en-US" altLang="zh-CN" sz="2000" dirty="0"/>
              <a:t>GDT</a:t>
            </a:r>
            <a:r>
              <a:rPr lang="zh-CN" altLang="en-US" sz="2000" dirty="0"/>
              <a:t>。事实上，在</a:t>
            </a:r>
            <a:r>
              <a:rPr lang="en-US" altLang="zh-CN" sz="2000" dirty="0"/>
              <a:t>GDT</a:t>
            </a:r>
            <a:r>
              <a:rPr lang="zh-CN" altLang="en-US" sz="2000" dirty="0"/>
              <a:t>中存放的不仅仅是段描述符，还有其它描述符，它们都是</a:t>
            </a:r>
            <a:r>
              <a:rPr lang="en-US" altLang="zh-CN" sz="2000" dirty="0"/>
              <a:t>64-bit</a:t>
            </a:r>
            <a:r>
              <a:rPr lang="zh-CN" altLang="en-US" sz="2000" dirty="0"/>
              <a:t>长</a:t>
            </a:r>
          </a:p>
          <a:p>
            <a:pPr lvl="1"/>
            <a:endParaRPr lang="zh-CN" altLang="en-US" sz="2000" dirty="0"/>
          </a:p>
        </p:txBody>
      </p:sp>
      <p:sp>
        <p:nvSpPr>
          <p:cNvPr id="5" name="文本框 4">
            <a:extLst>
              <a:ext uri="{FF2B5EF4-FFF2-40B4-BE49-F238E27FC236}">
                <a16:creationId xmlns:a16="http://schemas.microsoft.com/office/drawing/2014/main" id="{4C39A5D0-D578-41E2-896A-B4EACED89184}"/>
              </a:ext>
            </a:extLst>
          </p:cNvPr>
          <p:cNvSpPr txBox="1"/>
          <p:nvPr/>
        </p:nvSpPr>
        <p:spPr>
          <a:xfrm>
            <a:off x="5890608" y="6533633"/>
            <a:ext cx="6147486" cy="369332"/>
          </a:xfrm>
          <a:prstGeom prst="rect">
            <a:avLst/>
          </a:prstGeom>
          <a:noFill/>
        </p:spPr>
        <p:txBody>
          <a:bodyPr wrap="square">
            <a:spAutoFit/>
          </a:bodyPr>
          <a:lstStyle/>
          <a:p>
            <a:r>
              <a:rPr lang="zh-CN" altLang="en-US" dirty="0">
                <a:hlinkClick r:id="rId3"/>
              </a:rPr>
              <a:t>https://blog.csdn.net/ice__snow/article/details/50654629</a:t>
            </a:r>
            <a:r>
              <a:rPr lang="zh-CN" altLang="en-US" dirty="0"/>
              <a:t> </a:t>
            </a:r>
          </a:p>
        </p:txBody>
      </p:sp>
    </p:spTree>
    <p:extLst>
      <p:ext uri="{BB962C8B-B14F-4D97-AF65-F5344CB8AC3E}">
        <p14:creationId xmlns:p14="http://schemas.microsoft.com/office/powerpoint/2010/main" val="25980858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9D076-4DB4-499F-8F5B-376C8A67EC4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75E5906-2495-47D1-8294-DEF79B0A4811}"/>
              </a:ext>
            </a:extLst>
          </p:cNvPr>
          <p:cNvSpPr>
            <a:spLocks noGrp="1"/>
          </p:cNvSpPr>
          <p:nvPr>
            <p:ph idx="1"/>
          </p:nvPr>
        </p:nvSpPr>
        <p:spPr/>
        <p:txBody>
          <a:bodyPr/>
          <a:lstStyle/>
          <a:p>
            <a:r>
              <a:rPr lang="en-US" altLang="zh-CN" dirty="0"/>
              <a:t>GDT</a:t>
            </a:r>
            <a:r>
              <a:rPr lang="zh-CN" altLang="en-US" dirty="0"/>
              <a:t>可以被放在内存的任何位置，那么当程序员通过段寄存器来引用一个段描述符时，</a:t>
            </a:r>
            <a:r>
              <a:rPr lang="en-US" altLang="zh-CN" dirty="0"/>
              <a:t>CPU</a:t>
            </a:r>
            <a:r>
              <a:rPr lang="zh-CN" altLang="en-US" dirty="0"/>
              <a:t>必须知道</a:t>
            </a:r>
            <a:r>
              <a:rPr lang="en-US" altLang="zh-CN" dirty="0"/>
              <a:t>GDT</a:t>
            </a:r>
            <a:r>
              <a:rPr lang="zh-CN" altLang="en-US" dirty="0"/>
              <a:t>的入口，也就是基地址放在哪里，所以</a:t>
            </a:r>
            <a:r>
              <a:rPr lang="en-US" altLang="zh-CN" dirty="0"/>
              <a:t>Intel</a:t>
            </a:r>
            <a:r>
              <a:rPr lang="zh-CN" altLang="en-US" dirty="0"/>
              <a:t>的设计者门提供了一个寄存器</a:t>
            </a:r>
            <a:r>
              <a:rPr lang="en-US" altLang="zh-CN" dirty="0">
                <a:highlight>
                  <a:srgbClr val="FF9900"/>
                </a:highlight>
              </a:rPr>
              <a:t>GDTR</a:t>
            </a:r>
            <a:r>
              <a:rPr lang="zh-CN" altLang="en-US" dirty="0"/>
              <a:t>用来存放</a:t>
            </a:r>
            <a:r>
              <a:rPr lang="en-US" altLang="zh-CN" dirty="0"/>
              <a:t>GDT</a:t>
            </a:r>
            <a:r>
              <a:rPr lang="zh-CN" altLang="en-US" dirty="0"/>
              <a:t>的入口地址，程序员将</a:t>
            </a:r>
            <a:r>
              <a:rPr lang="en-US" altLang="zh-CN" dirty="0"/>
              <a:t>GDT</a:t>
            </a:r>
            <a:r>
              <a:rPr lang="zh-CN" altLang="en-US" dirty="0"/>
              <a:t>设定在内存中某个位置之后，可以通过</a:t>
            </a:r>
            <a:r>
              <a:rPr lang="en-US" altLang="zh-CN" dirty="0"/>
              <a:t>LGDT</a:t>
            </a:r>
            <a:r>
              <a:rPr lang="zh-CN" altLang="en-US" dirty="0"/>
              <a:t>指令将</a:t>
            </a:r>
            <a:r>
              <a:rPr lang="en-US" altLang="zh-CN" dirty="0"/>
              <a:t>GDT</a:t>
            </a:r>
            <a:r>
              <a:rPr lang="zh-CN" altLang="en-US" dirty="0"/>
              <a:t>的入口地址装入此寄存器，从此以后，</a:t>
            </a:r>
            <a:r>
              <a:rPr lang="en-US" altLang="zh-CN" dirty="0"/>
              <a:t>CPU</a:t>
            </a:r>
            <a:r>
              <a:rPr lang="zh-CN" altLang="en-US" dirty="0"/>
              <a:t>就根据此寄存器中的内容作为</a:t>
            </a:r>
            <a:r>
              <a:rPr lang="en-US" altLang="zh-CN" dirty="0"/>
              <a:t>GDT</a:t>
            </a:r>
            <a:r>
              <a:rPr lang="zh-CN" altLang="en-US" dirty="0"/>
              <a:t>的入口来访问</a:t>
            </a:r>
            <a:r>
              <a:rPr lang="en-US" altLang="zh-CN" dirty="0"/>
              <a:t>GDT</a:t>
            </a:r>
            <a:r>
              <a:rPr lang="zh-CN" altLang="en-US" dirty="0"/>
              <a:t>了。</a:t>
            </a:r>
          </a:p>
          <a:p>
            <a:endParaRPr lang="zh-CN" altLang="en-US" dirty="0"/>
          </a:p>
          <a:p>
            <a:r>
              <a:rPr lang="en-US" altLang="zh-CN" dirty="0"/>
              <a:t>GDT</a:t>
            </a:r>
            <a:r>
              <a:rPr lang="zh-CN" altLang="en-US" dirty="0"/>
              <a:t>是保护模式所必须的数据结构，也是唯一的</a:t>
            </a:r>
            <a:r>
              <a:rPr lang="en-US" altLang="zh-CN" dirty="0"/>
              <a:t>——</a:t>
            </a:r>
            <a:r>
              <a:rPr lang="zh-CN" altLang="en-US" dirty="0"/>
              <a:t>不应该，也不可能有多个。另外，正象它的名字（</a:t>
            </a:r>
            <a:r>
              <a:rPr lang="en-US" altLang="zh-CN" dirty="0"/>
              <a:t>Global Descriptor Table</a:t>
            </a:r>
            <a:r>
              <a:rPr lang="zh-CN" altLang="en-US" dirty="0"/>
              <a:t>）所揭示的，它是全局可见的，对任何一个任务而言都是这样</a:t>
            </a:r>
          </a:p>
        </p:txBody>
      </p:sp>
      <p:sp>
        <p:nvSpPr>
          <p:cNvPr id="4" name="文本框 3">
            <a:extLst>
              <a:ext uri="{FF2B5EF4-FFF2-40B4-BE49-F238E27FC236}">
                <a16:creationId xmlns:a16="http://schemas.microsoft.com/office/drawing/2014/main" id="{C4E6EE2C-B7B0-4316-B0CE-AAFAFA03C346}"/>
              </a:ext>
            </a:extLst>
          </p:cNvPr>
          <p:cNvSpPr txBox="1"/>
          <p:nvPr/>
        </p:nvSpPr>
        <p:spPr>
          <a:xfrm>
            <a:off x="5890608" y="6533633"/>
            <a:ext cx="6147486" cy="369332"/>
          </a:xfrm>
          <a:prstGeom prst="rect">
            <a:avLst/>
          </a:prstGeom>
          <a:noFill/>
        </p:spPr>
        <p:txBody>
          <a:bodyPr wrap="square">
            <a:spAutoFit/>
          </a:bodyPr>
          <a:lstStyle/>
          <a:p>
            <a:r>
              <a:rPr lang="zh-CN" altLang="en-US" dirty="0">
                <a:hlinkClick r:id="rId2"/>
              </a:rPr>
              <a:t>https://blog.csdn.net/ice__snow/article/details/50654629</a:t>
            </a:r>
            <a:r>
              <a:rPr lang="zh-CN" altLang="en-US" dirty="0"/>
              <a:t> </a:t>
            </a:r>
          </a:p>
        </p:txBody>
      </p:sp>
    </p:spTree>
    <p:extLst>
      <p:ext uri="{BB962C8B-B14F-4D97-AF65-F5344CB8AC3E}">
        <p14:creationId xmlns:p14="http://schemas.microsoft.com/office/powerpoint/2010/main" val="33494930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EC274-EDD7-4F93-8318-33D4BD21538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CCA42BD-5EA5-413F-8D68-6589CC35A059}"/>
              </a:ext>
            </a:extLst>
          </p:cNvPr>
          <p:cNvPicPr>
            <a:picLocks noGrp="1" noChangeAspect="1"/>
          </p:cNvPicPr>
          <p:nvPr>
            <p:ph idx="1"/>
          </p:nvPr>
        </p:nvPicPr>
        <p:blipFill>
          <a:blip r:embed="rId2"/>
          <a:stretch>
            <a:fillRect/>
          </a:stretch>
        </p:blipFill>
        <p:spPr>
          <a:xfrm>
            <a:off x="1849887" y="1125538"/>
            <a:ext cx="8674789" cy="5183187"/>
          </a:xfrm>
        </p:spPr>
      </p:pic>
      <p:sp>
        <p:nvSpPr>
          <p:cNvPr id="6" name="文本框 5">
            <a:extLst>
              <a:ext uri="{FF2B5EF4-FFF2-40B4-BE49-F238E27FC236}">
                <a16:creationId xmlns:a16="http://schemas.microsoft.com/office/drawing/2014/main" id="{17821D5F-2C4C-4EF7-861D-32F5275167CB}"/>
              </a:ext>
            </a:extLst>
          </p:cNvPr>
          <p:cNvSpPr txBox="1"/>
          <p:nvPr/>
        </p:nvSpPr>
        <p:spPr>
          <a:xfrm>
            <a:off x="5890608" y="6533633"/>
            <a:ext cx="6147486" cy="369332"/>
          </a:xfrm>
          <a:prstGeom prst="rect">
            <a:avLst/>
          </a:prstGeom>
          <a:noFill/>
        </p:spPr>
        <p:txBody>
          <a:bodyPr wrap="square">
            <a:spAutoFit/>
          </a:bodyPr>
          <a:lstStyle/>
          <a:p>
            <a:r>
              <a:rPr lang="zh-CN" altLang="en-US" dirty="0">
                <a:hlinkClick r:id="rId3"/>
              </a:rPr>
              <a:t>https://blog.csdn.net/ice__snow/article/details/50654629</a:t>
            </a:r>
            <a:r>
              <a:rPr lang="zh-CN" altLang="en-US" dirty="0"/>
              <a:t> </a:t>
            </a:r>
          </a:p>
        </p:txBody>
      </p:sp>
    </p:spTree>
    <p:extLst>
      <p:ext uri="{BB962C8B-B14F-4D97-AF65-F5344CB8AC3E}">
        <p14:creationId xmlns:p14="http://schemas.microsoft.com/office/powerpoint/2010/main" val="18138926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B97D1-3692-4C9D-95A4-765064A58D69}"/>
              </a:ext>
            </a:extLst>
          </p:cNvPr>
          <p:cNvSpPr>
            <a:spLocks noGrp="1"/>
          </p:cNvSpPr>
          <p:nvPr>
            <p:ph type="title"/>
          </p:nvPr>
        </p:nvSpPr>
        <p:spPr/>
        <p:txBody>
          <a:bodyPr/>
          <a:lstStyle/>
          <a:p>
            <a:r>
              <a:rPr lang="en-US" altLang="zh-CN" dirty="0">
                <a:highlight>
                  <a:srgbClr val="FF9900"/>
                </a:highlight>
              </a:rPr>
              <a:t>OS = Data + </a:t>
            </a:r>
            <a:r>
              <a:rPr lang="en-US" altLang="zh-CN" dirty="0" err="1">
                <a:highlight>
                  <a:srgbClr val="FF9900"/>
                </a:highlight>
              </a:rPr>
              <a:t>Funcs</a:t>
            </a:r>
            <a:r>
              <a:rPr lang="en-US" altLang="zh-CN" dirty="0"/>
              <a:t> (Interrupts)</a:t>
            </a:r>
            <a:endParaRPr lang="zh-CN" altLang="en-US" dirty="0"/>
          </a:p>
        </p:txBody>
      </p:sp>
      <p:sp>
        <p:nvSpPr>
          <p:cNvPr id="3" name="内容占位符 2">
            <a:extLst>
              <a:ext uri="{FF2B5EF4-FFF2-40B4-BE49-F238E27FC236}">
                <a16:creationId xmlns:a16="http://schemas.microsoft.com/office/drawing/2014/main" id="{802CD89E-4D0D-4CAB-B2B8-F957DA024325}"/>
              </a:ext>
            </a:extLst>
          </p:cNvPr>
          <p:cNvSpPr>
            <a:spLocks noGrp="1"/>
          </p:cNvSpPr>
          <p:nvPr>
            <p:ph idx="1"/>
          </p:nvPr>
        </p:nvSpPr>
        <p:spPr/>
        <p:txBody>
          <a:bodyPr/>
          <a:lstStyle/>
          <a:p>
            <a:r>
              <a:rPr lang="en-US" altLang="zh-CN" sz="2400" dirty="0"/>
              <a:t>GDT + </a:t>
            </a:r>
            <a:r>
              <a:rPr lang="en-US" altLang="zh-CN" sz="2400" dirty="0">
                <a:highlight>
                  <a:srgbClr val="FF9900"/>
                </a:highlight>
              </a:rPr>
              <a:t>IDT</a:t>
            </a:r>
            <a:r>
              <a:rPr lang="en-US" altLang="zh-CN" sz="2400" dirty="0"/>
              <a:t> </a:t>
            </a:r>
          </a:p>
          <a:p>
            <a:pPr lvl="1"/>
            <a:r>
              <a:rPr lang="en-US" altLang="zh-CN" sz="2200" dirty="0"/>
              <a:t>IDT</a:t>
            </a:r>
            <a:r>
              <a:rPr lang="zh-CN" altLang="en-US" sz="2200" dirty="0"/>
              <a:t>，</a:t>
            </a:r>
            <a:r>
              <a:rPr lang="en-US" altLang="zh-CN" sz="2200" dirty="0"/>
              <a:t>Interrupt Descriptor Table</a:t>
            </a:r>
            <a:r>
              <a:rPr lang="zh-CN" altLang="en-US" sz="2200" dirty="0"/>
              <a:t>，即中断描述符表，和</a:t>
            </a:r>
            <a:r>
              <a:rPr lang="en-US" altLang="zh-CN" sz="2200" dirty="0"/>
              <a:t>GDT</a:t>
            </a:r>
            <a:r>
              <a:rPr lang="zh-CN" altLang="en-US" sz="2200" dirty="0"/>
              <a:t>类似，他记录了</a:t>
            </a:r>
            <a:r>
              <a:rPr lang="en-US" altLang="zh-CN" sz="2200" dirty="0"/>
              <a:t>0~255</a:t>
            </a:r>
            <a:r>
              <a:rPr lang="zh-CN" altLang="en-US" sz="2200" dirty="0"/>
              <a:t>的中断号和调用函数之间的关系。</a:t>
            </a:r>
            <a:endParaRPr lang="en-US" altLang="zh-CN" sz="2200" dirty="0"/>
          </a:p>
          <a:p>
            <a:pPr lvl="1"/>
            <a:endParaRPr lang="en-US" altLang="zh-CN" sz="2200" dirty="0"/>
          </a:p>
        </p:txBody>
      </p:sp>
      <p:sp>
        <p:nvSpPr>
          <p:cNvPr id="5" name="文本框 4">
            <a:extLst>
              <a:ext uri="{FF2B5EF4-FFF2-40B4-BE49-F238E27FC236}">
                <a16:creationId xmlns:a16="http://schemas.microsoft.com/office/drawing/2014/main" id="{4C39A5D0-D578-41E2-896A-B4EACED89184}"/>
              </a:ext>
            </a:extLst>
          </p:cNvPr>
          <p:cNvSpPr txBox="1"/>
          <p:nvPr/>
        </p:nvSpPr>
        <p:spPr>
          <a:xfrm>
            <a:off x="5890608" y="6533633"/>
            <a:ext cx="6147486" cy="369332"/>
          </a:xfrm>
          <a:prstGeom prst="rect">
            <a:avLst/>
          </a:prstGeom>
          <a:noFill/>
        </p:spPr>
        <p:txBody>
          <a:bodyPr wrap="square">
            <a:spAutoFit/>
          </a:bodyPr>
          <a:lstStyle/>
          <a:p>
            <a:r>
              <a:rPr lang="zh-CN" altLang="en-US" dirty="0">
                <a:hlinkClick r:id="rId3"/>
              </a:rPr>
              <a:t>https://blog.csdn.net/ice__snow/article/details/50654629</a:t>
            </a:r>
            <a:r>
              <a:rPr lang="zh-CN" altLang="en-US" dirty="0"/>
              <a:t> </a:t>
            </a:r>
          </a:p>
        </p:txBody>
      </p:sp>
      <p:pic>
        <p:nvPicPr>
          <p:cNvPr id="6" name="图片 5">
            <a:extLst>
              <a:ext uri="{FF2B5EF4-FFF2-40B4-BE49-F238E27FC236}">
                <a16:creationId xmlns:a16="http://schemas.microsoft.com/office/drawing/2014/main" id="{22D268DC-BD22-4E93-BEFA-B55A9731AC76}"/>
              </a:ext>
            </a:extLst>
          </p:cNvPr>
          <p:cNvPicPr>
            <a:picLocks noChangeAspect="1"/>
          </p:cNvPicPr>
          <p:nvPr/>
        </p:nvPicPr>
        <p:blipFill>
          <a:blip r:embed="rId4"/>
          <a:stretch>
            <a:fillRect/>
          </a:stretch>
        </p:blipFill>
        <p:spPr>
          <a:xfrm>
            <a:off x="992543" y="2636912"/>
            <a:ext cx="10879068" cy="3505689"/>
          </a:xfrm>
          <a:prstGeom prst="rect">
            <a:avLst/>
          </a:prstGeom>
        </p:spPr>
      </p:pic>
    </p:spTree>
    <p:extLst>
      <p:ext uri="{BB962C8B-B14F-4D97-AF65-F5344CB8AC3E}">
        <p14:creationId xmlns:p14="http://schemas.microsoft.com/office/powerpoint/2010/main" val="16838382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D09E9-AA55-4DF0-8858-2D8FEBD2F9D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7E95A3A2-AF87-405B-A489-8F5ADB03EAFB}"/>
              </a:ext>
            </a:extLst>
          </p:cNvPr>
          <p:cNvPicPr>
            <a:picLocks noChangeAspect="1"/>
          </p:cNvPicPr>
          <p:nvPr/>
        </p:nvPicPr>
        <p:blipFill>
          <a:blip r:embed="rId3"/>
          <a:stretch>
            <a:fillRect/>
          </a:stretch>
        </p:blipFill>
        <p:spPr>
          <a:xfrm>
            <a:off x="11366294" y="-13711"/>
            <a:ext cx="825706" cy="1021776"/>
          </a:xfrm>
          <a:prstGeom prst="rect">
            <a:avLst/>
          </a:prstGeom>
        </p:spPr>
      </p:pic>
      <p:pic>
        <p:nvPicPr>
          <p:cNvPr id="9" name="内容占位符 8">
            <a:extLst>
              <a:ext uri="{FF2B5EF4-FFF2-40B4-BE49-F238E27FC236}">
                <a16:creationId xmlns:a16="http://schemas.microsoft.com/office/drawing/2014/main" id="{71BE089D-ED33-47B0-AC04-D9400E702AC2}"/>
              </a:ext>
            </a:extLst>
          </p:cNvPr>
          <p:cNvPicPr>
            <a:picLocks noGrp="1" noChangeAspect="1"/>
          </p:cNvPicPr>
          <p:nvPr>
            <p:ph idx="1"/>
          </p:nvPr>
        </p:nvPicPr>
        <p:blipFill>
          <a:blip r:embed="rId4"/>
          <a:stretch>
            <a:fillRect/>
          </a:stretch>
        </p:blipFill>
        <p:spPr>
          <a:xfrm>
            <a:off x="2365888" y="1125538"/>
            <a:ext cx="7642786" cy="5183187"/>
          </a:xfrm>
        </p:spPr>
      </p:pic>
    </p:spTree>
    <p:extLst>
      <p:ext uri="{BB962C8B-B14F-4D97-AF65-F5344CB8AC3E}">
        <p14:creationId xmlns:p14="http://schemas.microsoft.com/office/powerpoint/2010/main" val="1507110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D09E9-AA55-4DF0-8858-2D8FEBD2F9D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7E95A3A2-AF87-405B-A489-8F5ADB03EAFB}"/>
              </a:ext>
            </a:extLst>
          </p:cNvPr>
          <p:cNvPicPr>
            <a:picLocks noChangeAspect="1"/>
          </p:cNvPicPr>
          <p:nvPr/>
        </p:nvPicPr>
        <p:blipFill>
          <a:blip r:embed="rId3"/>
          <a:stretch>
            <a:fillRect/>
          </a:stretch>
        </p:blipFill>
        <p:spPr>
          <a:xfrm>
            <a:off x="11366294" y="-13711"/>
            <a:ext cx="825706" cy="1021776"/>
          </a:xfrm>
          <a:prstGeom prst="rect">
            <a:avLst/>
          </a:prstGeom>
        </p:spPr>
      </p:pic>
      <p:pic>
        <p:nvPicPr>
          <p:cNvPr id="6" name="内容占位符 7">
            <a:extLst>
              <a:ext uri="{FF2B5EF4-FFF2-40B4-BE49-F238E27FC236}">
                <a16:creationId xmlns:a16="http://schemas.microsoft.com/office/drawing/2014/main" id="{CB76E7F3-6A51-4B0C-A450-1DDBDD359034}"/>
              </a:ext>
            </a:extLst>
          </p:cNvPr>
          <p:cNvPicPr>
            <a:picLocks noGrp="1" noChangeAspect="1"/>
          </p:cNvPicPr>
          <p:nvPr>
            <p:ph idx="1"/>
          </p:nvPr>
        </p:nvPicPr>
        <p:blipFill>
          <a:blip r:embed="rId4"/>
          <a:stretch>
            <a:fillRect/>
          </a:stretch>
        </p:blipFill>
        <p:spPr bwMode="auto">
          <a:xfrm>
            <a:off x="2660261" y="1125538"/>
            <a:ext cx="7054041"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0499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D09E9-AA55-4DF0-8858-2D8FEBD2F9D0}"/>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7E95A3A2-AF87-405B-A489-8F5ADB03EAFB}"/>
              </a:ext>
            </a:extLst>
          </p:cNvPr>
          <p:cNvPicPr>
            <a:picLocks noChangeAspect="1"/>
          </p:cNvPicPr>
          <p:nvPr/>
        </p:nvPicPr>
        <p:blipFill>
          <a:blip r:embed="rId3"/>
          <a:stretch>
            <a:fillRect/>
          </a:stretch>
        </p:blipFill>
        <p:spPr>
          <a:xfrm>
            <a:off x="11366294" y="-13711"/>
            <a:ext cx="825706" cy="1021776"/>
          </a:xfrm>
          <a:prstGeom prst="rect">
            <a:avLst/>
          </a:prstGeom>
        </p:spPr>
      </p:pic>
      <p:pic>
        <p:nvPicPr>
          <p:cNvPr id="7" name="内容占位符 6">
            <a:extLst>
              <a:ext uri="{FF2B5EF4-FFF2-40B4-BE49-F238E27FC236}">
                <a16:creationId xmlns:a16="http://schemas.microsoft.com/office/drawing/2014/main" id="{4DB2C8BC-FF0C-4106-8A26-8A54A50EF1E0}"/>
              </a:ext>
            </a:extLst>
          </p:cNvPr>
          <p:cNvPicPr>
            <a:picLocks noGrp="1" noChangeAspect="1"/>
          </p:cNvPicPr>
          <p:nvPr>
            <p:ph idx="1"/>
          </p:nvPr>
        </p:nvPicPr>
        <p:blipFill>
          <a:blip r:embed="rId4"/>
          <a:stretch>
            <a:fillRect/>
          </a:stretch>
        </p:blipFill>
        <p:spPr>
          <a:xfrm>
            <a:off x="2063552" y="-13711"/>
            <a:ext cx="7436169" cy="3689606"/>
          </a:xfrm>
        </p:spPr>
      </p:pic>
      <p:pic>
        <p:nvPicPr>
          <p:cNvPr id="9" name="图片 8">
            <a:extLst>
              <a:ext uri="{FF2B5EF4-FFF2-40B4-BE49-F238E27FC236}">
                <a16:creationId xmlns:a16="http://schemas.microsoft.com/office/drawing/2014/main" id="{4A1CDB6C-05EA-435A-8C90-81A92E2A361B}"/>
              </a:ext>
            </a:extLst>
          </p:cNvPr>
          <p:cNvPicPr>
            <a:picLocks noChangeAspect="1"/>
          </p:cNvPicPr>
          <p:nvPr/>
        </p:nvPicPr>
        <p:blipFill>
          <a:blip r:embed="rId5"/>
          <a:stretch>
            <a:fillRect/>
          </a:stretch>
        </p:blipFill>
        <p:spPr>
          <a:xfrm>
            <a:off x="2063552" y="3675895"/>
            <a:ext cx="7436169" cy="3281418"/>
          </a:xfrm>
          <a:prstGeom prst="rect">
            <a:avLst/>
          </a:prstGeom>
        </p:spPr>
      </p:pic>
    </p:spTree>
    <p:extLst>
      <p:ext uri="{BB962C8B-B14F-4D97-AF65-F5344CB8AC3E}">
        <p14:creationId xmlns:p14="http://schemas.microsoft.com/office/powerpoint/2010/main" val="25706895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3"/>
          <a:stretch>
            <a:fillRect/>
          </a:stretch>
        </p:blipFill>
        <p:spPr>
          <a:xfrm>
            <a:off x="11496600" y="0"/>
            <a:ext cx="695400" cy="990771"/>
          </a:xfrm>
          <a:prstGeom prst="rect">
            <a:avLst/>
          </a:prstGeom>
        </p:spPr>
      </p:pic>
      <p:pic>
        <p:nvPicPr>
          <p:cNvPr id="5" name="内容占位符 4">
            <a:extLst>
              <a:ext uri="{FF2B5EF4-FFF2-40B4-BE49-F238E27FC236}">
                <a16:creationId xmlns:a16="http://schemas.microsoft.com/office/drawing/2014/main" id="{FE99D4EF-746E-4D27-80F8-C84F75870851}"/>
              </a:ext>
            </a:extLst>
          </p:cNvPr>
          <p:cNvPicPr>
            <a:picLocks noGrp="1" noChangeAspect="1"/>
          </p:cNvPicPr>
          <p:nvPr>
            <p:ph idx="1"/>
          </p:nvPr>
        </p:nvPicPr>
        <p:blipFill>
          <a:blip r:embed="rId4"/>
          <a:stretch>
            <a:fillRect/>
          </a:stretch>
        </p:blipFill>
        <p:spPr>
          <a:xfrm>
            <a:off x="864989" y="1125538"/>
            <a:ext cx="10644584" cy="5183187"/>
          </a:xfrm>
        </p:spPr>
      </p:pic>
    </p:spTree>
    <p:extLst>
      <p:ext uri="{BB962C8B-B14F-4D97-AF65-F5344CB8AC3E}">
        <p14:creationId xmlns:p14="http://schemas.microsoft.com/office/powerpoint/2010/main" val="32177124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987692F6-EE16-479B-94F0-9A80FE6E0166}"/>
              </a:ext>
            </a:extLst>
          </p:cNvPr>
          <p:cNvPicPr>
            <a:picLocks noGrp="1" noChangeAspect="1"/>
          </p:cNvPicPr>
          <p:nvPr>
            <p:ph idx="1"/>
          </p:nvPr>
        </p:nvPicPr>
        <p:blipFill>
          <a:blip r:embed="rId3"/>
          <a:stretch>
            <a:fillRect/>
          </a:stretch>
        </p:blipFill>
        <p:spPr>
          <a:xfrm>
            <a:off x="2581024" y="1125538"/>
            <a:ext cx="7212515" cy="5183187"/>
          </a:xfrm>
        </p:spPr>
      </p:pic>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4"/>
          <a:stretch>
            <a:fillRect/>
          </a:stretch>
        </p:blipFill>
        <p:spPr>
          <a:xfrm>
            <a:off x="11496600" y="0"/>
            <a:ext cx="695400" cy="990771"/>
          </a:xfrm>
          <a:prstGeom prst="rect">
            <a:avLst/>
          </a:prstGeom>
        </p:spPr>
      </p:pic>
      <p:pic>
        <p:nvPicPr>
          <p:cNvPr id="5" name="图片 4">
            <a:extLst>
              <a:ext uri="{FF2B5EF4-FFF2-40B4-BE49-F238E27FC236}">
                <a16:creationId xmlns:a16="http://schemas.microsoft.com/office/drawing/2014/main" id="{AD239370-2CF1-43AD-ABCF-E05CC7DFD098}"/>
              </a:ext>
            </a:extLst>
          </p:cNvPr>
          <p:cNvPicPr>
            <a:picLocks noChangeAspect="1"/>
          </p:cNvPicPr>
          <p:nvPr/>
        </p:nvPicPr>
        <p:blipFill>
          <a:blip r:embed="rId5"/>
          <a:stretch>
            <a:fillRect/>
          </a:stretch>
        </p:blipFill>
        <p:spPr>
          <a:xfrm>
            <a:off x="2581024" y="6308294"/>
            <a:ext cx="9079417" cy="4039886"/>
          </a:xfrm>
          <a:prstGeom prst="rect">
            <a:avLst/>
          </a:prstGeom>
        </p:spPr>
      </p:pic>
    </p:spTree>
    <p:extLst>
      <p:ext uri="{BB962C8B-B14F-4D97-AF65-F5344CB8AC3E}">
        <p14:creationId xmlns:p14="http://schemas.microsoft.com/office/powerpoint/2010/main" val="22404423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r>
              <a:rPr lang="zh-CN" altLang="en-US" dirty="0"/>
              <a:t>内存管理系统 </a:t>
            </a:r>
            <a:r>
              <a:rPr lang="en-US" altLang="zh-CN" dirty="0"/>
              <a:t>– </a:t>
            </a:r>
            <a:r>
              <a:rPr lang="zh-CN" altLang="en-US" dirty="0"/>
              <a:t>内存池</a:t>
            </a:r>
          </a:p>
        </p:txBody>
      </p:sp>
      <p:pic>
        <p:nvPicPr>
          <p:cNvPr id="6" name="内容占位符 5">
            <a:extLst>
              <a:ext uri="{FF2B5EF4-FFF2-40B4-BE49-F238E27FC236}">
                <a16:creationId xmlns:a16="http://schemas.microsoft.com/office/drawing/2014/main" id="{015E1555-8DBD-43B6-952C-8ACD2CEB15B2}"/>
              </a:ext>
            </a:extLst>
          </p:cNvPr>
          <p:cNvPicPr>
            <a:picLocks noGrp="1" noChangeAspect="1"/>
          </p:cNvPicPr>
          <p:nvPr>
            <p:ph idx="1"/>
          </p:nvPr>
        </p:nvPicPr>
        <p:blipFill>
          <a:blip r:embed="rId3"/>
          <a:stretch>
            <a:fillRect/>
          </a:stretch>
        </p:blipFill>
        <p:spPr>
          <a:xfrm>
            <a:off x="2917795" y="1125538"/>
            <a:ext cx="6538973" cy="5183187"/>
          </a:xfrm>
        </p:spPr>
      </p:pic>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4"/>
          <a:stretch>
            <a:fillRect/>
          </a:stretch>
        </p:blipFill>
        <p:spPr>
          <a:xfrm>
            <a:off x="11496600" y="0"/>
            <a:ext cx="695400" cy="990771"/>
          </a:xfrm>
          <a:prstGeom prst="rect">
            <a:avLst/>
          </a:prstGeom>
        </p:spPr>
      </p:pic>
    </p:spTree>
    <p:extLst>
      <p:ext uri="{BB962C8B-B14F-4D97-AF65-F5344CB8AC3E}">
        <p14:creationId xmlns:p14="http://schemas.microsoft.com/office/powerpoint/2010/main" val="8742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DFEBA-ED29-483E-9F85-5CB5BA15D8FF}"/>
              </a:ext>
            </a:extLst>
          </p:cNvPr>
          <p:cNvSpPr>
            <a:spLocks noGrp="1"/>
          </p:cNvSpPr>
          <p:nvPr>
            <p:ph type="title"/>
          </p:nvPr>
        </p:nvSpPr>
        <p:spPr/>
        <p:txBody>
          <a:bodyPr/>
          <a:lstStyle/>
          <a:p>
            <a:r>
              <a:rPr lang="en-US" altLang="zh-CN" dirty="0">
                <a:highlight>
                  <a:srgbClr val="FF9900"/>
                </a:highlight>
              </a:rPr>
              <a:t>BIOS = Data + </a:t>
            </a:r>
            <a:r>
              <a:rPr lang="en-US" altLang="zh-CN" dirty="0" err="1">
                <a:highlight>
                  <a:srgbClr val="FF9900"/>
                </a:highlight>
              </a:rPr>
              <a:t>Funcs</a:t>
            </a:r>
            <a:r>
              <a:rPr lang="en-US" altLang="zh-CN" dirty="0">
                <a:highlight>
                  <a:srgbClr val="FF9900"/>
                </a:highlight>
              </a:rPr>
              <a:t> </a:t>
            </a:r>
            <a:r>
              <a:rPr lang="en-US" altLang="zh-CN" dirty="0"/>
              <a:t>(called by INTERRUPTs)</a:t>
            </a:r>
            <a:endParaRPr lang="zh-CN" altLang="en-US" dirty="0"/>
          </a:p>
        </p:txBody>
      </p:sp>
      <p:sp>
        <p:nvSpPr>
          <p:cNvPr id="3" name="内容占位符 2">
            <a:extLst>
              <a:ext uri="{FF2B5EF4-FFF2-40B4-BE49-F238E27FC236}">
                <a16:creationId xmlns:a16="http://schemas.microsoft.com/office/drawing/2014/main" id="{FED4EE7A-D5E6-4CE2-AD32-E270B5D01545}"/>
              </a:ext>
            </a:extLst>
          </p:cNvPr>
          <p:cNvSpPr>
            <a:spLocks noGrp="1"/>
          </p:cNvSpPr>
          <p:nvPr>
            <p:ph idx="1"/>
          </p:nvPr>
        </p:nvSpPr>
        <p:spPr/>
        <p:txBody>
          <a:bodyPr/>
          <a:lstStyle/>
          <a:p>
            <a:r>
              <a:rPr lang="en-US" altLang="zh-CN" dirty="0"/>
              <a:t>2 fundamental functions in BIOS</a:t>
            </a:r>
          </a:p>
          <a:p>
            <a:pPr lvl="1"/>
            <a:r>
              <a:rPr lang="en-US" altLang="zh-CN" dirty="0"/>
              <a:t>Testing the hardware and firmware OK or not</a:t>
            </a:r>
          </a:p>
          <a:p>
            <a:pPr lvl="1"/>
            <a:r>
              <a:rPr lang="en-US" altLang="zh-CN" dirty="0"/>
              <a:t>Locate MBR of OS system and execute Bootloader</a:t>
            </a:r>
          </a:p>
          <a:p>
            <a:r>
              <a:rPr lang="en-US" altLang="zh-CN" dirty="0"/>
              <a:t>BIOS structure as a program</a:t>
            </a:r>
          </a:p>
          <a:p>
            <a:pPr lvl="1"/>
            <a:r>
              <a:rPr lang="en-US" altLang="zh-CN" dirty="0"/>
              <a:t>Internal variables – PORTs, DATA AREA, </a:t>
            </a:r>
          </a:p>
          <a:p>
            <a:pPr lvl="1"/>
            <a:endParaRPr lang="en-US" altLang="zh-CN" dirty="0"/>
          </a:p>
          <a:p>
            <a:pPr lvl="1"/>
            <a:endParaRPr lang="en-US" altLang="zh-CN" dirty="0"/>
          </a:p>
          <a:p>
            <a:pPr lvl="1"/>
            <a:r>
              <a:rPr lang="en-US" altLang="zh-CN" dirty="0"/>
              <a:t>Shared functions – </a:t>
            </a:r>
            <a:r>
              <a:rPr lang="en-US" altLang="zh-CN" b="1" dirty="0">
                <a:highlight>
                  <a:srgbClr val="FF9900"/>
                </a:highlight>
              </a:rPr>
              <a:t>INTERRUPTs</a:t>
            </a:r>
          </a:p>
          <a:p>
            <a:pPr lvl="1"/>
            <a:endParaRPr lang="en-US" altLang="zh-CN" dirty="0"/>
          </a:p>
          <a:p>
            <a:pPr lvl="1"/>
            <a:r>
              <a:rPr lang="en-US" altLang="zh-CN" dirty="0" err="1"/>
              <a:t>Testings</a:t>
            </a:r>
            <a:r>
              <a:rPr lang="en-US" altLang="zh-CN" dirty="0"/>
              <a:t> </a:t>
            </a:r>
          </a:p>
          <a:p>
            <a:pPr lvl="1"/>
            <a:endParaRPr lang="en-US" altLang="zh-CN" dirty="0"/>
          </a:p>
          <a:p>
            <a:pPr lvl="1"/>
            <a:r>
              <a:rPr lang="en-US" altLang="zh-CN" dirty="0"/>
              <a:t>MBR - Bootloader</a:t>
            </a:r>
            <a:endParaRPr lang="zh-CN" altLang="en-US" dirty="0"/>
          </a:p>
        </p:txBody>
      </p:sp>
      <p:pic>
        <p:nvPicPr>
          <p:cNvPr id="4" name="图片 3">
            <a:extLst>
              <a:ext uri="{FF2B5EF4-FFF2-40B4-BE49-F238E27FC236}">
                <a16:creationId xmlns:a16="http://schemas.microsoft.com/office/drawing/2014/main" id="{37F34797-40E0-4341-9A2A-DB6625B313A9}"/>
              </a:ext>
            </a:extLst>
          </p:cNvPr>
          <p:cNvPicPr>
            <a:picLocks noChangeAspect="1"/>
          </p:cNvPicPr>
          <p:nvPr/>
        </p:nvPicPr>
        <p:blipFill>
          <a:blip r:embed="rId3"/>
          <a:stretch>
            <a:fillRect/>
          </a:stretch>
        </p:blipFill>
        <p:spPr>
          <a:xfrm>
            <a:off x="7104112" y="2420888"/>
            <a:ext cx="3308950" cy="2288279"/>
          </a:xfrm>
          <a:prstGeom prst="rect">
            <a:avLst/>
          </a:prstGeom>
        </p:spPr>
      </p:pic>
      <p:pic>
        <p:nvPicPr>
          <p:cNvPr id="5" name="图片 4">
            <a:extLst>
              <a:ext uri="{FF2B5EF4-FFF2-40B4-BE49-F238E27FC236}">
                <a16:creationId xmlns:a16="http://schemas.microsoft.com/office/drawing/2014/main" id="{915887D3-07EB-48FD-8ED0-27D70537C1BD}"/>
              </a:ext>
            </a:extLst>
          </p:cNvPr>
          <p:cNvPicPr>
            <a:picLocks noChangeAspect="1"/>
          </p:cNvPicPr>
          <p:nvPr/>
        </p:nvPicPr>
        <p:blipFill>
          <a:blip r:embed="rId4"/>
          <a:stretch>
            <a:fillRect/>
          </a:stretch>
        </p:blipFill>
        <p:spPr>
          <a:xfrm>
            <a:off x="5929297" y="3444976"/>
            <a:ext cx="2913795" cy="2288279"/>
          </a:xfrm>
          <a:prstGeom prst="rect">
            <a:avLst/>
          </a:prstGeom>
        </p:spPr>
      </p:pic>
      <p:pic>
        <p:nvPicPr>
          <p:cNvPr id="6" name="图片 5">
            <a:extLst>
              <a:ext uri="{FF2B5EF4-FFF2-40B4-BE49-F238E27FC236}">
                <a16:creationId xmlns:a16="http://schemas.microsoft.com/office/drawing/2014/main" id="{0398E94E-22DA-42CA-923B-1D8D93FB6B50}"/>
              </a:ext>
            </a:extLst>
          </p:cNvPr>
          <p:cNvPicPr>
            <a:picLocks noChangeAspect="1"/>
          </p:cNvPicPr>
          <p:nvPr/>
        </p:nvPicPr>
        <p:blipFill>
          <a:blip r:embed="rId5"/>
          <a:stretch>
            <a:fillRect/>
          </a:stretch>
        </p:blipFill>
        <p:spPr>
          <a:xfrm>
            <a:off x="9949644" y="2420888"/>
            <a:ext cx="2614301" cy="2577175"/>
          </a:xfrm>
          <a:prstGeom prst="rect">
            <a:avLst/>
          </a:prstGeom>
        </p:spPr>
      </p:pic>
      <p:pic>
        <p:nvPicPr>
          <p:cNvPr id="7" name="图片 6">
            <a:extLst>
              <a:ext uri="{FF2B5EF4-FFF2-40B4-BE49-F238E27FC236}">
                <a16:creationId xmlns:a16="http://schemas.microsoft.com/office/drawing/2014/main" id="{F2DDB46C-B618-4C7E-BB17-91C7EE854882}"/>
              </a:ext>
            </a:extLst>
          </p:cNvPr>
          <p:cNvPicPr>
            <a:picLocks noChangeAspect="1"/>
          </p:cNvPicPr>
          <p:nvPr/>
        </p:nvPicPr>
        <p:blipFill>
          <a:blip r:embed="rId6"/>
          <a:stretch>
            <a:fillRect/>
          </a:stretch>
        </p:blipFill>
        <p:spPr>
          <a:xfrm>
            <a:off x="3997250" y="4600741"/>
            <a:ext cx="2169716" cy="2239707"/>
          </a:xfrm>
          <a:prstGeom prst="rect">
            <a:avLst/>
          </a:prstGeom>
        </p:spPr>
      </p:pic>
      <p:pic>
        <p:nvPicPr>
          <p:cNvPr id="8" name="图片 7">
            <a:extLst>
              <a:ext uri="{FF2B5EF4-FFF2-40B4-BE49-F238E27FC236}">
                <a16:creationId xmlns:a16="http://schemas.microsoft.com/office/drawing/2014/main" id="{8A41F496-4F43-46D1-B429-0A117CB26402}"/>
              </a:ext>
            </a:extLst>
          </p:cNvPr>
          <p:cNvPicPr>
            <a:picLocks noChangeAspect="1"/>
          </p:cNvPicPr>
          <p:nvPr/>
        </p:nvPicPr>
        <p:blipFill>
          <a:blip r:embed="rId7"/>
          <a:stretch>
            <a:fillRect/>
          </a:stretch>
        </p:blipFill>
        <p:spPr>
          <a:xfrm>
            <a:off x="7919835" y="3455690"/>
            <a:ext cx="2659487" cy="2411890"/>
          </a:xfrm>
          <a:prstGeom prst="rect">
            <a:avLst/>
          </a:prstGeom>
        </p:spPr>
      </p:pic>
      <p:pic>
        <p:nvPicPr>
          <p:cNvPr id="9" name="图片 8">
            <a:extLst>
              <a:ext uri="{FF2B5EF4-FFF2-40B4-BE49-F238E27FC236}">
                <a16:creationId xmlns:a16="http://schemas.microsoft.com/office/drawing/2014/main" id="{563D69A9-7C00-4E17-B3A3-9D0129820D6C}"/>
              </a:ext>
            </a:extLst>
          </p:cNvPr>
          <p:cNvPicPr>
            <a:picLocks noChangeAspect="1"/>
          </p:cNvPicPr>
          <p:nvPr/>
        </p:nvPicPr>
        <p:blipFill>
          <a:blip r:embed="rId8"/>
          <a:stretch>
            <a:fillRect/>
          </a:stretch>
        </p:blipFill>
        <p:spPr>
          <a:xfrm>
            <a:off x="3877870" y="4723440"/>
            <a:ext cx="2325793" cy="2288280"/>
          </a:xfrm>
          <a:prstGeom prst="rect">
            <a:avLst/>
          </a:prstGeom>
        </p:spPr>
      </p:pic>
    </p:spTree>
    <p:extLst>
      <p:ext uri="{BB962C8B-B14F-4D97-AF65-F5344CB8AC3E}">
        <p14:creationId xmlns:p14="http://schemas.microsoft.com/office/powerpoint/2010/main" val="59614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1" presetClass="exit" presetSubtype="0" fill="hold" nodeType="withEffect">
                                  <p:stCondLst>
                                    <p:cond delay="0"/>
                                  </p:stCondLst>
                                  <p:childTnLst>
                                    <p:set>
                                      <p:cBhvr>
                                        <p:cTn id="39" dur="1" fill="hold">
                                          <p:stCondLst>
                                            <p:cond delay="0"/>
                                          </p:stCondLst>
                                        </p:cTn>
                                        <p:tgtEl>
                                          <p:spTgt spid="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1" presetClass="exit" presetSubtype="0" fill="hold"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F8E834BF-A96E-4347-BFCC-468C3F3AF10B}"/>
              </a:ext>
            </a:extLst>
          </p:cNvPr>
          <p:cNvPicPr>
            <a:picLocks noGrp="1" noChangeAspect="1"/>
          </p:cNvPicPr>
          <p:nvPr>
            <p:ph idx="1"/>
          </p:nvPr>
        </p:nvPicPr>
        <p:blipFill>
          <a:blip r:embed="rId3"/>
          <a:stretch>
            <a:fillRect/>
          </a:stretch>
        </p:blipFill>
        <p:spPr>
          <a:xfrm>
            <a:off x="551384" y="1125538"/>
            <a:ext cx="7594271" cy="5183187"/>
          </a:xfrm>
        </p:spPr>
      </p:pic>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4"/>
          <a:stretch>
            <a:fillRect/>
          </a:stretch>
        </p:blipFill>
        <p:spPr>
          <a:xfrm>
            <a:off x="11496600" y="0"/>
            <a:ext cx="695400" cy="990771"/>
          </a:xfrm>
          <a:prstGeom prst="rect">
            <a:avLst/>
          </a:prstGeom>
        </p:spPr>
      </p:pic>
      <p:pic>
        <p:nvPicPr>
          <p:cNvPr id="8" name="图片 7">
            <a:extLst>
              <a:ext uri="{FF2B5EF4-FFF2-40B4-BE49-F238E27FC236}">
                <a16:creationId xmlns:a16="http://schemas.microsoft.com/office/drawing/2014/main" id="{9B03F06D-DDDF-417F-A879-E003D9FDD333}"/>
              </a:ext>
            </a:extLst>
          </p:cNvPr>
          <p:cNvPicPr>
            <a:picLocks noChangeAspect="1"/>
          </p:cNvPicPr>
          <p:nvPr/>
        </p:nvPicPr>
        <p:blipFill rotWithShape="1">
          <a:blip r:embed="rId5"/>
          <a:srcRect r="47573"/>
          <a:stretch/>
        </p:blipFill>
        <p:spPr>
          <a:xfrm>
            <a:off x="8279694" y="2060848"/>
            <a:ext cx="3912306" cy="3118585"/>
          </a:xfrm>
          <a:prstGeom prst="rect">
            <a:avLst/>
          </a:prstGeom>
        </p:spPr>
      </p:pic>
    </p:spTree>
    <p:extLst>
      <p:ext uri="{BB962C8B-B14F-4D97-AF65-F5344CB8AC3E}">
        <p14:creationId xmlns:p14="http://schemas.microsoft.com/office/powerpoint/2010/main" val="1583360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D9874A33-ADAE-4A09-B450-C845D76DFDC7}"/>
              </a:ext>
            </a:extLst>
          </p:cNvPr>
          <p:cNvPicPr>
            <a:picLocks noGrp="1" noChangeAspect="1"/>
          </p:cNvPicPr>
          <p:nvPr>
            <p:ph idx="1"/>
          </p:nvPr>
        </p:nvPicPr>
        <p:blipFill>
          <a:blip r:embed="rId3"/>
          <a:stretch>
            <a:fillRect/>
          </a:stretch>
        </p:blipFill>
        <p:spPr>
          <a:xfrm>
            <a:off x="191344" y="1125538"/>
            <a:ext cx="7696837" cy="5183187"/>
          </a:xfrm>
        </p:spPr>
      </p:pic>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4"/>
          <a:stretch>
            <a:fillRect/>
          </a:stretch>
        </p:blipFill>
        <p:spPr>
          <a:xfrm>
            <a:off x="11496600" y="0"/>
            <a:ext cx="695400" cy="990771"/>
          </a:xfrm>
          <a:prstGeom prst="rect">
            <a:avLst/>
          </a:prstGeom>
        </p:spPr>
      </p:pic>
      <p:pic>
        <p:nvPicPr>
          <p:cNvPr id="8" name="图片 7">
            <a:extLst>
              <a:ext uri="{FF2B5EF4-FFF2-40B4-BE49-F238E27FC236}">
                <a16:creationId xmlns:a16="http://schemas.microsoft.com/office/drawing/2014/main" id="{4E177B32-DB6A-40FA-9E40-9372F3FF3AE8}"/>
              </a:ext>
            </a:extLst>
          </p:cNvPr>
          <p:cNvPicPr>
            <a:picLocks noChangeAspect="1"/>
          </p:cNvPicPr>
          <p:nvPr/>
        </p:nvPicPr>
        <p:blipFill rotWithShape="1">
          <a:blip r:embed="rId5"/>
          <a:srcRect l="56636"/>
          <a:stretch/>
        </p:blipFill>
        <p:spPr>
          <a:xfrm>
            <a:off x="7888180" y="1759669"/>
            <a:ext cx="4303819" cy="4147743"/>
          </a:xfrm>
          <a:prstGeom prst="rect">
            <a:avLst/>
          </a:prstGeom>
        </p:spPr>
      </p:pic>
    </p:spTree>
    <p:extLst>
      <p:ext uri="{BB962C8B-B14F-4D97-AF65-F5344CB8AC3E}">
        <p14:creationId xmlns:p14="http://schemas.microsoft.com/office/powerpoint/2010/main" val="40256519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en-US" altLang="zh-CN" dirty="0"/>
              <a:t>Project 4 – MM </a:t>
            </a:r>
            <a:r>
              <a:rPr lang="zh-CN" altLang="en-US" dirty="0"/>
              <a:t>项目</a:t>
            </a:r>
          </a:p>
        </p:txBody>
      </p:sp>
      <p:sp>
        <p:nvSpPr>
          <p:cNvPr id="9" name="内容占位符 8">
            <a:extLst>
              <a:ext uri="{FF2B5EF4-FFF2-40B4-BE49-F238E27FC236}">
                <a16:creationId xmlns:a16="http://schemas.microsoft.com/office/drawing/2014/main" id="{339A621B-9B9F-4159-AA2A-31673126C4BD}"/>
              </a:ext>
            </a:extLst>
          </p:cNvPr>
          <p:cNvSpPr>
            <a:spLocks noGrp="1"/>
          </p:cNvSpPr>
          <p:nvPr>
            <p:ph idx="1"/>
          </p:nvPr>
        </p:nvSpPr>
        <p:spPr/>
        <p:txBody>
          <a:bodyPr/>
          <a:lstStyle/>
          <a:p>
            <a:r>
              <a:rPr lang="zh-CN" altLang="en-US" dirty="0"/>
              <a:t>实现 </a:t>
            </a:r>
            <a:r>
              <a:rPr lang="en-US" altLang="zh-CN" dirty="0"/>
              <a:t>Bitmap</a:t>
            </a:r>
          </a:p>
          <a:p>
            <a:pPr lvl="1"/>
            <a:r>
              <a:rPr lang="zh-CN" altLang="en-US" dirty="0"/>
              <a:t>根据不同的内存设定</a:t>
            </a:r>
            <a:r>
              <a:rPr lang="en-US" altLang="zh-CN" dirty="0"/>
              <a:t>(</a:t>
            </a:r>
            <a:r>
              <a:rPr lang="en-US" altLang="zh-CN" dirty="0" err="1"/>
              <a:t>Qemu</a:t>
            </a:r>
            <a:r>
              <a:rPr lang="zh-CN" altLang="en-US" dirty="0"/>
              <a:t>中可指定</a:t>
            </a:r>
            <a:r>
              <a:rPr lang="en-US" altLang="zh-CN" dirty="0"/>
              <a:t>)</a:t>
            </a:r>
            <a:r>
              <a:rPr lang="zh-CN" altLang="en-US" dirty="0"/>
              <a:t>，遍历内存实例化 </a:t>
            </a:r>
            <a:r>
              <a:rPr lang="en-US" altLang="zh-CN" dirty="0"/>
              <a:t>bitmap</a:t>
            </a:r>
          </a:p>
          <a:p>
            <a:endParaRPr lang="en-US" altLang="zh-CN" dirty="0"/>
          </a:p>
          <a:p>
            <a:r>
              <a:rPr lang="zh-CN" altLang="en-US" dirty="0"/>
              <a:t>实现 内存的分配 和 回收</a:t>
            </a:r>
            <a:endParaRPr lang="en-US" altLang="zh-CN" dirty="0"/>
          </a:p>
          <a:p>
            <a:pPr lvl="1"/>
            <a:r>
              <a:rPr lang="en-US" altLang="zh-CN" b="1" u="sng" dirty="0"/>
              <a:t>FIFO </a:t>
            </a:r>
            <a:r>
              <a:rPr lang="zh-CN" altLang="en-US" b="1" u="sng" dirty="0"/>
              <a:t>算法</a:t>
            </a:r>
            <a:endParaRPr lang="en-US" altLang="zh-CN" b="1" u="sng" dirty="0"/>
          </a:p>
          <a:p>
            <a:pPr lvl="1"/>
            <a:r>
              <a:rPr lang="en-US" altLang="zh-CN" dirty="0"/>
              <a:t>LRU </a:t>
            </a:r>
            <a:r>
              <a:rPr lang="zh-CN" altLang="en-US" dirty="0"/>
              <a:t>算法</a:t>
            </a:r>
            <a:endParaRPr lang="en-US" altLang="zh-CN" dirty="0"/>
          </a:p>
          <a:p>
            <a:endParaRPr lang="zh-CN" altLang="en-US" dirty="0"/>
          </a:p>
        </p:txBody>
      </p:sp>
    </p:spTree>
    <p:extLst>
      <p:ext uri="{BB962C8B-B14F-4D97-AF65-F5344CB8AC3E}">
        <p14:creationId xmlns:p14="http://schemas.microsoft.com/office/powerpoint/2010/main" val="5136665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r>
              <a:rPr lang="zh-CN" altLang="en-US" dirty="0"/>
              <a:t>获取内存空间的大小信息</a:t>
            </a:r>
          </a:p>
        </p:txBody>
      </p:sp>
      <p:pic>
        <p:nvPicPr>
          <p:cNvPr id="6" name="内容占位符 5">
            <a:extLst>
              <a:ext uri="{FF2B5EF4-FFF2-40B4-BE49-F238E27FC236}">
                <a16:creationId xmlns:a16="http://schemas.microsoft.com/office/drawing/2014/main" id="{ADCBB298-1F6E-4A02-87B8-0A6AA4725437}"/>
              </a:ext>
            </a:extLst>
          </p:cNvPr>
          <p:cNvPicPr>
            <a:picLocks noGrp="1" noChangeAspect="1"/>
          </p:cNvPicPr>
          <p:nvPr>
            <p:ph idx="1"/>
          </p:nvPr>
        </p:nvPicPr>
        <p:blipFill>
          <a:blip r:embed="rId3"/>
          <a:stretch>
            <a:fillRect/>
          </a:stretch>
        </p:blipFill>
        <p:spPr>
          <a:xfrm>
            <a:off x="2225229" y="1125538"/>
            <a:ext cx="7924104" cy="5183187"/>
          </a:xfrm>
        </p:spPr>
      </p:pic>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4"/>
          <a:stretch>
            <a:fillRect/>
          </a:stretch>
        </p:blipFill>
        <p:spPr>
          <a:xfrm>
            <a:off x="11496600" y="0"/>
            <a:ext cx="695400" cy="990771"/>
          </a:xfrm>
          <a:prstGeom prst="rect">
            <a:avLst/>
          </a:prstGeom>
        </p:spPr>
      </p:pic>
      <p:pic>
        <p:nvPicPr>
          <p:cNvPr id="5" name="图片 4">
            <a:extLst>
              <a:ext uri="{FF2B5EF4-FFF2-40B4-BE49-F238E27FC236}">
                <a16:creationId xmlns:a16="http://schemas.microsoft.com/office/drawing/2014/main" id="{31DC80BB-2326-484A-A73F-146D78EC98E0}"/>
              </a:ext>
            </a:extLst>
          </p:cNvPr>
          <p:cNvPicPr>
            <a:picLocks noChangeAspect="1"/>
          </p:cNvPicPr>
          <p:nvPr/>
        </p:nvPicPr>
        <p:blipFill>
          <a:blip r:embed="rId5"/>
          <a:stretch>
            <a:fillRect/>
          </a:stretch>
        </p:blipFill>
        <p:spPr>
          <a:xfrm>
            <a:off x="12192000" y="0"/>
            <a:ext cx="9780677" cy="6858000"/>
          </a:xfrm>
          <a:prstGeom prst="rect">
            <a:avLst/>
          </a:prstGeom>
        </p:spPr>
      </p:pic>
    </p:spTree>
    <p:extLst>
      <p:ext uri="{BB962C8B-B14F-4D97-AF65-F5344CB8AC3E}">
        <p14:creationId xmlns:p14="http://schemas.microsoft.com/office/powerpoint/2010/main" val="24526078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2082077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8676955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947460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0161369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6100692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225297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E10D7-85B4-4882-BEBD-BAF19FC290C8}"/>
              </a:ext>
            </a:extLst>
          </p:cNvPr>
          <p:cNvSpPr>
            <a:spLocks noGrp="1"/>
          </p:cNvSpPr>
          <p:nvPr>
            <p:ph type="title"/>
          </p:nvPr>
        </p:nvSpPr>
        <p:spPr/>
        <p:txBody>
          <a:bodyPr/>
          <a:lstStyle/>
          <a:p>
            <a:r>
              <a:rPr lang="en-US"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rPr>
              <a:t>Fig 7. Simplified example of a BIOS/MBR initiated boot of an "older" Windows system like Win2K3</a:t>
            </a:r>
            <a:endParaRPr lang="zh-CN" altLang="en-US" dirty="0">
              <a:solidFill>
                <a:schemeClr val="tx1"/>
              </a:solidFill>
            </a:endParaRPr>
          </a:p>
        </p:txBody>
      </p:sp>
      <p:pic>
        <p:nvPicPr>
          <p:cNvPr id="5" name="内容占位符 4" descr="https://www.antapex.org/diskdevices4.jpg">
            <a:extLst>
              <a:ext uri="{FF2B5EF4-FFF2-40B4-BE49-F238E27FC236}">
                <a16:creationId xmlns:a16="http://schemas.microsoft.com/office/drawing/2014/main" id="{028CEE45-E7A4-429C-A1E3-2BE83FA1EB4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51" y="1124745"/>
            <a:ext cx="12295702" cy="5184774"/>
          </a:xfrm>
          <a:prstGeom prst="rect">
            <a:avLst/>
          </a:prstGeom>
          <a:noFill/>
          <a:ln>
            <a:noFill/>
          </a:ln>
        </p:spPr>
      </p:pic>
      <p:sp>
        <p:nvSpPr>
          <p:cNvPr id="6" name="矩形 5">
            <a:extLst>
              <a:ext uri="{FF2B5EF4-FFF2-40B4-BE49-F238E27FC236}">
                <a16:creationId xmlns:a16="http://schemas.microsoft.com/office/drawing/2014/main" id="{F6482B54-9066-4B78-87B2-490A67A29C1E}"/>
              </a:ext>
            </a:extLst>
          </p:cNvPr>
          <p:cNvSpPr/>
          <p:nvPr/>
        </p:nvSpPr>
        <p:spPr>
          <a:xfrm>
            <a:off x="8087264" y="638732"/>
            <a:ext cx="4156587" cy="369332"/>
          </a:xfrm>
          <a:prstGeom prst="rect">
            <a:avLst/>
          </a:prstGeom>
        </p:spPr>
        <p:txBody>
          <a:bodyPr wrap="none">
            <a:spAutoFit/>
          </a:bodyPr>
          <a:lstStyle/>
          <a:p>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3"/>
              </a:rPr>
              <a:t>https://www.antapex.org/diskdevices.htm</a:t>
            </a:r>
            <a:endParaRPr lang="zh-CN" altLang="en-US" dirty="0"/>
          </a:p>
        </p:txBody>
      </p:sp>
    </p:spTree>
    <p:extLst>
      <p:ext uri="{BB962C8B-B14F-4D97-AF65-F5344CB8AC3E}">
        <p14:creationId xmlns:p14="http://schemas.microsoft.com/office/powerpoint/2010/main" val="37827640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6094758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8365182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3408212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2043933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7937074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5917349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7683488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224166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1A103-9E71-41DA-8A18-DC77E9A75106}"/>
              </a:ext>
            </a:extLst>
          </p:cNvPr>
          <p:cNvSpPr>
            <a:spLocks noGrp="1"/>
          </p:cNvSpPr>
          <p:nvPr>
            <p:ph type="title"/>
          </p:nvPr>
        </p:nvSpPr>
        <p:spPr/>
        <p:txBody>
          <a:bodyPr/>
          <a:lstStyle/>
          <a:p>
            <a:r>
              <a:rPr lang="en-US" altLang="zh-CN" dirty="0"/>
              <a:t>Fig 8. Simplified example of a BIOS/MBR initiated boot of an "older" Linux system like RHEL5</a:t>
            </a:r>
            <a:endParaRPr lang="zh-CN" altLang="en-US" dirty="0"/>
          </a:p>
        </p:txBody>
      </p:sp>
      <p:pic>
        <p:nvPicPr>
          <p:cNvPr id="4" name="内容占位符 3" descr="https://www.antapex.org/diskdevices5.jpg">
            <a:extLst>
              <a:ext uri="{FF2B5EF4-FFF2-40B4-BE49-F238E27FC236}">
                <a16:creationId xmlns:a16="http://schemas.microsoft.com/office/drawing/2014/main" id="{05F4142D-D49A-441C-8191-EDA40D29D27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9483" y="1124745"/>
            <a:ext cx="9995598" cy="5184774"/>
          </a:xfrm>
          <a:prstGeom prst="rect">
            <a:avLst/>
          </a:prstGeom>
          <a:noFill/>
          <a:ln>
            <a:noFill/>
          </a:ln>
        </p:spPr>
      </p:pic>
      <p:sp>
        <p:nvSpPr>
          <p:cNvPr id="5" name="矩形 4">
            <a:extLst>
              <a:ext uri="{FF2B5EF4-FFF2-40B4-BE49-F238E27FC236}">
                <a16:creationId xmlns:a16="http://schemas.microsoft.com/office/drawing/2014/main" id="{59E21211-2958-4E34-9714-9482A51BF01B}"/>
              </a:ext>
            </a:extLst>
          </p:cNvPr>
          <p:cNvSpPr/>
          <p:nvPr/>
        </p:nvSpPr>
        <p:spPr>
          <a:xfrm>
            <a:off x="8087264" y="638732"/>
            <a:ext cx="4156587" cy="369332"/>
          </a:xfrm>
          <a:prstGeom prst="rect">
            <a:avLst/>
          </a:prstGeom>
        </p:spPr>
        <p:txBody>
          <a:bodyPr wrap="none">
            <a:spAutoFit/>
          </a:bodyPr>
          <a:lstStyle/>
          <a:p>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3"/>
              </a:rPr>
              <a:t>https://www.antapex.org/diskdevices.htm</a:t>
            </a:r>
            <a:endParaRPr lang="zh-CN" altLang="en-US" dirty="0"/>
          </a:p>
        </p:txBody>
      </p:sp>
    </p:spTree>
    <p:extLst>
      <p:ext uri="{BB962C8B-B14F-4D97-AF65-F5344CB8AC3E}">
        <p14:creationId xmlns:p14="http://schemas.microsoft.com/office/powerpoint/2010/main" val="144086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0599D-DEFD-4DA1-B720-01C47E2AECB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B14B174-87B3-468C-8923-A0B5ABC4C4AE}"/>
              </a:ext>
            </a:extLst>
          </p:cNvPr>
          <p:cNvSpPr>
            <a:spLocks noGrp="1"/>
          </p:cNvSpPr>
          <p:nvPr>
            <p:ph idx="1"/>
          </p:nvPr>
        </p:nvSpPr>
        <p:spPr/>
        <p:txBody>
          <a:bodyPr/>
          <a:lstStyle/>
          <a:p>
            <a:r>
              <a:rPr lang="zh-CN" altLang="en-US" dirty="0"/>
              <a:t>样子</a:t>
            </a:r>
            <a:endParaRPr lang="en-US" altLang="zh-CN" dirty="0"/>
          </a:p>
          <a:p>
            <a:pPr lvl="1"/>
            <a:r>
              <a:rPr lang="en-US" altLang="zh-CN" dirty="0"/>
              <a:t>Process + Scheduler, Synchronization, MM, FS</a:t>
            </a:r>
          </a:p>
          <a:p>
            <a:pPr lvl="2"/>
            <a:r>
              <a:rPr lang="zh-CN" altLang="en-US" dirty="0"/>
              <a:t>多任务的时候，可以在一个</a:t>
            </a:r>
            <a:r>
              <a:rPr lang="en-US" altLang="zh-CN" dirty="0"/>
              <a:t>Console </a:t>
            </a:r>
            <a:r>
              <a:rPr lang="zh-CN" altLang="en-US" dirty="0"/>
              <a:t>按缩进打印必要的信息</a:t>
            </a:r>
            <a:endParaRPr lang="en-US" altLang="zh-CN" dirty="0"/>
          </a:p>
          <a:p>
            <a:pPr lvl="1"/>
            <a:r>
              <a:rPr lang="zh-CN" altLang="en-US" dirty="0"/>
              <a:t>需要</a:t>
            </a:r>
            <a:endParaRPr lang="en-US" altLang="zh-CN" dirty="0"/>
          </a:p>
          <a:p>
            <a:pPr lvl="2"/>
            <a:r>
              <a:rPr lang="en-US" altLang="zh-CN" dirty="0"/>
              <a:t>MBR, Loader, Kernel</a:t>
            </a:r>
          </a:p>
          <a:p>
            <a:pPr lvl="2"/>
            <a:r>
              <a:rPr lang="en-US" altLang="zh-CN" dirty="0"/>
              <a:t>Interrupts, </a:t>
            </a:r>
            <a:r>
              <a:rPr lang="zh-CN" altLang="en-US" dirty="0"/>
              <a:t>等</a:t>
            </a:r>
            <a:endParaRPr lang="en-US" altLang="zh-CN" dirty="0"/>
          </a:p>
          <a:p>
            <a:pPr lvl="1"/>
            <a:r>
              <a:rPr lang="zh-CN" altLang="en-US" dirty="0"/>
              <a:t>不需要</a:t>
            </a:r>
            <a:endParaRPr lang="en-US" altLang="zh-CN" dirty="0"/>
          </a:p>
          <a:p>
            <a:pPr lvl="2"/>
            <a:r>
              <a:rPr lang="en-US" altLang="zh-CN" dirty="0"/>
              <a:t>GUI, Mouse</a:t>
            </a:r>
          </a:p>
          <a:p>
            <a:pPr lvl="2"/>
            <a:r>
              <a:rPr lang="zh-CN" altLang="en-US" dirty="0"/>
              <a:t>一定要保护模式？ </a:t>
            </a:r>
            <a:r>
              <a:rPr lang="en-US" altLang="zh-CN" dirty="0"/>
              <a:t>- </a:t>
            </a:r>
            <a:r>
              <a:rPr lang="zh-CN" altLang="en-US" dirty="0"/>
              <a:t>实模式应该也可以</a:t>
            </a:r>
            <a:endParaRPr lang="en-US" altLang="zh-CN" dirty="0"/>
          </a:p>
          <a:p>
            <a:pPr lvl="3"/>
            <a:r>
              <a:rPr lang="zh-CN" altLang="en-US" dirty="0"/>
              <a:t>有一篇就是实模式下多任务，但是，是写死的 </a:t>
            </a:r>
            <a:r>
              <a:rPr lang="en-US" altLang="zh-CN" dirty="0"/>
              <a:t>– </a:t>
            </a:r>
            <a:r>
              <a:rPr lang="zh-CN" altLang="en-US" dirty="0"/>
              <a:t>不是按照用户的命令才执行任务</a:t>
            </a:r>
          </a:p>
        </p:txBody>
      </p:sp>
    </p:spTree>
    <p:extLst>
      <p:ext uri="{BB962C8B-B14F-4D97-AF65-F5344CB8AC3E}">
        <p14:creationId xmlns:p14="http://schemas.microsoft.com/office/powerpoint/2010/main" val="3343376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9199B-714D-43CE-9BC2-ACBADCF3AD5E}"/>
              </a:ext>
            </a:extLst>
          </p:cNvPr>
          <p:cNvSpPr>
            <a:spLocks noGrp="1"/>
          </p:cNvSpPr>
          <p:nvPr>
            <p:ph type="title"/>
          </p:nvPr>
        </p:nvSpPr>
        <p:spPr/>
        <p:txBody>
          <a:bodyPr/>
          <a:lstStyle/>
          <a:p>
            <a:r>
              <a:rPr lang="en-US" altLang="zh-CN" dirty="0"/>
              <a:t>Fig 9. Simplified example of a UEFI/GPT initiated boot</a:t>
            </a:r>
            <a:endParaRPr lang="zh-CN" altLang="en-US" dirty="0"/>
          </a:p>
        </p:txBody>
      </p:sp>
      <p:pic>
        <p:nvPicPr>
          <p:cNvPr id="4" name="内容占位符 3" descr="https://www.antapex.org/diskdevices6.jpg">
            <a:extLst>
              <a:ext uri="{FF2B5EF4-FFF2-40B4-BE49-F238E27FC236}">
                <a16:creationId xmlns:a16="http://schemas.microsoft.com/office/drawing/2014/main" id="{8D8998BC-E268-40DD-BED5-7F97729F960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99" y="1103027"/>
            <a:ext cx="11631564" cy="5228208"/>
          </a:xfrm>
          <a:prstGeom prst="rect">
            <a:avLst/>
          </a:prstGeom>
          <a:noFill/>
          <a:ln>
            <a:noFill/>
          </a:ln>
        </p:spPr>
      </p:pic>
      <p:sp>
        <p:nvSpPr>
          <p:cNvPr id="5" name="矩形 4">
            <a:extLst>
              <a:ext uri="{FF2B5EF4-FFF2-40B4-BE49-F238E27FC236}">
                <a16:creationId xmlns:a16="http://schemas.microsoft.com/office/drawing/2014/main" id="{4E2CD5A0-0EB5-4DF4-A42D-E9D5B9A4E37B}"/>
              </a:ext>
            </a:extLst>
          </p:cNvPr>
          <p:cNvSpPr/>
          <p:nvPr/>
        </p:nvSpPr>
        <p:spPr>
          <a:xfrm>
            <a:off x="8087264" y="44738"/>
            <a:ext cx="4156587" cy="369332"/>
          </a:xfrm>
          <a:prstGeom prst="rect">
            <a:avLst/>
          </a:prstGeom>
        </p:spPr>
        <p:txBody>
          <a:bodyPr wrap="none">
            <a:spAutoFit/>
          </a:bodyPr>
          <a:lstStyle/>
          <a:p>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3"/>
              </a:rPr>
              <a:t>https://www.antapex.org/diskdevices.htm</a:t>
            </a:r>
            <a:endParaRPr lang="zh-CN" altLang="en-US" dirty="0"/>
          </a:p>
        </p:txBody>
      </p:sp>
    </p:spTree>
    <p:extLst>
      <p:ext uri="{BB962C8B-B14F-4D97-AF65-F5344CB8AC3E}">
        <p14:creationId xmlns:p14="http://schemas.microsoft.com/office/powerpoint/2010/main" val="1121266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BF75B-DAC2-400A-B64F-22D929802359}"/>
              </a:ext>
            </a:extLst>
          </p:cNvPr>
          <p:cNvSpPr>
            <a:spLocks noGrp="1"/>
          </p:cNvSpPr>
          <p:nvPr>
            <p:ph type="title"/>
          </p:nvPr>
        </p:nvSpPr>
        <p:spPr/>
        <p:txBody>
          <a:bodyPr/>
          <a:lstStyle/>
          <a:p>
            <a:r>
              <a:rPr lang="zh-CN" altLang="en-US" dirty="0">
                <a:highlight>
                  <a:srgbClr val="FF9900"/>
                </a:highlight>
              </a:rPr>
              <a:t>实模式 </a:t>
            </a:r>
            <a:r>
              <a:rPr lang="en-US" altLang="zh-CN" dirty="0"/>
              <a:t>– 8086, 80286 </a:t>
            </a:r>
            <a:r>
              <a:rPr lang="zh-CN" altLang="en-US" dirty="0"/>
              <a:t>使用内存的方式</a:t>
            </a:r>
          </a:p>
        </p:txBody>
      </p:sp>
      <p:sp>
        <p:nvSpPr>
          <p:cNvPr id="3" name="内容占位符 2">
            <a:extLst>
              <a:ext uri="{FF2B5EF4-FFF2-40B4-BE49-F238E27FC236}">
                <a16:creationId xmlns:a16="http://schemas.microsoft.com/office/drawing/2014/main" id="{A5CEE277-1F38-4952-8D3B-5C58759B78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2D980C9-F24C-4F3E-B1D6-0B2DCBBBA5C9}"/>
              </a:ext>
            </a:extLst>
          </p:cNvPr>
          <p:cNvPicPr>
            <a:picLocks noChangeAspect="1"/>
          </p:cNvPicPr>
          <p:nvPr/>
        </p:nvPicPr>
        <p:blipFill>
          <a:blip r:embed="rId3"/>
          <a:stretch>
            <a:fillRect/>
          </a:stretch>
        </p:blipFill>
        <p:spPr>
          <a:xfrm>
            <a:off x="11475392" y="-718"/>
            <a:ext cx="716608" cy="1008782"/>
          </a:xfrm>
          <a:prstGeom prst="rect">
            <a:avLst/>
          </a:prstGeom>
        </p:spPr>
      </p:pic>
      <p:pic>
        <p:nvPicPr>
          <p:cNvPr id="6" name="图片 5">
            <a:extLst>
              <a:ext uri="{FF2B5EF4-FFF2-40B4-BE49-F238E27FC236}">
                <a16:creationId xmlns:a16="http://schemas.microsoft.com/office/drawing/2014/main" id="{AD98B9BB-38DB-4F6A-93CE-2250F06549EC}"/>
              </a:ext>
            </a:extLst>
          </p:cNvPr>
          <p:cNvPicPr/>
          <p:nvPr/>
        </p:nvPicPr>
        <p:blipFill rotWithShape="1">
          <a:blip r:embed="rId4"/>
          <a:srcRect l="25931" r="31542"/>
          <a:stretch/>
        </p:blipFill>
        <p:spPr>
          <a:xfrm>
            <a:off x="7824192" y="1340768"/>
            <a:ext cx="2952328" cy="4509168"/>
          </a:xfrm>
          <a:prstGeom prst="rect">
            <a:avLst/>
          </a:prstGeom>
        </p:spPr>
      </p:pic>
      <p:pic>
        <p:nvPicPr>
          <p:cNvPr id="5" name="图片 4">
            <a:extLst>
              <a:ext uri="{FF2B5EF4-FFF2-40B4-BE49-F238E27FC236}">
                <a16:creationId xmlns:a16="http://schemas.microsoft.com/office/drawing/2014/main" id="{8BDE9755-5095-446B-B185-E69CD7B88717}"/>
              </a:ext>
            </a:extLst>
          </p:cNvPr>
          <p:cNvPicPr/>
          <p:nvPr/>
        </p:nvPicPr>
        <p:blipFill>
          <a:blip r:embed="rId5"/>
          <a:stretch>
            <a:fillRect/>
          </a:stretch>
        </p:blipFill>
        <p:spPr>
          <a:xfrm>
            <a:off x="12709" y="1148483"/>
            <a:ext cx="7011806" cy="4584772"/>
          </a:xfrm>
          <a:prstGeom prst="rect">
            <a:avLst/>
          </a:prstGeom>
        </p:spPr>
      </p:pic>
      <p:pic>
        <p:nvPicPr>
          <p:cNvPr id="7" name="图片 6">
            <a:extLst>
              <a:ext uri="{FF2B5EF4-FFF2-40B4-BE49-F238E27FC236}">
                <a16:creationId xmlns:a16="http://schemas.microsoft.com/office/drawing/2014/main" id="{626CF887-14E8-4CB5-8FC2-56A74D59849B}"/>
              </a:ext>
            </a:extLst>
          </p:cNvPr>
          <p:cNvPicPr>
            <a:picLocks noChangeAspect="1"/>
          </p:cNvPicPr>
          <p:nvPr/>
        </p:nvPicPr>
        <p:blipFill>
          <a:blip r:embed="rId6"/>
          <a:stretch>
            <a:fillRect/>
          </a:stretch>
        </p:blipFill>
        <p:spPr>
          <a:xfrm>
            <a:off x="12192000" y="-718"/>
            <a:ext cx="6096528" cy="3429297"/>
          </a:xfrm>
          <a:prstGeom prst="rect">
            <a:avLst/>
          </a:prstGeom>
        </p:spPr>
      </p:pic>
      <p:sp>
        <p:nvSpPr>
          <p:cNvPr id="8" name="矩形 7">
            <a:extLst>
              <a:ext uri="{FF2B5EF4-FFF2-40B4-BE49-F238E27FC236}">
                <a16:creationId xmlns:a16="http://schemas.microsoft.com/office/drawing/2014/main" id="{4F0A43E6-2E32-4E45-99A7-21D4A43EDE9E}"/>
              </a:ext>
            </a:extLst>
          </p:cNvPr>
          <p:cNvSpPr/>
          <p:nvPr/>
        </p:nvSpPr>
        <p:spPr bwMode="auto">
          <a:xfrm>
            <a:off x="8040216" y="3068960"/>
            <a:ext cx="2592288" cy="2376264"/>
          </a:xfrm>
          <a:prstGeom prst="rect">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ndParaRPr>
          </a:p>
        </p:txBody>
      </p:sp>
      <p:sp>
        <p:nvSpPr>
          <p:cNvPr id="9" name="文本框 8">
            <a:extLst>
              <a:ext uri="{FF2B5EF4-FFF2-40B4-BE49-F238E27FC236}">
                <a16:creationId xmlns:a16="http://schemas.microsoft.com/office/drawing/2014/main" id="{4859524B-5DA1-4C44-AFCA-38E93D580BA6}"/>
              </a:ext>
            </a:extLst>
          </p:cNvPr>
          <p:cNvSpPr txBox="1"/>
          <p:nvPr/>
        </p:nvSpPr>
        <p:spPr>
          <a:xfrm>
            <a:off x="10587979" y="3795427"/>
            <a:ext cx="1591312" cy="923330"/>
          </a:xfrm>
          <a:prstGeom prst="rect">
            <a:avLst/>
          </a:prstGeom>
          <a:noFill/>
        </p:spPr>
        <p:txBody>
          <a:bodyPr wrap="square" rtlCol="0">
            <a:spAutoFit/>
          </a:bodyPr>
          <a:lstStyle/>
          <a:p>
            <a:r>
              <a:rPr lang="zh-CN" altLang="en-US" dirty="0">
                <a:highlight>
                  <a:srgbClr val="FF9900"/>
                </a:highlight>
              </a:rPr>
              <a:t>早期</a:t>
            </a:r>
            <a:r>
              <a:rPr lang="zh-CN" altLang="en-US" dirty="0"/>
              <a:t>“实模式”下可直接访问的内存</a:t>
            </a:r>
          </a:p>
        </p:txBody>
      </p:sp>
      <p:pic>
        <p:nvPicPr>
          <p:cNvPr id="10" name="图片 9">
            <a:extLst>
              <a:ext uri="{FF2B5EF4-FFF2-40B4-BE49-F238E27FC236}">
                <a16:creationId xmlns:a16="http://schemas.microsoft.com/office/drawing/2014/main" id="{7CBF792C-AE94-4341-94F0-371C78ADBE95}"/>
              </a:ext>
            </a:extLst>
          </p:cNvPr>
          <p:cNvPicPr>
            <a:picLocks noChangeAspect="1"/>
          </p:cNvPicPr>
          <p:nvPr/>
        </p:nvPicPr>
        <p:blipFill>
          <a:blip r:embed="rId7"/>
          <a:stretch>
            <a:fillRect/>
          </a:stretch>
        </p:blipFill>
        <p:spPr>
          <a:xfrm>
            <a:off x="12210249" y="3428703"/>
            <a:ext cx="6096528" cy="3429297"/>
          </a:xfrm>
          <a:prstGeom prst="rect">
            <a:avLst/>
          </a:prstGeom>
        </p:spPr>
      </p:pic>
    </p:spTree>
    <p:extLst>
      <p:ext uri="{BB962C8B-B14F-4D97-AF65-F5344CB8AC3E}">
        <p14:creationId xmlns:p14="http://schemas.microsoft.com/office/powerpoint/2010/main" val="56833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507D0-9379-4455-8FBF-D006A93360A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EE068C4-E535-4FFE-8AAD-57EA062C24D6}"/>
              </a:ext>
            </a:extLst>
          </p:cNvPr>
          <p:cNvSpPr>
            <a:spLocks noGrp="1"/>
          </p:cNvSpPr>
          <p:nvPr>
            <p:ph idx="1"/>
          </p:nvPr>
        </p:nvSpPr>
        <p:spPr/>
        <p:txBody>
          <a:bodyPr/>
          <a:lstStyle/>
          <a:p>
            <a:r>
              <a:rPr lang="zh-CN" altLang="en-US" dirty="0"/>
              <a:t>当电脑一开始启动时，就默认进入</a:t>
            </a:r>
            <a:r>
              <a:rPr lang="zh-CN" altLang="en-US" dirty="0">
                <a:highlight>
                  <a:srgbClr val="FF9900"/>
                </a:highlight>
              </a:rPr>
              <a:t>实模式</a:t>
            </a:r>
            <a:r>
              <a:rPr lang="zh-CN" altLang="en-US" dirty="0"/>
              <a:t>下。</a:t>
            </a:r>
            <a:endParaRPr lang="en-US" altLang="zh-CN" dirty="0"/>
          </a:p>
          <a:p>
            <a:pPr lvl="1"/>
            <a:r>
              <a:rPr lang="en-US" altLang="zh-CN" dirty="0"/>
              <a:t>8086CPU</a:t>
            </a:r>
            <a:r>
              <a:rPr lang="zh-CN" altLang="en-US" dirty="0"/>
              <a:t>有</a:t>
            </a:r>
            <a:r>
              <a:rPr lang="en-US" altLang="zh-CN" b="1" u="sng" dirty="0"/>
              <a:t>20</a:t>
            </a:r>
            <a:r>
              <a:rPr lang="zh-CN" altLang="en-US" b="1" u="sng" dirty="0"/>
              <a:t>根地址总线</a:t>
            </a:r>
            <a:r>
              <a:rPr lang="zh-CN" altLang="en-US" dirty="0"/>
              <a:t>。使用</a:t>
            </a:r>
            <a:r>
              <a:rPr lang="en-US" altLang="zh-CN" dirty="0"/>
              <a:t>20</a:t>
            </a:r>
            <a:r>
              <a:rPr lang="zh-CN" altLang="en-US" dirty="0"/>
              <a:t>根</a:t>
            </a:r>
            <a:r>
              <a:rPr lang="en-US" altLang="zh-CN" dirty="0"/>
              <a:t>CPU</a:t>
            </a:r>
            <a:r>
              <a:rPr lang="zh-CN" altLang="en-US" dirty="0"/>
              <a:t>总线的寻址范围就为 </a:t>
            </a:r>
            <a:r>
              <a:rPr lang="en-US" altLang="zh-CN" dirty="0"/>
              <a:t>1&lt;&lt;20 = 1M </a:t>
            </a:r>
          </a:p>
          <a:p>
            <a:pPr lvl="1"/>
            <a:r>
              <a:rPr lang="zh-CN" altLang="en-US" dirty="0"/>
              <a:t>而</a:t>
            </a:r>
            <a:r>
              <a:rPr lang="zh-CN" altLang="en-US" b="1" u="sng" dirty="0"/>
              <a:t>段寄存器</a:t>
            </a:r>
            <a:r>
              <a:rPr lang="zh-CN" altLang="en-US" dirty="0"/>
              <a:t>（例如</a:t>
            </a:r>
            <a:r>
              <a:rPr lang="en-US" altLang="zh-CN" dirty="0"/>
              <a:t>DS</a:t>
            </a:r>
            <a:r>
              <a:rPr lang="zh-CN" altLang="en-US" dirty="0"/>
              <a:t>段寄存器），只有</a:t>
            </a:r>
            <a:r>
              <a:rPr lang="en-US" altLang="zh-CN" b="1" u="sng" dirty="0"/>
              <a:t>16</a:t>
            </a:r>
            <a:r>
              <a:rPr lang="zh-CN" altLang="en-US" b="1" u="sng" dirty="0"/>
              <a:t>位</a:t>
            </a:r>
            <a:r>
              <a:rPr lang="zh-CN" altLang="en-US" dirty="0"/>
              <a:t>大小。如果只使用单独的段寄存器寻址，使用寻址范围为</a:t>
            </a:r>
            <a:r>
              <a:rPr lang="en-US" altLang="zh-CN" dirty="0"/>
              <a:t>1&lt;&lt;16 = 64kb </a:t>
            </a:r>
            <a:r>
              <a:rPr lang="zh-CN" altLang="en-US" dirty="0"/>
              <a:t>。</a:t>
            </a:r>
          </a:p>
          <a:p>
            <a:pPr lvl="1"/>
            <a:r>
              <a:rPr lang="zh-CN" altLang="en-US" dirty="0"/>
              <a:t>段寄存器不够呀</a:t>
            </a:r>
            <a:r>
              <a:rPr lang="en-US" altLang="zh-CN" dirty="0"/>
              <a:t>!</a:t>
            </a:r>
            <a:r>
              <a:rPr lang="zh-CN" altLang="en-US" dirty="0"/>
              <a:t> </a:t>
            </a:r>
            <a:r>
              <a:rPr lang="en-US" altLang="zh-CN" dirty="0"/>
              <a:t>- </a:t>
            </a:r>
            <a:r>
              <a:rPr lang="zh-CN" altLang="en-US" dirty="0"/>
              <a:t>引入分段机制来解决这个问题：</a:t>
            </a:r>
          </a:p>
          <a:p>
            <a:pPr lvl="2"/>
            <a:r>
              <a:rPr lang="zh-CN" altLang="en-US" dirty="0"/>
              <a:t>使用一个基址段寄存器，配合一个偏移地址，来配合使用共同寻址，从而达到</a:t>
            </a:r>
            <a:r>
              <a:rPr lang="en-US" altLang="zh-CN" dirty="0"/>
              <a:t>20</a:t>
            </a:r>
            <a:r>
              <a:rPr lang="zh-CN" altLang="en-US" dirty="0"/>
              <a:t>位的寻址能力</a:t>
            </a:r>
            <a:r>
              <a:rPr lang="en-US" altLang="zh-CN" dirty="0"/>
              <a:t>(</a:t>
            </a:r>
            <a:r>
              <a:rPr lang="zh-CN" altLang="en-US" dirty="0"/>
              <a:t>归根结底还是段寄存器不够大，导致单独一个段寄存器不够用的</a:t>
            </a:r>
            <a:r>
              <a:rPr lang="en-US" altLang="zh-CN" dirty="0"/>
              <a:t>)</a:t>
            </a:r>
          </a:p>
        </p:txBody>
      </p:sp>
      <p:sp>
        <p:nvSpPr>
          <p:cNvPr id="5" name="文本框 4">
            <a:extLst>
              <a:ext uri="{FF2B5EF4-FFF2-40B4-BE49-F238E27FC236}">
                <a16:creationId xmlns:a16="http://schemas.microsoft.com/office/drawing/2014/main" id="{F7241C44-F1A9-4656-8CDC-3AACA27D35EE}"/>
              </a:ext>
            </a:extLst>
          </p:cNvPr>
          <p:cNvSpPr txBox="1"/>
          <p:nvPr/>
        </p:nvSpPr>
        <p:spPr>
          <a:xfrm>
            <a:off x="7176120" y="6372036"/>
            <a:ext cx="6147486" cy="369332"/>
          </a:xfrm>
          <a:prstGeom prst="rect">
            <a:avLst/>
          </a:prstGeom>
          <a:noFill/>
        </p:spPr>
        <p:txBody>
          <a:bodyPr wrap="square">
            <a:spAutoFit/>
          </a:bodyPr>
          <a:lstStyle/>
          <a:p>
            <a:r>
              <a:rPr lang="zh-CN" altLang="en-US" dirty="0">
                <a:hlinkClick r:id="rId3"/>
              </a:rPr>
              <a:t>https://www.cnblogs.com/mlzrq/p/10223044.html</a:t>
            </a:r>
            <a:r>
              <a:rPr lang="zh-CN" altLang="en-US" dirty="0"/>
              <a:t> </a:t>
            </a:r>
          </a:p>
        </p:txBody>
      </p:sp>
    </p:spTree>
    <p:extLst>
      <p:ext uri="{BB962C8B-B14F-4D97-AF65-F5344CB8AC3E}">
        <p14:creationId xmlns:p14="http://schemas.microsoft.com/office/powerpoint/2010/main" val="2393062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24B3AC-58FD-4BF6-9BF5-666CB0BC5F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4E47695-89F7-4C33-801C-5DF3FA236673}"/>
              </a:ext>
            </a:extLst>
          </p:cNvPr>
          <p:cNvSpPr>
            <a:spLocks noGrp="1"/>
          </p:cNvSpPr>
          <p:nvPr>
            <p:ph idx="1"/>
          </p:nvPr>
        </p:nvSpPr>
        <p:spPr>
          <a:xfrm>
            <a:off x="527382" y="1124745"/>
            <a:ext cx="5467686" cy="5184575"/>
          </a:xfrm>
        </p:spPr>
        <p:txBody>
          <a:bodyPr anchor="ctr"/>
          <a:lstStyle/>
          <a:p>
            <a:r>
              <a:rPr lang="zh-CN" altLang="en-US" dirty="0"/>
              <a:t>实模式下的</a:t>
            </a:r>
            <a:r>
              <a:rPr lang="en-US" altLang="zh-CN" dirty="0"/>
              <a:t>1M</a:t>
            </a:r>
            <a:r>
              <a:rPr lang="zh-CN" altLang="en-US" dirty="0"/>
              <a:t>空间的内存分配</a:t>
            </a:r>
          </a:p>
          <a:p>
            <a:pPr lvl="1"/>
            <a:r>
              <a:rPr lang="zh-CN" altLang="en-US" dirty="0"/>
              <a:t>这</a:t>
            </a:r>
            <a:r>
              <a:rPr lang="en-US" altLang="zh-CN" dirty="0"/>
              <a:t>1M</a:t>
            </a:r>
            <a:r>
              <a:rPr lang="zh-CN" altLang="en-US" dirty="0"/>
              <a:t>大小的内存区域位并不完全位于通常的内存条中，会被</a:t>
            </a:r>
            <a:r>
              <a:rPr lang="en-US" altLang="zh-CN" dirty="0"/>
              <a:t>BIOS</a:t>
            </a:r>
            <a:r>
              <a:rPr lang="zh-CN" altLang="en-US" dirty="0"/>
              <a:t>以及显卡等占据一部分。</a:t>
            </a:r>
          </a:p>
          <a:p>
            <a:pPr lvl="2"/>
            <a:r>
              <a:rPr lang="zh-CN" altLang="en-US" dirty="0"/>
              <a:t>其中</a:t>
            </a:r>
            <a:r>
              <a:rPr lang="en-US" altLang="zh-CN" dirty="0"/>
              <a:t>0x00000~0x9FFFF</a:t>
            </a:r>
            <a:r>
              <a:rPr lang="zh-CN" altLang="en-US" dirty="0"/>
              <a:t>位置是属于内存条的地址。</a:t>
            </a:r>
          </a:p>
          <a:p>
            <a:pPr lvl="1"/>
            <a:r>
              <a:rPr lang="en-US" altLang="zh-CN" dirty="0"/>
              <a:t>0xA0000~0xEFFFF</a:t>
            </a:r>
            <a:r>
              <a:rPr lang="zh-CN" altLang="en-US" dirty="0"/>
              <a:t>提供给外围设备使用，例如显卡等。</a:t>
            </a:r>
          </a:p>
          <a:p>
            <a:pPr lvl="1"/>
            <a:r>
              <a:rPr lang="zh-CN" altLang="en-US" dirty="0"/>
              <a:t>而</a:t>
            </a:r>
            <a:r>
              <a:rPr lang="en-US" altLang="zh-CN" dirty="0"/>
              <a:t>0xF0000~0xFFFFF</a:t>
            </a:r>
            <a:r>
              <a:rPr lang="zh-CN" altLang="en-US" dirty="0"/>
              <a:t>是属于</a:t>
            </a:r>
            <a:r>
              <a:rPr lang="en-US" altLang="zh-CN" dirty="0"/>
              <a:t>BIOS</a:t>
            </a:r>
            <a:r>
              <a:rPr lang="zh-CN" altLang="en-US" dirty="0"/>
              <a:t>的</a:t>
            </a:r>
            <a:r>
              <a:rPr lang="en-US" altLang="zh-CN" dirty="0"/>
              <a:t>ROM</a:t>
            </a:r>
            <a:r>
              <a:rPr lang="zh-CN" altLang="en-US" dirty="0"/>
              <a:t>地址。</a:t>
            </a:r>
          </a:p>
          <a:p>
            <a:endParaRPr lang="zh-CN" altLang="en-US" dirty="0"/>
          </a:p>
        </p:txBody>
      </p:sp>
      <p:sp>
        <p:nvSpPr>
          <p:cNvPr id="4" name="文本框 3">
            <a:extLst>
              <a:ext uri="{FF2B5EF4-FFF2-40B4-BE49-F238E27FC236}">
                <a16:creationId xmlns:a16="http://schemas.microsoft.com/office/drawing/2014/main" id="{490E7546-C834-4DCF-BBAD-F3CC790D6112}"/>
              </a:ext>
            </a:extLst>
          </p:cNvPr>
          <p:cNvSpPr txBox="1"/>
          <p:nvPr/>
        </p:nvSpPr>
        <p:spPr>
          <a:xfrm>
            <a:off x="7176120" y="6372036"/>
            <a:ext cx="6147486" cy="369332"/>
          </a:xfrm>
          <a:prstGeom prst="rect">
            <a:avLst/>
          </a:prstGeom>
          <a:noFill/>
        </p:spPr>
        <p:txBody>
          <a:bodyPr wrap="square">
            <a:spAutoFit/>
          </a:bodyPr>
          <a:lstStyle/>
          <a:p>
            <a:r>
              <a:rPr lang="zh-CN" altLang="en-US" dirty="0">
                <a:hlinkClick r:id="rId2"/>
              </a:rPr>
              <a:t>https://www.cnblogs.com/mlzrq/p/10223044.html</a:t>
            </a:r>
            <a:r>
              <a:rPr lang="zh-CN" altLang="en-US" dirty="0"/>
              <a:t> </a:t>
            </a:r>
          </a:p>
        </p:txBody>
      </p:sp>
      <p:pic>
        <p:nvPicPr>
          <p:cNvPr id="6" name="图片 5">
            <a:extLst>
              <a:ext uri="{FF2B5EF4-FFF2-40B4-BE49-F238E27FC236}">
                <a16:creationId xmlns:a16="http://schemas.microsoft.com/office/drawing/2014/main" id="{8B9B600F-11B0-4BA5-A027-9BA0E754F4C3}"/>
              </a:ext>
            </a:extLst>
          </p:cNvPr>
          <p:cNvPicPr>
            <a:picLocks noChangeAspect="1"/>
          </p:cNvPicPr>
          <p:nvPr/>
        </p:nvPicPr>
        <p:blipFill>
          <a:blip r:embed="rId3"/>
          <a:stretch>
            <a:fillRect/>
          </a:stretch>
        </p:blipFill>
        <p:spPr>
          <a:xfrm>
            <a:off x="5995067" y="0"/>
            <a:ext cx="6132187" cy="6858000"/>
          </a:xfrm>
          <a:prstGeom prst="rect">
            <a:avLst/>
          </a:prstGeom>
        </p:spPr>
      </p:pic>
    </p:spTree>
    <p:extLst>
      <p:ext uri="{BB962C8B-B14F-4D97-AF65-F5344CB8AC3E}">
        <p14:creationId xmlns:p14="http://schemas.microsoft.com/office/powerpoint/2010/main" val="2257625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BF75B-DAC2-400A-B64F-22D9298023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CEE277-1F38-4952-8D3B-5C58759B78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2D980C9-F24C-4F3E-B1D6-0B2DCBBBA5C9}"/>
              </a:ext>
            </a:extLst>
          </p:cNvPr>
          <p:cNvPicPr>
            <a:picLocks noChangeAspect="1"/>
          </p:cNvPicPr>
          <p:nvPr/>
        </p:nvPicPr>
        <p:blipFill>
          <a:blip r:embed="rId3"/>
          <a:stretch>
            <a:fillRect/>
          </a:stretch>
        </p:blipFill>
        <p:spPr>
          <a:xfrm>
            <a:off x="11475392" y="-718"/>
            <a:ext cx="716608" cy="1008782"/>
          </a:xfrm>
          <a:prstGeom prst="rect">
            <a:avLst/>
          </a:prstGeom>
        </p:spPr>
      </p:pic>
      <p:pic>
        <p:nvPicPr>
          <p:cNvPr id="6" name="图片 5">
            <a:extLst>
              <a:ext uri="{FF2B5EF4-FFF2-40B4-BE49-F238E27FC236}">
                <a16:creationId xmlns:a16="http://schemas.microsoft.com/office/drawing/2014/main" id="{F8FBCAC1-3752-4111-87EC-593634292D61}"/>
              </a:ext>
            </a:extLst>
          </p:cNvPr>
          <p:cNvPicPr>
            <a:picLocks noChangeAspect="1"/>
          </p:cNvPicPr>
          <p:nvPr/>
        </p:nvPicPr>
        <p:blipFill>
          <a:blip r:embed="rId4"/>
          <a:stretch>
            <a:fillRect/>
          </a:stretch>
        </p:blipFill>
        <p:spPr>
          <a:xfrm>
            <a:off x="6091150" y="1154661"/>
            <a:ext cx="5994218" cy="4725144"/>
          </a:xfrm>
          <a:prstGeom prst="rect">
            <a:avLst/>
          </a:prstGeom>
        </p:spPr>
      </p:pic>
      <p:pic>
        <p:nvPicPr>
          <p:cNvPr id="7" name="图片 6">
            <a:extLst>
              <a:ext uri="{FF2B5EF4-FFF2-40B4-BE49-F238E27FC236}">
                <a16:creationId xmlns:a16="http://schemas.microsoft.com/office/drawing/2014/main" id="{4F61189A-50B8-42F2-BE2E-87C6EC4FFCC0}"/>
              </a:ext>
            </a:extLst>
          </p:cNvPr>
          <p:cNvPicPr/>
          <p:nvPr/>
        </p:nvPicPr>
        <p:blipFill>
          <a:blip r:embed="rId5"/>
          <a:stretch>
            <a:fillRect/>
          </a:stretch>
        </p:blipFill>
        <p:spPr>
          <a:xfrm>
            <a:off x="10457" y="1484784"/>
            <a:ext cx="6578545" cy="3726469"/>
          </a:xfrm>
          <a:prstGeom prst="rect">
            <a:avLst/>
          </a:prstGeom>
        </p:spPr>
      </p:pic>
    </p:spTree>
    <p:extLst>
      <p:ext uri="{BB962C8B-B14F-4D97-AF65-F5344CB8AC3E}">
        <p14:creationId xmlns:p14="http://schemas.microsoft.com/office/powerpoint/2010/main" val="1970491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BF75B-DAC2-400A-B64F-22D9298023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CEE277-1F38-4952-8D3B-5C58759B78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2D980C9-F24C-4F3E-B1D6-0B2DCBBBA5C9}"/>
              </a:ext>
            </a:extLst>
          </p:cNvPr>
          <p:cNvPicPr>
            <a:picLocks noChangeAspect="1"/>
          </p:cNvPicPr>
          <p:nvPr/>
        </p:nvPicPr>
        <p:blipFill>
          <a:blip r:embed="rId3"/>
          <a:stretch>
            <a:fillRect/>
          </a:stretch>
        </p:blipFill>
        <p:spPr>
          <a:xfrm>
            <a:off x="11475392" y="-718"/>
            <a:ext cx="716608" cy="1008782"/>
          </a:xfrm>
          <a:prstGeom prst="rect">
            <a:avLst/>
          </a:prstGeom>
        </p:spPr>
      </p:pic>
      <p:pic>
        <p:nvPicPr>
          <p:cNvPr id="5" name="图片 4">
            <a:extLst>
              <a:ext uri="{FF2B5EF4-FFF2-40B4-BE49-F238E27FC236}">
                <a16:creationId xmlns:a16="http://schemas.microsoft.com/office/drawing/2014/main" id="{46470B61-7D6B-4A5B-B8F7-6614C5720B43}"/>
              </a:ext>
            </a:extLst>
          </p:cNvPr>
          <p:cNvPicPr/>
          <p:nvPr/>
        </p:nvPicPr>
        <p:blipFill>
          <a:blip r:embed="rId4"/>
          <a:stretch>
            <a:fillRect/>
          </a:stretch>
        </p:blipFill>
        <p:spPr>
          <a:xfrm>
            <a:off x="44590" y="1377315"/>
            <a:ext cx="5274310" cy="4103370"/>
          </a:xfrm>
          <a:prstGeom prst="rect">
            <a:avLst/>
          </a:prstGeom>
        </p:spPr>
      </p:pic>
      <p:pic>
        <p:nvPicPr>
          <p:cNvPr id="6" name="图片 5">
            <a:extLst>
              <a:ext uri="{FF2B5EF4-FFF2-40B4-BE49-F238E27FC236}">
                <a16:creationId xmlns:a16="http://schemas.microsoft.com/office/drawing/2014/main" id="{1987471D-2D56-483E-A1E4-F121DD2546D1}"/>
              </a:ext>
            </a:extLst>
          </p:cNvPr>
          <p:cNvPicPr/>
          <p:nvPr/>
        </p:nvPicPr>
        <p:blipFill>
          <a:blip r:embed="rId5"/>
          <a:stretch>
            <a:fillRect/>
          </a:stretch>
        </p:blipFill>
        <p:spPr>
          <a:xfrm>
            <a:off x="5925571" y="53593"/>
            <a:ext cx="5274310" cy="3359785"/>
          </a:xfrm>
          <a:prstGeom prst="rect">
            <a:avLst/>
          </a:prstGeom>
        </p:spPr>
      </p:pic>
      <p:pic>
        <p:nvPicPr>
          <p:cNvPr id="7" name="图片 6">
            <a:extLst>
              <a:ext uri="{FF2B5EF4-FFF2-40B4-BE49-F238E27FC236}">
                <a16:creationId xmlns:a16="http://schemas.microsoft.com/office/drawing/2014/main" id="{89590D20-B48F-4289-A018-52BDE6D81945}"/>
              </a:ext>
            </a:extLst>
          </p:cNvPr>
          <p:cNvPicPr/>
          <p:nvPr/>
        </p:nvPicPr>
        <p:blipFill>
          <a:blip r:embed="rId6"/>
          <a:stretch>
            <a:fillRect/>
          </a:stretch>
        </p:blipFill>
        <p:spPr>
          <a:xfrm>
            <a:off x="5976752" y="3527062"/>
            <a:ext cx="5274310" cy="3288665"/>
          </a:xfrm>
          <a:prstGeom prst="rect">
            <a:avLst/>
          </a:prstGeom>
        </p:spPr>
      </p:pic>
    </p:spTree>
    <p:extLst>
      <p:ext uri="{BB962C8B-B14F-4D97-AF65-F5344CB8AC3E}">
        <p14:creationId xmlns:p14="http://schemas.microsoft.com/office/powerpoint/2010/main" val="2501404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BF75B-DAC2-400A-B64F-22D9298023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CEE277-1F38-4952-8D3B-5C58759B78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2D980C9-F24C-4F3E-B1D6-0B2DCBBBA5C9}"/>
              </a:ext>
            </a:extLst>
          </p:cNvPr>
          <p:cNvPicPr>
            <a:picLocks noChangeAspect="1"/>
          </p:cNvPicPr>
          <p:nvPr/>
        </p:nvPicPr>
        <p:blipFill>
          <a:blip r:embed="rId3"/>
          <a:stretch>
            <a:fillRect/>
          </a:stretch>
        </p:blipFill>
        <p:spPr>
          <a:xfrm>
            <a:off x="11475392" y="-718"/>
            <a:ext cx="716608" cy="1008782"/>
          </a:xfrm>
          <a:prstGeom prst="rect">
            <a:avLst/>
          </a:prstGeom>
        </p:spPr>
      </p:pic>
      <p:pic>
        <p:nvPicPr>
          <p:cNvPr id="7" name="图片 6">
            <a:extLst>
              <a:ext uri="{FF2B5EF4-FFF2-40B4-BE49-F238E27FC236}">
                <a16:creationId xmlns:a16="http://schemas.microsoft.com/office/drawing/2014/main" id="{D10FBA88-CA40-4C76-9268-786D3C50B7D3}"/>
              </a:ext>
            </a:extLst>
          </p:cNvPr>
          <p:cNvPicPr/>
          <p:nvPr/>
        </p:nvPicPr>
        <p:blipFill>
          <a:blip r:embed="rId4"/>
          <a:stretch>
            <a:fillRect/>
          </a:stretch>
        </p:blipFill>
        <p:spPr>
          <a:xfrm>
            <a:off x="64746" y="1124745"/>
            <a:ext cx="5274310" cy="4326890"/>
          </a:xfrm>
          <a:prstGeom prst="rect">
            <a:avLst/>
          </a:prstGeom>
        </p:spPr>
      </p:pic>
      <p:pic>
        <p:nvPicPr>
          <p:cNvPr id="8" name="图片 7">
            <a:extLst>
              <a:ext uri="{FF2B5EF4-FFF2-40B4-BE49-F238E27FC236}">
                <a16:creationId xmlns:a16="http://schemas.microsoft.com/office/drawing/2014/main" id="{3937E9B2-335D-469B-9106-4C96C2388E52}"/>
              </a:ext>
            </a:extLst>
          </p:cNvPr>
          <p:cNvPicPr/>
          <p:nvPr/>
        </p:nvPicPr>
        <p:blipFill>
          <a:blip r:embed="rId5"/>
          <a:stretch>
            <a:fillRect/>
          </a:stretch>
        </p:blipFill>
        <p:spPr>
          <a:xfrm>
            <a:off x="59956" y="5470609"/>
            <a:ext cx="5274310" cy="1082675"/>
          </a:xfrm>
          <a:prstGeom prst="rect">
            <a:avLst/>
          </a:prstGeom>
        </p:spPr>
      </p:pic>
      <p:pic>
        <p:nvPicPr>
          <p:cNvPr id="9" name="图片 8">
            <a:extLst>
              <a:ext uri="{FF2B5EF4-FFF2-40B4-BE49-F238E27FC236}">
                <a16:creationId xmlns:a16="http://schemas.microsoft.com/office/drawing/2014/main" id="{E324249A-6524-4076-8443-9101043A9ABB}"/>
              </a:ext>
            </a:extLst>
          </p:cNvPr>
          <p:cNvPicPr/>
          <p:nvPr/>
        </p:nvPicPr>
        <p:blipFill>
          <a:blip r:embed="rId6"/>
          <a:stretch>
            <a:fillRect/>
          </a:stretch>
        </p:blipFill>
        <p:spPr>
          <a:xfrm>
            <a:off x="6096000" y="1268760"/>
            <a:ext cx="5274310" cy="3686175"/>
          </a:xfrm>
          <a:prstGeom prst="rect">
            <a:avLst/>
          </a:prstGeom>
        </p:spPr>
      </p:pic>
    </p:spTree>
    <p:extLst>
      <p:ext uri="{BB962C8B-B14F-4D97-AF65-F5344CB8AC3E}">
        <p14:creationId xmlns:p14="http://schemas.microsoft.com/office/powerpoint/2010/main" val="915305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BF75B-DAC2-400A-B64F-22D9298023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CEE277-1F38-4952-8D3B-5C58759B78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2D980C9-F24C-4F3E-B1D6-0B2DCBBBA5C9}"/>
              </a:ext>
            </a:extLst>
          </p:cNvPr>
          <p:cNvPicPr>
            <a:picLocks noChangeAspect="1"/>
          </p:cNvPicPr>
          <p:nvPr/>
        </p:nvPicPr>
        <p:blipFill>
          <a:blip r:embed="rId3"/>
          <a:stretch>
            <a:fillRect/>
          </a:stretch>
        </p:blipFill>
        <p:spPr>
          <a:xfrm>
            <a:off x="11475392" y="-718"/>
            <a:ext cx="716608" cy="1008782"/>
          </a:xfrm>
          <a:prstGeom prst="rect">
            <a:avLst/>
          </a:prstGeom>
        </p:spPr>
      </p:pic>
      <p:pic>
        <p:nvPicPr>
          <p:cNvPr id="5" name="图片 4">
            <a:extLst>
              <a:ext uri="{FF2B5EF4-FFF2-40B4-BE49-F238E27FC236}">
                <a16:creationId xmlns:a16="http://schemas.microsoft.com/office/drawing/2014/main" id="{01370D83-84FB-41AC-9C29-2B3B4DAA6083}"/>
              </a:ext>
            </a:extLst>
          </p:cNvPr>
          <p:cNvPicPr>
            <a:picLocks noChangeAspect="1"/>
          </p:cNvPicPr>
          <p:nvPr/>
        </p:nvPicPr>
        <p:blipFill>
          <a:blip r:embed="rId4"/>
          <a:stretch>
            <a:fillRect/>
          </a:stretch>
        </p:blipFill>
        <p:spPr>
          <a:xfrm>
            <a:off x="621628" y="1369484"/>
            <a:ext cx="5545836" cy="4360164"/>
          </a:xfrm>
          <a:prstGeom prst="rect">
            <a:avLst/>
          </a:prstGeom>
        </p:spPr>
      </p:pic>
      <p:pic>
        <p:nvPicPr>
          <p:cNvPr id="6" name="图片 5">
            <a:extLst>
              <a:ext uri="{FF2B5EF4-FFF2-40B4-BE49-F238E27FC236}">
                <a16:creationId xmlns:a16="http://schemas.microsoft.com/office/drawing/2014/main" id="{79E6E991-710F-49CD-BA6F-8E8B79A19923}"/>
              </a:ext>
            </a:extLst>
          </p:cNvPr>
          <p:cNvPicPr/>
          <p:nvPr/>
        </p:nvPicPr>
        <p:blipFill>
          <a:blip r:embed="rId5"/>
          <a:stretch>
            <a:fillRect/>
          </a:stretch>
        </p:blipFill>
        <p:spPr>
          <a:xfrm>
            <a:off x="6461099" y="1008064"/>
            <a:ext cx="5274310" cy="4916170"/>
          </a:xfrm>
          <a:prstGeom prst="rect">
            <a:avLst/>
          </a:prstGeom>
        </p:spPr>
      </p:pic>
    </p:spTree>
    <p:extLst>
      <p:ext uri="{BB962C8B-B14F-4D97-AF65-F5344CB8AC3E}">
        <p14:creationId xmlns:p14="http://schemas.microsoft.com/office/powerpoint/2010/main" val="367161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BF75B-DAC2-400A-B64F-22D9298023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CEE277-1F38-4952-8D3B-5C58759B78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2D980C9-F24C-4F3E-B1D6-0B2DCBBBA5C9}"/>
              </a:ext>
            </a:extLst>
          </p:cNvPr>
          <p:cNvPicPr>
            <a:picLocks noChangeAspect="1"/>
          </p:cNvPicPr>
          <p:nvPr/>
        </p:nvPicPr>
        <p:blipFill>
          <a:blip r:embed="rId3"/>
          <a:stretch>
            <a:fillRect/>
          </a:stretch>
        </p:blipFill>
        <p:spPr>
          <a:xfrm>
            <a:off x="11475392" y="-718"/>
            <a:ext cx="716608" cy="1008782"/>
          </a:xfrm>
          <a:prstGeom prst="rect">
            <a:avLst/>
          </a:prstGeom>
        </p:spPr>
      </p:pic>
      <p:pic>
        <p:nvPicPr>
          <p:cNvPr id="5" name="图片 4">
            <a:extLst>
              <a:ext uri="{FF2B5EF4-FFF2-40B4-BE49-F238E27FC236}">
                <a16:creationId xmlns:a16="http://schemas.microsoft.com/office/drawing/2014/main" id="{61713BCD-A72F-4DCA-BD6D-CF4FC1911D44}"/>
              </a:ext>
            </a:extLst>
          </p:cNvPr>
          <p:cNvPicPr/>
          <p:nvPr/>
        </p:nvPicPr>
        <p:blipFill>
          <a:blip r:embed="rId4"/>
          <a:stretch>
            <a:fillRect/>
          </a:stretch>
        </p:blipFill>
        <p:spPr>
          <a:xfrm>
            <a:off x="83793" y="1439545"/>
            <a:ext cx="5274310" cy="3978910"/>
          </a:xfrm>
          <a:prstGeom prst="rect">
            <a:avLst/>
          </a:prstGeom>
        </p:spPr>
      </p:pic>
      <p:pic>
        <p:nvPicPr>
          <p:cNvPr id="6" name="图片 5">
            <a:extLst>
              <a:ext uri="{FF2B5EF4-FFF2-40B4-BE49-F238E27FC236}">
                <a16:creationId xmlns:a16="http://schemas.microsoft.com/office/drawing/2014/main" id="{053AC5C4-5B21-4ED7-A41B-3967910F6E06}"/>
              </a:ext>
            </a:extLst>
          </p:cNvPr>
          <p:cNvPicPr/>
          <p:nvPr/>
        </p:nvPicPr>
        <p:blipFill>
          <a:blip r:embed="rId5"/>
          <a:stretch>
            <a:fillRect/>
          </a:stretch>
        </p:blipFill>
        <p:spPr>
          <a:xfrm>
            <a:off x="5862593" y="1700808"/>
            <a:ext cx="5274310" cy="2844165"/>
          </a:xfrm>
          <a:prstGeom prst="rect">
            <a:avLst/>
          </a:prstGeom>
        </p:spPr>
      </p:pic>
    </p:spTree>
    <p:extLst>
      <p:ext uri="{BB962C8B-B14F-4D97-AF65-F5344CB8AC3E}">
        <p14:creationId xmlns:p14="http://schemas.microsoft.com/office/powerpoint/2010/main" val="4167650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BF75B-DAC2-400A-B64F-22D9298023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CEE277-1F38-4952-8D3B-5C58759B78F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2D980C9-F24C-4F3E-B1D6-0B2DCBBBA5C9}"/>
              </a:ext>
            </a:extLst>
          </p:cNvPr>
          <p:cNvPicPr>
            <a:picLocks noChangeAspect="1"/>
          </p:cNvPicPr>
          <p:nvPr/>
        </p:nvPicPr>
        <p:blipFill>
          <a:blip r:embed="rId3"/>
          <a:stretch>
            <a:fillRect/>
          </a:stretch>
        </p:blipFill>
        <p:spPr>
          <a:xfrm>
            <a:off x="11475392" y="-718"/>
            <a:ext cx="716608" cy="1008782"/>
          </a:xfrm>
          <a:prstGeom prst="rect">
            <a:avLst/>
          </a:prstGeom>
        </p:spPr>
      </p:pic>
      <p:pic>
        <p:nvPicPr>
          <p:cNvPr id="5" name="图片 4">
            <a:extLst>
              <a:ext uri="{FF2B5EF4-FFF2-40B4-BE49-F238E27FC236}">
                <a16:creationId xmlns:a16="http://schemas.microsoft.com/office/drawing/2014/main" id="{99982CCE-4416-4872-AB60-20D1B7E425FF}"/>
              </a:ext>
            </a:extLst>
          </p:cNvPr>
          <p:cNvPicPr/>
          <p:nvPr/>
        </p:nvPicPr>
        <p:blipFill>
          <a:blip r:embed="rId4"/>
          <a:stretch>
            <a:fillRect/>
          </a:stretch>
        </p:blipFill>
        <p:spPr>
          <a:xfrm>
            <a:off x="95332" y="764704"/>
            <a:ext cx="5274310" cy="2163445"/>
          </a:xfrm>
          <a:prstGeom prst="rect">
            <a:avLst/>
          </a:prstGeom>
        </p:spPr>
      </p:pic>
      <p:pic>
        <p:nvPicPr>
          <p:cNvPr id="6" name="图片 5">
            <a:extLst>
              <a:ext uri="{FF2B5EF4-FFF2-40B4-BE49-F238E27FC236}">
                <a16:creationId xmlns:a16="http://schemas.microsoft.com/office/drawing/2014/main" id="{8DB74D38-47C8-486D-AC0A-B11EBA81198D}"/>
              </a:ext>
            </a:extLst>
          </p:cNvPr>
          <p:cNvPicPr/>
          <p:nvPr/>
        </p:nvPicPr>
        <p:blipFill>
          <a:blip r:embed="rId5"/>
          <a:stretch>
            <a:fillRect/>
          </a:stretch>
        </p:blipFill>
        <p:spPr>
          <a:xfrm>
            <a:off x="95332" y="2998325"/>
            <a:ext cx="5274310" cy="3436620"/>
          </a:xfrm>
          <a:prstGeom prst="rect">
            <a:avLst/>
          </a:prstGeom>
        </p:spPr>
      </p:pic>
      <p:pic>
        <p:nvPicPr>
          <p:cNvPr id="7" name="图片 6">
            <a:extLst>
              <a:ext uri="{FF2B5EF4-FFF2-40B4-BE49-F238E27FC236}">
                <a16:creationId xmlns:a16="http://schemas.microsoft.com/office/drawing/2014/main" id="{D22F316E-C38F-4CD5-A643-9429A217B92F}"/>
              </a:ext>
            </a:extLst>
          </p:cNvPr>
          <p:cNvPicPr/>
          <p:nvPr/>
        </p:nvPicPr>
        <p:blipFill>
          <a:blip r:embed="rId6"/>
          <a:stretch>
            <a:fillRect/>
          </a:stretch>
        </p:blipFill>
        <p:spPr>
          <a:xfrm>
            <a:off x="6005132" y="1098118"/>
            <a:ext cx="5274310" cy="1068070"/>
          </a:xfrm>
          <a:prstGeom prst="rect">
            <a:avLst/>
          </a:prstGeom>
        </p:spPr>
      </p:pic>
      <p:pic>
        <p:nvPicPr>
          <p:cNvPr id="8" name="图片 7">
            <a:extLst>
              <a:ext uri="{FF2B5EF4-FFF2-40B4-BE49-F238E27FC236}">
                <a16:creationId xmlns:a16="http://schemas.microsoft.com/office/drawing/2014/main" id="{41E978ED-9D97-4133-8E79-4BB95DAC65E4}"/>
              </a:ext>
            </a:extLst>
          </p:cNvPr>
          <p:cNvPicPr/>
          <p:nvPr/>
        </p:nvPicPr>
        <p:blipFill>
          <a:blip r:embed="rId7"/>
          <a:stretch>
            <a:fillRect/>
          </a:stretch>
        </p:blipFill>
        <p:spPr>
          <a:xfrm>
            <a:off x="6147827" y="2294189"/>
            <a:ext cx="5274310" cy="4008755"/>
          </a:xfrm>
          <a:prstGeom prst="rect">
            <a:avLst/>
          </a:prstGeom>
        </p:spPr>
      </p:pic>
      <p:pic>
        <p:nvPicPr>
          <p:cNvPr id="9" name="图片 8">
            <a:extLst>
              <a:ext uri="{FF2B5EF4-FFF2-40B4-BE49-F238E27FC236}">
                <a16:creationId xmlns:a16="http://schemas.microsoft.com/office/drawing/2014/main" id="{E8D870CB-112F-4D45-BCBE-AC1B6DB80873}"/>
              </a:ext>
            </a:extLst>
          </p:cNvPr>
          <p:cNvPicPr/>
          <p:nvPr/>
        </p:nvPicPr>
        <p:blipFill>
          <a:blip r:embed="rId8"/>
          <a:stretch>
            <a:fillRect/>
          </a:stretch>
        </p:blipFill>
        <p:spPr>
          <a:xfrm>
            <a:off x="11632632" y="3029221"/>
            <a:ext cx="5274310" cy="3464560"/>
          </a:xfrm>
          <a:prstGeom prst="rect">
            <a:avLst/>
          </a:prstGeom>
        </p:spPr>
      </p:pic>
    </p:spTree>
    <p:extLst>
      <p:ext uri="{BB962C8B-B14F-4D97-AF65-F5344CB8AC3E}">
        <p14:creationId xmlns:p14="http://schemas.microsoft.com/office/powerpoint/2010/main" val="278561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0612835-FFFF-431D-B51B-CF60F5475197}"/>
              </a:ext>
            </a:extLst>
          </p:cNvPr>
          <p:cNvSpPr txBox="1"/>
          <p:nvPr/>
        </p:nvSpPr>
        <p:spPr>
          <a:xfrm>
            <a:off x="1199456" y="908720"/>
            <a:ext cx="1107996" cy="461665"/>
          </a:xfrm>
          <a:prstGeom prst="rect">
            <a:avLst/>
          </a:prstGeom>
          <a:noFill/>
        </p:spPr>
        <p:txBody>
          <a:bodyPr wrap="none" rtlCol="0">
            <a:spAutoFit/>
          </a:bodyPr>
          <a:lstStyle/>
          <a:p>
            <a:r>
              <a:rPr lang="zh-CN" altLang="en-US" sz="2400" dirty="0">
                <a:highlight>
                  <a:srgbClr val="FF9900"/>
                </a:highlight>
              </a:rPr>
              <a:t>实模式</a:t>
            </a:r>
          </a:p>
        </p:txBody>
      </p:sp>
      <p:sp>
        <p:nvSpPr>
          <p:cNvPr id="5" name="文本框 4">
            <a:extLst>
              <a:ext uri="{FF2B5EF4-FFF2-40B4-BE49-F238E27FC236}">
                <a16:creationId xmlns:a16="http://schemas.microsoft.com/office/drawing/2014/main" id="{DBC2C847-8889-44EA-9189-95EF8E95000C}"/>
              </a:ext>
            </a:extLst>
          </p:cNvPr>
          <p:cNvSpPr txBox="1"/>
          <p:nvPr/>
        </p:nvSpPr>
        <p:spPr>
          <a:xfrm>
            <a:off x="4223792" y="908719"/>
            <a:ext cx="1415772" cy="461665"/>
          </a:xfrm>
          <a:prstGeom prst="rect">
            <a:avLst/>
          </a:prstGeom>
          <a:noFill/>
        </p:spPr>
        <p:txBody>
          <a:bodyPr wrap="none" rtlCol="0">
            <a:spAutoFit/>
          </a:bodyPr>
          <a:lstStyle/>
          <a:p>
            <a:r>
              <a:rPr lang="zh-CN" altLang="en-US" sz="2400" dirty="0">
                <a:highlight>
                  <a:srgbClr val="FF9900"/>
                </a:highlight>
              </a:rPr>
              <a:t>保护模式</a:t>
            </a:r>
          </a:p>
        </p:txBody>
      </p:sp>
      <p:sp>
        <p:nvSpPr>
          <p:cNvPr id="6" name="文本框 5">
            <a:extLst>
              <a:ext uri="{FF2B5EF4-FFF2-40B4-BE49-F238E27FC236}">
                <a16:creationId xmlns:a16="http://schemas.microsoft.com/office/drawing/2014/main" id="{57E189A0-7720-4845-86E1-91B6AF778D68}"/>
              </a:ext>
            </a:extLst>
          </p:cNvPr>
          <p:cNvSpPr txBox="1"/>
          <p:nvPr/>
        </p:nvSpPr>
        <p:spPr>
          <a:xfrm>
            <a:off x="8182527" y="908719"/>
            <a:ext cx="1107996" cy="461665"/>
          </a:xfrm>
          <a:prstGeom prst="rect">
            <a:avLst/>
          </a:prstGeom>
          <a:noFill/>
        </p:spPr>
        <p:txBody>
          <a:bodyPr wrap="none" rtlCol="0">
            <a:spAutoFit/>
          </a:bodyPr>
          <a:lstStyle/>
          <a:p>
            <a:r>
              <a:rPr lang="zh-CN" altLang="en-US" sz="2400" dirty="0">
                <a:highlight>
                  <a:srgbClr val="FF9900"/>
                </a:highlight>
              </a:rPr>
              <a:t>长模式</a:t>
            </a:r>
          </a:p>
        </p:txBody>
      </p:sp>
      <p:sp>
        <p:nvSpPr>
          <p:cNvPr id="7" name="文本框 6">
            <a:extLst>
              <a:ext uri="{FF2B5EF4-FFF2-40B4-BE49-F238E27FC236}">
                <a16:creationId xmlns:a16="http://schemas.microsoft.com/office/drawing/2014/main" id="{C105E419-A2DE-46F6-AFE7-49A5E6604246}"/>
              </a:ext>
            </a:extLst>
          </p:cNvPr>
          <p:cNvSpPr txBox="1"/>
          <p:nvPr/>
        </p:nvSpPr>
        <p:spPr>
          <a:xfrm>
            <a:off x="1199456" y="539387"/>
            <a:ext cx="1066318" cy="369332"/>
          </a:xfrm>
          <a:prstGeom prst="rect">
            <a:avLst/>
          </a:prstGeom>
          <a:noFill/>
        </p:spPr>
        <p:txBody>
          <a:bodyPr wrap="none" rtlCol="0">
            <a:spAutoFit/>
          </a:bodyPr>
          <a:lstStyle/>
          <a:p>
            <a:r>
              <a:rPr lang="en-US" altLang="zh-CN" dirty="0">
                <a:latin typeface="Bahnschrift Condensed" panose="020B0502040204020203" pitchFamily="34" charset="0"/>
              </a:rPr>
              <a:t>8086,80286</a:t>
            </a:r>
            <a:endParaRPr lang="zh-CN" altLang="en-US" dirty="0">
              <a:latin typeface="Bahnschrift Condensed" panose="020B0502040204020203" pitchFamily="34" charset="0"/>
            </a:endParaRPr>
          </a:p>
        </p:txBody>
      </p:sp>
      <p:sp>
        <p:nvSpPr>
          <p:cNvPr id="8" name="文本框 7">
            <a:extLst>
              <a:ext uri="{FF2B5EF4-FFF2-40B4-BE49-F238E27FC236}">
                <a16:creationId xmlns:a16="http://schemas.microsoft.com/office/drawing/2014/main" id="{9730783C-8ACA-4F6A-BEFE-51FFF474280C}"/>
              </a:ext>
            </a:extLst>
          </p:cNvPr>
          <p:cNvSpPr txBox="1"/>
          <p:nvPr/>
        </p:nvSpPr>
        <p:spPr>
          <a:xfrm>
            <a:off x="4263026" y="539387"/>
            <a:ext cx="1335622" cy="369332"/>
          </a:xfrm>
          <a:prstGeom prst="rect">
            <a:avLst/>
          </a:prstGeom>
          <a:noFill/>
        </p:spPr>
        <p:txBody>
          <a:bodyPr wrap="none" rtlCol="0">
            <a:spAutoFit/>
          </a:bodyPr>
          <a:lstStyle/>
          <a:p>
            <a:r>
              <a:rPr lang="en-US" altLang="zh-CN" dirty="0">
                <a:latin typeface="Bahnschrift Condensed" panose="020B0502040204020203" pitchFamily="34" charset="0"/>
              </a:rPr>
              <a:t>80386</a:t>
            </a:r>
            <a:r>
              <a:rPr lang="en-US" altLang="zh-CN" dirty="0">
                <a:latin typeface="Bahnschrift Condensed" panose="020B0502040204020203" pitchFamily="34" charset="0"/>
                <a:sym typeface="Wingdings" panose="05000000000000000000" pitchFamily="2" charset="2"/>
              </a:rPr>
              <a:t> IA-32</a:t>
            </a:r>
            <a:endParaRPr lang="zh-CN" altLang="en-US" dirty="0">
              <a:latin typeface="Bahnschrift Condensed" panose="020B0502040204020203" pitchFamily="34" charset="0"/>
            </a:endParaRPr>
          </a:p>
        </p:txBody>
      </p:sp>
      <p:sp>
        <p:nvSpPr>
          <p:cNvPr id="9" name="文本框 8">
            <a:extLst>
              <a:ext uri="{FF2B5EF4-FFF2-40B4-BE49-F238E27FC236}">
                <a16:creationId xmlns:a16="http://schemas.microsoft.com/office/drawing/2014/main" id="{54021B2F-4A2B-4D88-A12F-EE73E4BB6B9F}"/>
              </a:ext>
            </a:extLst>
          </p:cNvPr>
          <p:cNvSpPr txBox="1"/>
          <p:nvPr/>
        </p:nvSpPr>
        <p:spPr>
          <a:xfrm>
            <a:off x="8208946" y="577640"/>
            <a:ext cx="601447" cy="369332"/>
          </a:xfrm>
          <a:prstGeom prst="rect">
            <a:avLst/>
          </a:prstGeom>
          <a:noFill/>
        </p:spPr>
        <p:txBody>
          <a:bodyPr wrap="none" rtlCol="0">
            <a:spAutoFit/>
          </a:bodyPr>
          <a:lstStyle/>
          <a:p>
            <a:r>
              <a:rPr lang="en-US" altLang="zh-CN" dirty="0">
                <a:latin typeface="Bahnschrift Condensed" panose="020B0502040204020203" pitchFamily="34" charset="0"/>
                <a:sym typeface="Wingdings" panose="05000000000000000000" pitchFamily="2" charset="2"/>
              </a:rPr>
              <a:t>IA-64</a:t>
            </a:r>
            <a:endParaRPr lang="zh-CN" altLang="en-US" dirty="0">
              <a:latin typeface="Bahnschrift Condensed" panose="020B0502040204020203" pitchFamily="34" charset="0"/>
            </a:endParaRPr>
          </a:p>
        </p:txBody>
      </p:sp>
      <p:sp>
        <p:nvSpPr>
          <p:cNvPr id="10" name="文本框 9">
            <a:extLst>
              <a:ext uri="{FF2B5EF4-FFF2-40B4-BE49-F238E27FC236}">
                <a16:creationId xmlns:a16="http://schemas.microsoft.com/office/drawing/2014/main" id="{89EC8936-60E4-4389-8054-FC5A5DDCCC74}"/>
              </a:ext>
            </a:extLst>
          </p:cNvPr>
          <p:cNvSpPr txBox="1"/>
          <p:nvPr/>
        </p:nvSpPr>
        <p:spPr>
          <a:xfrm>
            <a:off x="1753454" y="2674525"/>
            <a:ext cx="513282" cy="369332"/>
          </a:xfrm>
          <a:prstGeom prst="rect">
            <a:avLst/>
          </a:prstGeom>
          <a:noFill/>
        </p:spPr>
        <p:txBody>
          <a:bodyPr wrap="none" rtlCol="0">
            <a:spAutoFit/>
          </a:bodyPr>
          <a:lstStyle/>
          <a:p>
            <a:r>
              <a:rPr lang="en-US" altLang="zh-CN" dirty="0">
                <a:latin typeface="Bahnschrift Condensed" panose="020B0502040204020203" pitchFamily="34" charset="0"/>
              </a:rPr>
              <a:t>MBR</a:t>
            </a:r>
            <a:endParaRPr lang="zh-CN" altLang="en-US" dirty="0">
              <a:latin typeface="Bahnschrift Condensed" panose="020B0502040204020203" pitchFamily="34" charset="0"/>
            </a:endParaRPr>
          </a:p>
        </p:txBody>
      </p:sp>
      <p:sp>
        <p:nvSpPr>
          <p:cNvPr id="11" name="文本框 10">
            <a:extLst>
              <a:ext uri="{FF2B5EF4-FFF2-40B4-BE49-F238E27FC236}">
                <a16:creationId xmlns:a16="http://schemas.microsoft.com/office/drawing/2014/main" id="{1D5135F0-8A3B-47CC-B051-A2FBC35B7053}"/>
              </a:ext>
            </a:extLst>
          </p:cNvPr>
          <p:cNvSpPr txBox="1"/>
          <p:nvPr/>
        </p:nvSpPr>
        <p:spPr>
          <a:xfrm>
            <a:off x="1752253" y="3034565"/>
            <a:ext cx="782587" cy="369332"/>
          </a:xfrm>
          <a:prstGeom prst="rect">
            <a:avLst/>
          </a:prstGeom>
          <a:noFill/>
        </p:spPr>
        <p:txBody>
          <a:bodyPr wrap="none" rtlCol="0">
            <a:spAutoFit/>
          </a:bodyPr>
          <a:lstStyle/>
          <a:p>
            <a:r>
              <a:rPr lang="en-US" altLang="zh-CN" dirty="0">
                <a:latin typeface="Bahnschrift Condensed" panose="020B0502040204020203" pitchFamily="34" charset="0"/>
              </a:rPr>
              <a:t>+Loader</a:t>
            </a:r>
            <a:endParaRPr lang="zh-CN" altLang="en-US" dirty="0">
              <a:latin typeface="Bahnschrift Condensed" panose="020B0502040204020203" pitchFamily="34" charset="0"/>
            </a:endParaRPr>
          </a:p>
        </p:txBody>
      </p:sp>
      <p:sp>
        <p:nvSpPr>
          <p:cNvPr id="12" name="文本框 11">
            <a:extLst>
              <a:ext uri="{FF2B5EF4-FFF2-40B4-BE49-F238E27FC236}">
                <a16:creationId xmlns:a16="http://schemas.microsoft.com/office/drawing/2014/main" id="{3F7E15B7-6460-4D7D-B05C-F6A2F48FF768}"/>
              </a:ext>
            </a:extLst>
          </p:cNvPr>
          <p:cNvSpPr txBox="1"/>
          <p:nvPr/>
        </p:nvSpPr>
        <p:spPr>
          <a:xfrm>
            <a:off x="1752253" y="3421965"/>
            <a:ext cx="758541" cy="369332"/>
          </a:xfrm>
          <a:prstGeom prst="rect">
            <a:avLst/>
          </a:prstGeom>
          <a:noFill/>
        </p:spPr>
        <p:txBody>
          <a:bodyPr wrap="none" rtlCol="0">
            <a:spAutoFit/>
          </a:bodyPr>
          <a:lstStyle/>
          <a:p>
            <a:r>
              <a:rPr lang="en-US" altLang="zh-CN" dirty="0">
                <a:latin typeface="Bahnschrift Condensed" panose="020B0502040204020203" pitchFamily="34" charset="0"/>
              </a:rPr>
              <a:t>+Kernel</a:t>
            </a:r>
            <a:endParaRPr lang="zh-CN" altLang="en-US" dirty="0">
              <a:latin typeface="Bahnschrift Condensed" panose="020B0502040204020203" pitchFamily="34" charset="0"/>
            </a:endParaRPr>
          </a:p>
        </p:txBody>
      </p:sp>
      <p:sp>
        <p:nvSpPr>
          <p:cNvPr id="13" name="文本框 12">
            <a:extLst>
              <a:ext uri="{FF2B5EF4-FFF2-40B4-BE49-F238E27FC236}">
                <a16:creationId xmlns:a16="http://schemas.microsoft.com/office/drawing/2014/main" id="{AAAB2567-4243-4052-B409-455CDC359C61}"/>
              </a:ext>
            </a:extLst>
          </p:cNvPr>
          <p:cNvSpPr txBox="1"/>
          <p:nvPr/>
        </p:nvSpPr>
        <p:spPr>
          <a:xfrm>
            <a:off x="1752252" y="3844459"/>
            <a:ext cx="683200" cy="369332"/>
          </a:xfrm>
          <a:prstGeom prst="rect">
            <a:avLst/>
          </a:prstGeom>
          <a:noFill/>
        </p:spPr>
        <p:txBody>
          <a:bodyPr wrap="none" rtlCol="0">
            <a:spAutoFit/>
          </a:bodyPr>
          <a:lstStyle/>
          <a:p>
            <a:r>
              <a:rPr lang="en-US" altLang="zh-CN" dirty="0">
                <a:latin typeface="Bahnschrift Condensed" panose="020B0502040204020203" pitchFamily="34" charset="0"/>
              </a:rPr>
              <a:t>+FAT12</a:t>
            </a:r>
            <a:endParaRPr lang="zh-CN" altLang="en-US" dirty="0">
              <a:latin typeface="Bahnschrift Condensed" panose="020B0502040204020203" pitchFamily="34" charset="0"/>
            </a:endParaRPr>
          </a:p>
        </p:txBody>
      </p:sp>
      <p:sp>
        <p:nvSpPr>
          <p:cNvPr id="14" name="文本框 13">
            <a:extLst>
              <a:ext uri="{FF2B5EF4-FFF2-40B4-BE49-F238E27FC236}">
                <a16:creationId xmlns:a16="http://schemas.microsoft.com/office/drawing/2014/main" id="{4A113E9D-6E79-4DAC-A2FF-1B419DE69950}"/>
              </a:ext>
            </a:extLst>
          </p:cNvPr>
          <p:cNvSpPr txBox="1"/>
          <p:nvPr/>
        </p:nvSpPr>
        <p:spPr>
          <a:xfrm>
            <a:off x="1199456" y="98825"/>
            <a:ext cx="5694188" cy="369332"/>
          </a:xfrm>
          <a:prstGeom prst="rect">
            <a:avLst/>
          </a:prstGeom>
          <a:noFill/>
        </p:spPr>
        <p:txBody>
          <a:bodyPr wrap="none" rtlCol="0">
            <a:spAutoFit/>
          </a:bodyPr>
          <a:lstStyle/>
          <a:p>
            <a:r>
              <a:rPr lang="en-US" altLang="zh-CN" dirty="0">
                <a:latin typeface="Bahnschrift Condensed" panose="020B0502040204020203" pitchFamily="34" charset="0"/>
              </a:rPr>
              <a:t>ASM + C </a:t>
            </a:r>
            <a:r>
              <a:rPr lang="zh-CN" altLang="en-US" dirty="0">
                <a:latin typeface="Bahnschrift Condensed" panose="020B0502040204020203" pitchFamily="34" charset="0"/>
              </a:rPr>
              <a:t>混合编程 </a:t>
            </a:r>
            <a:r>
              <a:rPr lang="en-US" altLang="zh-CN" dirty="0">
                <a:latin typeface="Bahnschrift Condensed" panose="020B0502040204020203" pitchFamily="34" charset="0"/>
              </a:rPr>
              <a:t>– NASM, NP++, Msys2 (GCC, DD, LD, Make, …), </a:t>
            </a:r>
            <a:r>
              <a:rPr lang="en-US" altLang="zh-CN" dirty="0" err="1">
                <a:latin typeface="Bahnschrift Condensed" panose="020B0502040204020203" pitchFamily="34" charset="0"/>
              </a:rPr>
              <a:t>VSCode</a:t>
            </a:r>
            <a:endParaRPr lang="zh-CN" altLang="en-US" dirty="0">
              <a:latin typeface="Bahnschrift Condensed" panose="020B0502040204020203" pitchFamily="34" charset="0"/>
            </a:endParaRPr>
          </a:p>
        </p:txBody>
      </p:sp>
      <p:sp>
        <p:nvSpPr>
          <p:cNvPr id="15" name="文本框 14">
            <a:extLst>
              <a:ext uri="{FF2B5EF4-FFF2-40B4-BE49-F238E27FC236}">
                <a16:creationId xmlns:a16="http://schemas.microsoft.com/office/drawing/2014/main" id="{709D78AA-8DA2-4541-A655-362C7D82DBD9}"/>
              </a:ext>
            </a:extLst>
          </p:cNvPr>
          <p:cNvSpPr txBox="1"/>
          <p:nvPr/>
        </p:nvSpPr>
        <p:spPr>
          <a:xfrm>
            <a:off x="1631504" y="1323570"/>
            <a:ext cx="1595309" cy="369332"/>
          </a:xfrm>
          <a:prstGeom prst="rect">
            <a:avLst/>
          </a:prstGeom>
          <a:noFill/>
        </p:spPr>
        <p:txBody>
          <a:bodyPr wrap="none" rtlCol="0">
            <a:spAutoFit/>
          </a:bodyPr>
          <a:lstStyle/>
          <a:p>
            <a:r>
              <a:rPr lang="zh-CN" altLang="en-US" dirty="0"/>
              <a:t>寄存器是</a:t>
            </a:r>
            <a:r>
              <a:rPr lang="en-US" altLang="zh-CN" dirty="0"/>
              <a:t>16</a:t>
            </a:r>
            <a:r>
              <a:rPr lang="zh-CN" altLang="en-US" dirty="0"/>
              <a:t>位</a:t>
            </a:r>
          </a:p>
        </p:txBody>
      </p:sp>
      <p:sp>
        <p:nvSpPr>
          <p:cNvPr id="16" name="文本框 15">
            <a:extLst>
              <a:ext uri="{FF2B5EF4-FFF2-40B4-BE49-F238E27FC236}">
                <a16:creationId xmlns:a16="http://schemas.microsoft.com/office/drawing/2014/main" id="{ACFEEC2A-22D1-4269-B66E-1315F5500FBE}"/>
              </a:ext>
            </a:extLst>
          </p:cNvPr>
          <p:cNvSpPr txBox="1"/>
          <p:nvPr/>
        </p:nvSpPr>
        <p:spPr>
          <a:xfrm>
            <a:off x="1653426" y="1634446"/>
            <a:ext cx="2044149" cy="369332"/>
          </a:xfrm>
          <a:prstGeom prst="rect">
            <a:avLst/>
          </a:prstGeom>
          <a:noFill/>
        </p:spPr>
        <p:txBody>
          <a:bodyPr wrap="none" rtlCol="0">
            <a:spAutoFit/>
          </a:bodyPr>
          <a:lstStyle/>
          <a:p>
            <a:r>
              <a:rPr lang="zh-CN" altLang="en-US" dirty="0"/>
              <a:t>直接访问内存</a:t>
            </a:r>
            <a:r>
              <a:rPr lang="en-US" altLang="zh-CN" dirty="0"/>
              <a:t>1MB</a:t>
            </a:r>
            <a:endParaRPr lang="zh-CN" altLang="en-US" dirty="0"/>
          </a:p>
        </p:txBody>
      </p:sp>
      <p:sp>
        <p:nvSpPr>
          <p:cNvPr id="17" name="文本框 16">
            <a:extLst>
              <a:ext uri="{FF2B5EF4-FFF2-40B4-BE49-F238E27FC236}">
                <a16:creationId xmlns:a16="http://schemas.microsoft.com/office/drawing/2014/main" id="{9CD322C5-BF5C-4C3A-9A9A-800CFE3B1BC9}"/>
              </a:ext>
            </a:extLst>
          </p:cNvPr>
          <p:cNvSpPr txBox="1"/>
          <p:nvPr/>
        </p:nvSpPr>
        <p:spPr>
          <a:xfrm>
            <a:off x="4931677" y="1348065"/>
            <a:ext cx="1595309" cy="369332"/>
          </a:xfrm>
          <a:prstGeom prst="rect">
            <a:avLst/>
          </a:prstGeom>
          <a:noFill/>
        </p:spPr>
        <p:txBody>
          <a:bodyPr wrap="none" rtlCol="0">
            <a:spAutoFit/>
          </a:bodyPr>
          <a:lstStyle/>
          <a:p>
            <a:r>
              <a:rPr lang="zh-CN" altLang="en-US" dirty="0"/>
              <a:t>寄存器是</a:t>
            </a:r>
            <a:r>
              <a:rPr lang="en-US" altLang="zh-CN" dirty="0"/>
              <a:t>32</a:t>
            </a:r>
            <a:r>
              <a:rPr lang="zh-CN" altLang="en-US" dirty="0"/>
              <a:t>位</a:t>
            </a:r>
          </a:p>
        </p:txBody>
      </p:sp>
      <p:sp>
        <p:nvSpPr>
          <p:cNvPr id="18" name="文本框 17">
            <a:extLst>
              <a:ext uri="{FF2B5EF4-FFF2-40B4-BE49-F238E27FC236}">
                <a16:creationId xmlns:a16="http://schemas.microsoft.com/office/drawing/2014/main" id="{F9535ADF-B963-40D4-8360-FDC8C7B867B0}"/>
              </a:ext>
            </a:extLst>
          </p:cNvPr>
          <p:cNvSpPr txBox="1"/>
          <p:nvPr/>
        </p:nvSpPr>
        <p:spPr>
          <a:xfrm>
            <a:off x="4953599" y="1658941"/>
            <a:ext cx="3647152" cy="646331"/>
          </a:xfrm>
          <a:prstGeom prst="rect">
            <a:avLst/>
          </a:prstGeom>
          <a:noFill/>
        </p:spPr>
        <p:txBody>
          <a:bodyPr wrap="none" rtlCol="0">
            <a:spAutoFit/>
          </a:bodyPr>
          <a:lstStyle/>
          <a:p>
            <a:r>
              <a:rPr lang="zh-CN" altLang="en-US" dirty="0"/>
              <a:t>直接访问内存和虚拟内存达到</a:t>
            </a:r>
            <a:r>
              <a:rPr lang="en-US" altLang="zh-CN" dirty="0"/>
              <a:t>4GB</a:t>
            </a:r>
          </a:p>
          <a:p>
            <a:r>
              <a:rPr lang="zh-CN" altLang="en-US" dirty="0">
                <a:solidFill>
                  <a:srgbClr val="FF0000"/>
                </a:solidFill>
                <a:latin typeface="Bahnschrift Condensed" panose="020B0502040204020203" pitchFamily="34" charset="0"/>
              </a:rPr>
              <a:t>必须通过 </a:t>
            </a:r>
            <a:r>
              <a:rPr lang="en-US" altLang="zh-CN" dirty="0">
                <a:solidFill>
                  <a:srgbClr val="FF0000"/>
                </a:solidFill>
                <a:latin typeface="Bahnschrift Condensed" panose="020B0502040204020203" pitchFamily="34" charset="0"/>
              </a:rPr>
              <a:t>GDT </a:t>
            </a:r>
            <a:r>
              <a:rPr lang="zh-CN" altLang="en-US" dirty="0">
                <a:solidFill>
                  <a:srgbClr val="FF0000"/>
                </a:solidFill>
                <a:latin typeface="Bahnschrift Condensed" panose="020B0502040204020203" pitchFamily="34" charset="0"/>
              </a:rPr>
              <a:t>和 </a:t>
            </a:r>
            <a:r>
              <a:rPr lang="en-US" altLang="zh-CN" dirty="0">
                <a:solidFill>
                  <a:srgbClr val="FF0000"/>
                </a:solidFill>
                <a:latin typeface="Bahnschrift Condensed" panose="020B0502040204020203" pitchFamily="34" charset="0"/>
              </a:rPr>
              <a:t>LDT </a:t>
            </a:r>
            <a:r>
              <a:rPr lang="zh-CN" altLang="en-US" dirty="0">
                <a:solidFill>
                  <a:srgbClr val="FF0000"/>
                </a:solidFill>
                <a:latin typeface="Bahnschrift Condensed" panose="020B0502040204020203" pitchFamily="34" charset="0"/>
              </a:rPr>
              <a:t>来访问</a:t>
            </a:r>
          </a:p>
        </p:txBody>
      </p:sp>
      <p:sp>
        <p:nvSpPr>
          <p:cNvPr id="19" name="文本框 18">
            <a:extLst>
              <a:ext uri="{FF2B5EF4-FFF2-40B4-BE49-F238E27FC236}">
                <a16:creationId xmlns:a16="http://schemas.microsoft.com/office/drawing/2014/main" id="{A37E351B-557B-4D99-82C7-C2ECF78049DA}"/>
              </a:ext>
            </a:extLst>
          </p:cNvPr>
          <p:cNvSpPr txBox="1"/>
          <p:nvPr/>
        </p:nvSpPr>
        <p:spPr>
          <a:xfrm>
            <a:off x="4604785" y="4183397"/>
            <a:ext cx="1495922" cy="369332"/>
          </a:xfrm>
          <a:prstGeom prst="rect">
            <a:avLst/>
          </a:prstGeom>
          <a:noFill/>
        </p:spPr>
        <p:txBody>
          <a:bodyPr wrap="none" rtlCol="0">
            <a:spAutoFit/>
          </a:bodyPr>
          <a:lstStyle/>
          <a:p>
            <a:r>
              <a:rPr lang="zh-CN" altLang="en-US" dirty="0">
                <a:latin typeface="Bahnschrift Condensed" panose="020B0502040204020203" pitchFamily="34" charset="0"/>
              </a:rPr>
              <a:t>进程</a:t>
            </a:r>
            <a:r>
              <a:rPr lang="en-US" altLang="zh-CN" dirty="0">
                <a:latin typeface="Bahnschrift Condensed" panose="020B0502040204020203" pitchFamily="34" charset="0"/>
              </a:rPr>
              <a:t>+Scheduler</a:t>
            </a:r>
            <a:endParaRPr lang="zh-CN" altLang="en-US" dirty="0">
              <a:latin typeface="Bahnschrift Condensed" panose="020B0502040204020203" pitchFamily="34" charset="0"/>
            </a:endParaRPr>
          </a:p>
        </p:txBody>
      </p:sp>
      <p:sp>
        <p:nvSpPr>
          <p:cNvPr id="20" name="文本框 19">
            <a:extLst>
              <a:ext uri="{FF2B5EF4-FFF2-40B4-BE49-F238E27FC236}">
                <a16:creationId xmlns:a16="http://schemas.microsoft.com/office/drawing/2014/main" id="{FECE595D-BB02-47E0-AC05-D6DBCFC79D1A}"/>
              </a:ext>
            </a:extLst>
          </p:cNvPr>
          <p:cNvSpPr txBox="1"/>
          <p:nvPr/>
        </p:nvSpPr>
        <p:spPr>
          <a:xfrm>
            <a:off x="4604784" y="4592632"/>
            <a:ext cx="441146" cy="369332"/>
          </a:xfrm>
          <a:prstGeom prst="rect">
            <a:avLst/>
          </a:prstGeom>
          <a:noFill/>
        </p:spPr>
        <p:txBody>
          <a:bodyPr wrap="none" rtlCol="0">
            <a:spAutoFit/>
          </a:bodyPr>
          <a:lstStyle/>
          <a:p>
            <a:r>
              <a:rPr lang="en-US" altLang="zh-CN" dirty="0">
                <a:latin typeface="Bahnschrift Condensed" panose="020B0502040204020203" pitchFamily="34" charset="0"/>
              </a:rPr>
              <a:t>MM</a:t>
            </a:r>
            <a:endParaRPr lang="zh-CN" altLang="en-US" dirty="0">
              <a:latin typeface="Bahnschrift Condensed" panose="020B0502040204020203" pitchFamily="34" charset="0"/>
            </a:endParaRPr>
          </a:p>
        </p:txBody>
      </p:sp>
      <p:sp>
        <p:nvSpPr>
          <p:cNvPr id="21" name="文本框 20">
            <a:extLst>
              <a:ext uri="{FF2B5EF4-FFF2-40B4-BE49-F238E27FC236}">
                <a16:creationId xmlns:a16="http://schemas.microsoft.com/office/drawing/2014/main" id="{DF25C1B6-37BD-41F9-96C7-69FBFF6F997A}"/>
              </a:ext>
            </a:extLst>
          </p:cNvPr>
          <p:cNvSpPr txBox="1"/>
          <p:nvPr/>
        </p:nvSpPr>
        <p:spPr>
          <a:xfrm>
            <a:off x="4590143" y="4933619"/>
            <a:ext cx="1438214" cy="369332"/>
          </a:xfrm>
          <a:prstGeom prst="rect">
            <a:avLst/>
          </a:prstGeom>
          <a:noFill/>
        </p:spPr>
        <p:txBody>
          <a:bodyPr wrap="none" rtlCol="0">
            <a:spAutoFit/>
          </a:bodyPr>
          <a:lstStyle/>
          <a:p>
            <a:r>
              <a:rPr lang="en-US" altLang="zh-CN" dirty="0">
                <a:latin typeface="Bahnschrift Condensed" panose="020B0502040204020203" pitchFamily="34" charset="0"/>
              </a:rPr>
              <a:t>Syn (+ Deadlock)</a:t>
            </a:r>
            <a:endParaRPr lang="zh-CN" altLang="en-US" dirty="0">
              <a:latin typeface="Bahnschrift Condensed" panose="020B0502040204020203" pitchFamily="34" charset="0"/>
            </a:endParaRPr>
          </a:p>
        </p:txBody>
      </p:sp>
      <p:sp>
        <p:nvSpPr>
          <p:cNvPr id="22" name="文本框 21">
            <a:extLst>
              <a:ext uri="{FF2B5EF4-FFF2-40B4-BE49-F238E27FC236}">
                <a16:creationId xmlns:a16="http://schemas.microsoft.com/office/drawing/2014/main" id="{1234DC8A-A624-41E8-9D52-31BD133A79BE}"/>
              </a:ext>
            </a:extLst>
          </p:cNvPr>
          <p:cNvSpPr txBox="1"/>
          <p:nvPr/>
        </p:nvSpPr>
        <p:spPr>
          <a:xfrm>
            <a:off x="4604785" y="5342854"/>
            <a:ext cx="636713" cy="369332"/>
          </a:xfrm>
          <a:prstGeom prst="rect">
            <a:avLst/>
          </a:prstGeom>
          <a:noFill/>
        </p:spPr>
        <p:txBody>
          <a:bodyPr wrap="none" rtlCol="0">
            <a:spAutoFit/>
          </a:bodyPr>
          <a:lstStyle/>
          <a:p>
            <a:r>
              <a:rPr lang="en-US" altLang="zh-CN" dirty="0">
                <a:latin typeface="Bahnschrift Condensed" panose="020B0502040204020203" pitchFamily="34" charset="0"/>
              </a:rPr>
              <a:t>FAT32</a:t>
            </a:r>
            <a:endParaRPr lang="zh-CN" altLang="en-US" dirty="0">
              <a:latin typeface="Bahnschrift Condensed" panose="020B0502040204020203" pitchFamily="34" charset="0"/>
            </a:endParaRPr>
          </a:p>
        </p:txBody>
      </p:sp>
    </p:spTree>
    <p:extLst>
      <p:ext uri="{BB962C8B-B14F-4D97-AF65-F5344CB8AC3E}">
        <p14:creationId xmlns:p14="http://schemas.microsoft.com/office/powerpoint/2010/main" val="569998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BF75B-DAC2-400A-B64F-22D929802359}"/>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12D980C9-F24C-4F3E-B1D6-0B2DCBBBA5C9}"/>
              </a:ext>
            </a:extLst>
          </p:cNvPr>
          <p:cNvPicPr>
            <a:picLocks noChangeAspect="1"/>
          </p:cNvPicPr>
          <p:nvPr/>
        </p:nvPicPr>
        <p:blipFill>
          <a:blip r:embed="rId3"/>
          <a:stretch>
            <a:fillRect/>
          </a:stretch>
        </p:blipFill>
        <p:spPr>
          <a:xfrm>
            <a:off x="11475392" y="-718"/>
            <a:ext cx="716608" cy="1008782"/>
          </a:xfrm>
          <a:prstGeom prst="rect">
            <a:avLst/>
          </a:prstGeom>
        </p:spPr>
      </p:pic>
      <p:pic>
        <p:nvPicPr>
          <p:cNvPr id="6" name="内容占位符 5">
            <a:extLst>
              <a:ext uri="{FF2B5EF4-FFF2-40B4-BE49-F238E27FC236}">
                <a16:creationId xmlns:a16="http://schemas.microsoft.com/office/drawing/2014/main" id="{925045C3-B76B-4C37-A1B0-46D13EBCE034}"/>
              </a:ext>
            </a:extLst>
          </p:cNvPr>
          <p:cNvPicPr>
            <a:picLocks noGrp="1"/>
          </p:cNvPicPr>
          <p:nvPr>
            <p:ph idx="1"/>
          </p:nvPr>
        </p:nvPicPr>
        <p:blipFill>
          <a:blip r:embed="rId4"/>
          <a:stretch>
            <a:fillRect/>
          </a:stretch>
        </p:blipFill>
        <p:spPr>
          <a:xfrm>
            <a:off x="2089037" y="1125538"/>
            <a:ext cx="8196488" cy="5183187"/>
          </a:xfrm>
          <a:prstGeom prst="rect">
            <a:avLst/>
          </a:prstGeom>
        </p:spPr>
      </p:pic>
    </p:spTree>
    <p:extLst>
      <p:ext uri="{BB962C8B-B14F-4D97-AF65-F5344CB8AC3E}">
        <p14:creationId xmlns:p14="http://schemas.microsoft.com/office/powerpoint/2010/main" val="3212658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7BC2C-6E58-4214-BE7A-7C0F11D9B51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0B6B51D-7127-41ED-A878-8F5C6E19928E}"/>
              </a:ext>
            </a:extLst>
          </p:cNvPr>
          <p:cNvSpPr>
            <a:spLocks noGrp="1"/>
          </p:cNvSpPr>
          <p:nvPr>
            <p:ph idx="1"/>
          </p:nvPr>
        </p:nvSpPr>
        <p:spPr/>
        <p:txBody>
          <a:bodyPr/>
          <a:lstStyle/>
          <a:p>
            <a:r>
              <a:rPr lang="zh-CN" altLang="en-US" dirty="0"/>
              <a:t>一篇讲相关</a:t>
            </a:r>
            <a:r>
              <a:rPr lang="en-US" altLang="zh-CN" dirty="0"/>
              <a:t>BIOS</a:t>
            </a:r>
            <a:r>
              <a:rPr lang="zh-CN" altLang="en-US" dirty="0"/>
              <a:t>历史的文章</a:t>
            </a:r>
          </a:p>
        </p:txBody>
      </p:sp>
      <p:sp>
        <p:nvSpPr>
          <p:cNvPr id="4" name="矩形 3">
            <a:extLst>
              <a:ext uri="{FF2B5EF4-FFF2-40B4-BE49-F238E27FC236}">
                <a16:creationId xmlns:a16="http://schemas.microsoft.com/office/drawing/2014/main" id="{BE27A7CC-370D-4258-9359-15D7493C8E0A}"/>
              </a:ext>
            </a:extLst>
          </p:cNvPr>
          <p:cNvSpPr/>
          <p:nvPr/>
        </p:nvSpPr>
        <p:spPr>
          <a:xfrm>
            <a:off x="7896200" y="638732"/>
            <a:ext cx="4406591" cy="369332"/>
          </a:xfrm>
          <a:prstGeom prst="rect">
            <a:avLst/>
          </a:prstGeom>
        </p:spPr>
        <p:txBody>
          <a:bodyPr wrap="none">
            <a:spAutoFit/>
          </a:bodyPr>
          <a:lstStyle/>
          <a:p>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2"/>
              </a:rPr>
              <a:t>https://www.zhihu.com/question/31251188</a:t>
            </a:r>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rPr>
              <a:t> </a:t>
            </a:r>
            <a:endParaRPr lang="zh-CN" altLang="en-US" dirty="0"/>
          </a:p>
        </p:txBody>
      </p:sp>
      <p:pic>
        <p:nvPicPr>
          <p:cNvPr id="5" name="图片 4">
            <a:extLst>
              <a:ext uri="{FF2B5EF4-FFF2-40B4-BE49-F238E27FC236}">
                <a16:creationId xmlns:a16="http://schemas.microsoft.com/office/drawing/2014/main" id="{FE6596F0-9400-43E8-902E-A7E1357A65DF}"/>
              </a:ext>
            </a:extLst>
          </p:cNvPr>
          <p:cNvPicPr/>
          <p:nvPr/>
        </p:nvPicPr>
        <p:blipFill>
          <a:blip r:embed="rId3"/>
          <a:stretch>
            <a:fillRect/>
          </a:stretch>
        </p:blipFill>
        <p:spPr>
          <a:xfrm>
            <a:off x="74505" y="1844824"/>
            <a:ext cx="5911260" cy="3399010"/>
          </a:xfrm>
          <a:prstGeom prst="rect">
            <a:avLst/>
          </a:prstGeom>
        </p:spPr>
      </p:pic>
      <p:pic>
        <p:nvPicPr>
          <p:cNvPr id="6" name="图片 5">
            <a:extLst>
              <a:ext uri="{FF2B5EF4-FFF2-40B4-BE49-F238E27FC236}">
                <a16:creationId xmlns:a16="http://schemas.microsoft.com/office/drawing/2014/main" id="{7381ED64-1F17-4A7D-A7D4-5D06CCAED09B}"/>
              </a:ext>
            </a:extLst>
          </p:cNvPr>
          <p:cNvPicPr/>
          <p:nvPr/>
        </p:nvPicPr>
        <p:blipFill>
          <a:blip r:embed="rId4"/>
          <a:stretch>
            <a:fillRect/>
          </a:stretch>
        </p:blipFill>
        <p:spPr>
          <a:xfrm>
            <a:off x="6123517" y="1299454"/>
            <a:ext cx="5911260" cy="4433801"/>
          </a:xfrm>
          <a:prstGeom prst="rect">
            <a:avLst/>
          </a:prstGeom>
        </p:spPr>
      </p:pic>
    </p:spTree>
    <p:extLst>
      <p:ext uri="{BB962C8B-B14F-4D97-AF65-F5344CB8AC3E}">
        <p14:creationId xmlns:p14="http://schemas.microsoft.com/office/powerpoint/2010/main" val="3829969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B5B33-88B4-4627-928F-BFCCBAE79EA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4957726-6AB4-464C-92DB-B2D72E447FB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87BBF8E-F24E-4B05-BCA5-CA6F3C23795A}"/>
              </a:ext>
            </a:extLst>
          </p:cNvPr>
          <p:cNvPicPr/>
          <p:nvPr/>
        </p:nvPicPr>
        <p:blipFill>
          <a:blip r:embed="rId3"/>
          <a:stretch>
            <a:fillRect/>
          </a:stretch>
        </p:blipFill>
        <p:spPr>
          <a:xfrm>
            <a:off x="345016" y="1526376"/>
            <a:ext cx="5274310" cy="4173855"/>
          </a:xfrm>
          <a:prstGeom prst="rect">
            <a:avLst/>
          </a:prstGeom>
        </p:spPr>
      </p:pic>
      <p:pic>
        <p:nvPicPr>
          <p:cNvPr id="5" name="图片 4">
            <a:extLst>
              <a:ext uri="{FF2B5EF4-FFF2-40B4-BE49-F238E27FC236}">
                <a16:creationId xmlns:a16="http://schemas.microsoft.com/office/drawing/2014/main" id="{DBC384FE-3A5E-4A49-8908-3304454FDBB9}"/>
              </a:ext>
            </a:extLst>
          </p:cNvPr>
          <p:cNvPicPr/>
          <p:nvPr/>
        </p:nvPicPr>
        <p:blipFill>
          <a:blip r:embed="rId4"/>
          <a:stretch>
            <a:fillRect/>
          </a:stretch>
        </p:blipFill>
        <p:spPr>
          <a:xfrm>
            <a:off x="5619326" y="1778127"/>
            <a:ext cx="5274310" cy="3934460"/>
          </a:xfrm>
          <a:prstGeom prst="rect">
            <a:avLst/>
          </a:prstGeom>
        </p:spPr>
      </p:pic>
      <p:sp>
        <p:nvSpPr>
          <p:cNvPr id="6" name="矩形 5">
            <a:extLst>
              <a:ext uri="{FF2B5EF4-FFF2-40B4-BE49-F238E27FC236}">
                <a16:creationId xmlns:a16="http://schemas.microsoft.com/office/drawing/2014/main" id="{9F0D2BB4-0E3A-4013-BA07-1411E04CBC0A}"/>
              </a:ext>
            </a:extLst>
          </p:cNvPr>
          <p:cNvSpPr/>
          <p:nvPr/>
        </p:nvSpPr>
        <p:spPr>
          <a:xfrm>
            <a:off x="7896200" y="638732"/>
            <a:ext cx="4406591" cy="369332"/>
          </a:xfrm>
          <a:prstGeom prst="rect">
            <a:avLst/>
          </a:prstGeom>
        </p:spPr>
        <p:txBody>
          <a:bodyPr wrap="none">
            <a:spAutoFit/>
          </a:bodyPr>
          <a:lstStyle/>
          <a:p>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5"/>
              </a:rPr>
              <a:t>https://www.zhihu.com/question/31251188</a:t>
            </a:r>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rPr>
              <a:t> </a:t>
            </a:r>
            <a:endParaRPr lang="zh-CN" altLang="en-US" dirty="0"/>
          </a:p>
        </p:txBody>
      </p:sp>
      <p:sp>
        <p:nvSpPr>
          <p:cNvPr id="8" name="文本框 7">
            <a:extLst>
              <a:ext uri="{FF2B5EF4-FFF2-40B4-BE49-F238E27FC236}">
                <a16:creationId xmlns:a16="http://schemas.microsoft.com/office/drawing/2014/main" id="{FAA03CD0-5D52-4F07-85ED-03703EEE2AD7}"/>
              </a:ext>
            </a:extLst>
          </p:cNvPr>
          <p:cNvSpPr txBox="1"/>
          <p:nvPr/>
        </p:nvSpPr>
        <p:spPr>
          <a:xfrm>
            <a:off x="6312024" y="5641172"/>
            <a:ext cx="6196912" cy="646331"/>
          </a:xfrm>
          <a:prstGeom prst="rect">
            <a:avLst/>
          </a:prstGeom>
          <a:noFill/>
        </p:spPr>
        <p:txBody>
          <a:bodyPr wrap="square">
            <a:spAutoFit/>
          </a:bodyPr>
          <a:lstStyle/>
          <a:p>
            <a:r>
              <a:rPr lang="zh-CN" altLang="en-US" b="1" i="0" dirty="0">
                <a:solidFill>
                  <a:srgbClr val="333333"/>
                </a:solidFill>
                <a:effectLst/>
                <a:latin typeface="Helvetica Neue"/>
              </a:rPr>
              <a:t>统一可扩展固件接口</a:t>
            </a:r>
            <a:r>
              <a:rPr lang="zh-CN" altLang="en-US" b="0" i="0" dirty="0">
                <a:solidFill>
                  <a:srgbClr val="333333"/>
                </a:solidFill>
                <a:effectLst/>
                <a:latin typeface="Helvetica Neue"/>
              </a:rPr>
              <a:t>（英语：</a:t>
            </a:r>
            <a:r>
              <a:rPr lang="en-US" altLang="zh-CN" b="0" i="0" dirty="0">
                <a:solidFill>
                  <a:srgbClr val="333333"/>
                </a:solidFill>
                <a:effectLst/>
                <a:latin typeface="Helvetica Neue"/>
              </a:rPr>
              <a:t>Unified Extensible Firmware Interface</a:t>
            </a:r>
            <a:r>
              <a:rPr lang="zh-CN" altLang="en-US" b="0" i="0" dirty="0">
                <a:solidFill>
                  <a:srgbClr val="333333"/>
                </a:solidFill>
                <a:effectLst/>
                <a:latin typeface="Helvetica Neue"/>
              </a:rPr>
              <a:t>，缩写</a:t>
            </a:r>
            <a:r>
              <a:rPr lang="en-US" altLang="zh-CN" b="1" i="0" dirty="0">
                <a:solidFill>
                  <a:srgbClr val="333333"/>
                </a:solidFill>
                <a:effectLst/>
                <a:highlight>
                  <a:srgbClr val="FF9900"/>
                </a:highlight>
                <a:latin typeface="Helvetica Neue"/>
              </a:rPr>
              <a:t>UEFI</a:t>
            </a:r>
            <a:r>
              <a:rPr lang="zh-CN" altLang="en-US" b="0" i="0" dirty="0">
                <a:solidFill>
                  <a:srgbClr val="333333"/>
                </a:solidFill>
                <a:effectLst/>
                <a:latin typeface="Helvetica Neue"/>
              </a:rPr>
              <a:t>）</a:t>
            </a:r>
            <a:endParaRPr lang="zh-CN" altLang="en-US" dirty="0"/>
          </a:p>
        </p:txBody>
      </p:sp>
      <p:cxnSp>
        <p:nvCxnSpPr>
          <p:cNvPr id="10" name="直接连接符 9">
            <a:extLst>
              <a:ext uri="{FF2B5EF4-FFF2-40B4-BE49-F238E27FC236}">
                <a16:creationId xmlns:a16="http://schemas.microsoft.com/office/drawing/2014/main" id="{8C68B1CE-8867-4D6C-A48A-B554C975C662}"/>
              </a:ext>
            </a:extLst>
          </p:cNvPr>
          <p:cNvCxnSpPr/>
          <p:nvPr/>
        </p:nvCxnSpPr>
        <p:spPr bwMode="auto">
          <a:xfrm>
            <a:off x="6744072" y="3643783"/>
            <a:ext cx="360040" cy="0"/>
          </a:xfrm>
          <a:prstGeom prst="line">
            <a:avLst/>
          </a:prstGeom>
          <a:ln w="38100">
            <a:solidFill>
              <a:srgbClr val="C0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39152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31630-7493-4857-BEF8-612F38EB905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AC01604-0190-48EC-91BA-A7855ACAC5C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DA0D9DE-B718-4188-BFB5-9543C45AB2FB}"/>
              </a:ext>
            </a:extLst>
          </p:cNvPr>
          <p:cNvPicPr/>
          <p:nvPr/>
        </p:nvPicPr>
        <p:blipFill>
          <a:blip r:embed="rId2"/>
          <a:stretch>
            <a:fillRect/>
          </a:stretch>
        </p:blipFill>
        <p:spPr>
          <a:xfrm>
            <a:off x="263352" y="1409700"/>
            <a:ext cx="5274310" cy="4038600"/>
          </a:xfrm>
          <a:prstGeom prst="rect">
            <a:avLst/>
          </a:prstGeom>
        </p:spPr>
      </p:pic>
      <p:pic>
        <p:nvPicPr>
          <p:cNvPr id="5" name="图片 4">
            <a:extLst>
              <a:ext uri="{FF2B5EF4-FFF2-40B4-BE49-F238E27FC236}">
                <a16:creationId xmlns:a16="http://schemas.microsoft.com/office/drawing/2014/main" id="{E7A92BA1-99A8-4D86-ADE6-939C0A72069F}"/>
              </a:ext>
            </a:extLst>
          </p:cNvPr>
          <p:cNvPicPr/>
          <p:nvPr/>
        </p:nvPicPr>
        <p:blipFill>
          <a:blip r:embed="rId3"/>
          <a:stretch>
            <a:fillRect/>
          </a:stretch>
        </p:blipFill>
        <p:spPr>
          <a:xfrm>
            <a:off x="5537662" y="1576387"/>
            <a:ext cx="5274310" cy="3705225"/>
          </a:xfrm>
          <a:prstGeom prst="rect">
            <a:avLst/>
          </a:prstGeom>
        </p:spPr>
      </p:pic>
      <p:pic>
        <p:nvPicPr>
          <p:cNvPr id="6" name="图片 5">
            <a:extLst>
              <a:ext uri="{FF2B5EF4-FFF2-40B4-BE49-F238E27FC236}">
                <a16:creationId xmlns:a16="http://schemas.microsoft.com/office/drawing/2014/main" id="{D6101B78-E3D0-4E53-A909-AF7E8CB887CE}"/>
              </a:ext>
            </a:extLst>
          </p:cNvPr>
          <p:cNvPicPr/>
          <p:nvPr/>
        </p:nvPicPr>
        <p:blipFill>
          <a:blip r:embed="rId4"/>
          <a:stretch>
            <a:fillRect/>
          </a:stretch>
        </p:blipFill>
        <p:spPr>
          <a:xfrm>
            <a:off x="3863752" y="5264105"/>
            <a:ext cx="5274310" cy="1405255"/>
          </a:xfrm>
          <a:prstGeom prst="rect">
            <a:avLst/>
          </a:prstGeom>
        </p:spPr>
      </p:pic>
      <p:sp>
        <p:nvSpPr>
          <p:cNvPr id="7" name="矩形 6">
            <a:extLst>
              <a:ext uri="{FF2B5EF4-FFF2-40B4-BE49-F238E27FC236}">
                <a16:creationId xmlns:a16="http://schemas.microsoft.com/office/drawing/2014/main" id="{802BDAF3-1E00-4736-AC25-E5C4644E90A8}"/>
              </a:ext>
            </a:extLst>
          </p:cNvPr>
          <p:cNvSpPr/>
          <p:nvPr/>
        </p:nvSpPr>
        <p:spPr>
          <a:xfrm>
            <a:off x="7896200" y="638732"/>
            <a:ext cx="4406591" cy="369332"/>
          </a:xfrm>
          <a:prstGeom prst="rect">
            <a:avLst/>
          </a:prstGeom>
        </p:spPr>
        <p:txBody>
          <a:bodyPr wrap="none">
            <a:spAutoFit/>
          </a:bodyPr>
          <a:lstStyle/>
          <a:p>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5"/>
              </a:rPr>
              <a:t>https://www.zhihu.com/question/31251188</a:t>
            </a:r>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rPr>
              <a:t> </a:t>
            </a:r>
            <a:endParaRPr lang="zh-CN" altLang="en-US" dirty="0"/>
          </a:p>
        </p:txBody>
      </p:sp>
    </p:spTree>
    <p:extLst>
      <p:ext uri="{BB962C8B-B14F-4D97-AF65-F5344CB8AC3E}">
        <p14:creationId xmlns:p14="http://schemas.microsoft.com/office/powerpoint/2010/main" val="1033269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en-US" altLang="zh-CN" dirty="0"/>
              <a:t>MBR </a:t>
            </a:r>
            <a:r>
              <a:rPr lang="zh-CN" altLang="en-US"/>
              <a:t>的简单内容</a:t>
            </a:r>
          </a:p>
        </p:txBody>
      </p:sp>
      <p:pic>
        <p:nvPicPr>
          <p:cNvPr id="6" name="内容占位符 5">
            <a:extLst>
              <a:ext uri="{FF2B5EF4-FFF2-40B4-BE49-F238E27FC236}">
                <a16:creationId xmlns:a16="http://schemas.microsoft.com/office/drawing/2014/main" id="{E21A9B14-5C3B-4E7E-9919-808C8AC417BD}"/>
              </a:ext>
            </a:extLst>
          </p:cNvPr>
          <p:cNvPicPr>
            <a:picLocks noGrp="1" noChangeAspect="1"/>
          </p:cNvPicPr>
          <p:nvPr>
            <p:ph idx="1"/>
          </p:nvPr>
        </p:nvPicPr>
        <p:blipFill>
          <a:blip r:embed="rId3"/>
          <a:stretch>
            <a:fillRect/>
          </a:stretch>
        </p:blipFill>
        <p:spPr>
          <a:xfrm>
            <a:off x="72359" y="1125538"/>
            <a:ext cx="6271093" cy="5183187"/>
          </a:xfrm>
        </p:spPr>
      </p:pic>
      <p:pic>
        <p:nvPicPr>
          <p:cNvPr id="4" name="图片 3">
            <a:extLst>
              <a:ext uri="{FF2B5EF4-FFF2-40B4-BE49-F238E27FC236}">
                <a16:creationId xmlns:a16="http://schemas.microsoft.com/office/drawing/2014/main" id="{49B373E9-F642-4C36-8034-AC4E7CE4AC3B}"/>
              </a:ext>
            </a:extLst>
          </p:cNvPr>
          <p:cNvPicPr>
            <a:picLocks noChangeAspect="1"/>
          </p:cNvPicPr>
          <p:nvPr/>
        </p:nvPicPr>
        <p:blipFill>
          <a:blip r:embed="rId4"/>
          <a:stretch>
            <a:fillRect/>
          </a:stretch>
        </p:blipFill>
        <p:spPr>
          <a:xfrm>
            <a:off x="11477868" y="159"/>
            <a:ext cx="714132" cy="1007905"/>
          </a:xfrm>
          <a:prstGeom prst="rect">
            <a:avLst/>
          </a:prstGeom>
        </p:spPr>
      </p:pic>
      <p:sp>
        <p:nvSpPr>
          <p:cNvPr id="3" name="文本框 2">
            <a:extLst>
              <a:ext uri="{FF2B5EF4-FFF2-40B4-BE49-F238E27FC236}">
                <a16:creationId xmlns:a16="http://schemas.microsoft.com/office/drawing/2014/main" id="{BD04E518-1495-4D8C-B14B-E656D4506C1E}"/>
              </a:ext>
            </a:extLst>
          </p:cNvPr>
          <p:cNvSpPr txBox="1"/>
          <p:nvPr/>
        </p:nvSpPr>
        <p:spPr>
          <a:xfrm>
            <a:off x="6925547" y="523637"/>
            <a:ext cx="2446504" cy="369332"/>
          </a:xfrm>
          <a:prstGeom prst="rect">
            <a:avLst/>
          </a:prstGeom>
          <a:noFill/>
          <a:ln w="28575">
            <a:solidFill>
              <a:srgbClr val="C00000"/>
            </a:solidFill>
          </a:ln>
        </p:spPr>
        <p:txBody>
          <a:bodyPr wrap="none" rtlCol="0">
            <a:spAutoFit/>
          </a:bodyPr>
          <a:lstStyle/>
          <a:p>
            <a:r>
              <a:rPr lang="zh-CN" altLang="en-US" dirty="0">
                <a:hlinkClick r:id="rId5"/>
              </a:rPr>
              <a:t>为什么</a:t>
            </a:r>
            <a:r>
              <a:rPr lang="zh-CN" altLang="en-US" dirty="0"/>
              <a:t> </a:t>
            </a:r>
            <a:r>
              <a:rPr lang="en-US" altLang="zh-CN" dirty="0"/>
              <a:t>“</a:t>
            </a:r>
            <a:r>
              <a:rPr lang="en-US" altLang="zh-CN" dirty="0">
                <a:highlight>
                  <a:srgbClr val="FF9900"/>
                </a:highlight>
              </a:rPr>
              <a:t>org 07c00h</a:t>
            </a:r>
            <a:r>
              <a:rPr lang="en-US" altLang="zh-CN" dirty="0"/>
              <a:t>”? </a:t>
            </a:r>
            <a:endParaRPr lang="zh-CN" altLang="en-US" dirty="0"/>
          </a:p>
        </p:txBody>
      </p:sp>
      <p:sp>
        <p:nvSpPr>
          <p:cNvPr id="7" name="文本框 6">
            <a:extLst>
              <a:ext uri="{FF2B5EF4-FFF2-40B4-BE49-F238E27FC236}">
                <a16:creationId xmlns:a16="http://schemas.microsoft.com/office/drawing/2014/main" id="{BDF66BF5-C6BF-499D-B857-DF121DCC83CB}"/>
              </a:ext>
            </a:extLst>
          </p:cNvPr>
          <p:cNvSpPr txBox="1"/>
          <p:nvPr/>
        </p:nvSpPr>
        <p:spPr>
          <a:xfrm>
            <a:off x="6358747" y="1143134"/>
            <a:ext cx="5820190" cy="5262979"/>
          </a:xfrm>
          <a:prstGeom prst="rect">
            <a:avLst/>
          </a:prstGeom>
          <a:noFill/>
        </p:spPr>
        <p:txBody>
          <a:bodyPr wrap="square">
            <a:spAutoFit/>
          </a:bodyPr>
          <a:lstStyle/>
          <a:p>
            <a:r>
              <a:rPr lang="zh-CN" altLang="en-US" sz="1400" dirty="0">
                <a:highlight>
                  <a:srgbClr val="FF9900"/>
                </a:highlight>
              </a:rPr>
              <a:t>FFFF0h与07C00h，这两个都是机器启动后默认访问的内存地址</a:t>
            </a:r>
            <a:r>
              <a:rPr lang="zh-CN" altLang="en-US" sz="1400" dirty="0"/>
              <a:t>。曾经让我一度很晕，搞不清他们之间的关系。现在终于搞明白了，写到博客司上与大家分享。</a:t>
            </a:r>
          </a:p>
          <a:p>
            <a:r>
              <a:rPr lang="zh-CN" altLang="en-US" sz="1400" dirty="0"/>
              <a:t>首先要知道bios是用来初始化硬件的最底层的软件（然后才是操作系统），因此计算机启动后必须最先被执行。另外我们都知道CPU只能执行内存中的内容的，而一般内存中的数据是易失性的，断电之后内容就会消失。</a:t>
            </a:r>
            <a:r>
              <a:rPr lang="zh-CN" altLang="en-US" sz="1400" dirty="0">
                <a:solidFill>
                  <a:srgbClr val="C00000"/>
                </a:solidFill>
              </a:rPr>
              <a:t>工程师的解决方法是：将存放bios的rom芯片与内存芯片统一编址（不明白的话去看看微机原理与接口的书就明白了）。这样就可以把存放bios的ROM芯片看作是数据永远不会消失不允许被更改的内存了</a:t>
            </a:r>
            <a:r>
              <a:rPr lang="zh-CN" altLang="en-US" sz="1400" dirty="0"/>
              <a:t>。</a:t>
            </a:r>
          </a:p>
          <a:p>
            <a:r>
              <a:rPr lang="zh-CN" altLang="en-US" sz="1400" dirty="0">
                <a:highlight>
                  <a:srgbClr val="FF9900"/>
                </a:highlight>
              </a:rPr>
              <a:t>开机启动后默认的CS=FFFFh IP=0000h。这个地址就是bios的地址</a:t>
            </a:r>
            <a:r>
              <a:rPr lang="zh-CN" altLang="en-US" sz="1400" dirty="0"/>
              <a:t>。这段内存空间很小，所以不能够容下操作系统等大型程序。</a:t>
            </a:r>
          </a:p>
          <a:p>
            <a:r>
              <a:rPr lang="zh-CN" altLang="en-US" sz="1400" dirty="0"/>
              <a:t>相对bios而言操作系统的功能更强大，更新也更快但是也需要更多的空间，通常放在硬盘中。但是如果没有bios的话，那么将会连硬盘都不能使用，又如何启动存放在硬盘中的操作系统呢？正是由于此，机器启动后自动执行bios使其它完成硬件初始化（这样包括硬盘在内的cpu以外的其他硬件设备就可以工作了）。bios完成硬件初始化的任务后，就要把权力移交给操作系统。</a:t>
            </a:r>
          </a:p>
          <a:p>
            <a:r>
              <a:rPr lang="zh-CN" altLang="en-US" sz="1400" dirty="0">
                <a:highlight>
                  <a:srgbClr val="FF9900"/>
                </a:highlight>
              </a:rPr>
              <a:t>工程师进行了强制性的规定：到内存中的07c00h 处寻找系统的引导程序，即CS=0000h IP=7c00h。</a:t>
            </a:r>
            <a:r>
              <a:rPr lang="zh-CN" altLang="en-US" sz="1400" dirty="0"/>
              <a:t>也就是说任何系统，他的引导程序都必须安排在07c00h开始的地方，否则就不能被正确的引导。当引导程序完成后我们就进入了Linux Windows等系统了。</a:t>
            </a:r>
          </a:p>
          <a:p>
            <a:r>
              <a:rPr lang="zh-CN" altLang="en-US" sz="1400" dirty="0"/>
              <a:t>后面为了调试方便，还可以吧org 07c00h改为0100h,生成 com文件就能直接在dos下运行。cx表示的是字符串的个数，10进制的，可以自行修改，boot sector的结束地址也是固定的，为0xAA55</a:t>
            </a:r>
          </a:p>
        </p:txBody>
      </p:sp>
      <p:pic>
        <p:nvPicPr>
          <p:cNvPr id="9" name="图片 8">
            <a:extLst>
              <a:ext uri="{FF2B5EF4-FFF2-40B4-BE49-F238E27FC236}">
                <a16:creationId xmlns:a16="http://schemas.microsoft.com/office/drawing/2014/main" id="{4E7911D6-710B-4004-8A74-6AF6BE7EB434}"/>
              </a:ext>
            </a:extLst>
          </p:cNvPr>
          <p:cNvPicPr>
            <a:picLocks noChangeAspect="1"/>
          </p:cNvPicPr>
          <p:nvPr/>
        </p:nvPicPr>
        <p:blipFill>
          <a:blip r:embed="rId6"/>
          <a:stretch>
            <a:fillRect/>
          </a:stretch>
        </p:blipFill>
        <p:spPr>
          <a:xfrm>
            <a:off x="12192000" y="1008064"/>
            <a:ext cx="10136015" cy="5525271"/>
          </a:xfrm>
          <a:prstGeom prst="rect">
            <a:avLst/>
          </a:prstGeom>
        </p:spPr>
      </p:pic>
      <p:sp>
        <p:nvSpPr>
          <p:cNvPr id="5" name="矩形 4">
            <a:extLst>
              <a:ext uri="{FF2B5EF4-FFF2-40B4-BE49-F238E27FC236}">
                <a16:creationId xmlns:a16="http://schemas.microsoft.com/office/drawing/2014/main" id="{DE4E9D1A-B239-4042-9F34-DB244D7E1C34}"/>
              </a:ext>
            </a:extLst>
          </p:cNvPr>
          <p:cNvSpPr/>
          <p:nvPr/>
        </p:nvSpPr>
        <p:spPr bwMode="auto">
          <a:xfrm>
            <a:off x="767408" y="1392000"/>
            <a:ext cx="1224136" cy="452824"/>
          </a:xfrm>
          <a:prstGeom prst="rect">
            <a:avLst/>
          </a:prstGeom>
          <a:no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050294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D44EE-12A9-458D-A7EB-7F669B4B491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FD12EF5-2581-41B4-B13A-383FDD830C42}"/>
              </a:ext>
            </a:extLst>
          </p:cNvPr>
          <p:cNvSpPr>
            <a:spLocks noGrp="1"/>
          </p:cNvSpPr>
          <p:nvPr>
            <p:ph idx="1"/>
          </p:nvPr>
        </p:nvSpPr>
        <p:spPr>
          <a:xfrm>
            <a:off x="527381" y="1089807"/>
            <a:ext cx="11595695" cy="5184575"/>
          </a:xfrm>
        </p:spPr>
        <p:txBody>
          <a:bodyPr/>
          <a:lstStyle/>
          <a:p>
            <a:r>
              <a:rPr lang="zh-CN" altLang="en-US" dirty="0"/>
              <a:t>分段 </a:t>
            </a:r>
            <a:r>
              <a:rPr lang="en-US" altLang="zh-CN" dirty="0"/>
              <a:t>[</a:t>
            </a:r>
            <a:r>
              <a:rPr lang="en-US" altLang="zh-CN" dirty="0" err="1"/>
              <a:t>Segment:offset</a:t>
            </a:r>
            <a:r>
              <a:rPr lang="en-US" altLang="zh-CN" dirty="0"/>
              <a:t>]</a:t>
            </a:r>
          </a:p>
          <a:p>
            <a:pPr lvl="1"/>
            <a:r>
              <a:rPr lang="zh-CN" altLang="en-US" dirty="0"/>
              <a:t>在实模式下</a:t>
            </a:r>
            <a:r>
              <a:rPr lang="en-US" altLang="zh-CN" dirty="0"/>
              <a:t>(16 bits)</a:t>
            </a:r>
            <a:r>
              <a:rPr lang="zh-CN" altLang="en-US" dirty="0"/>
              <a:t>，实际内存地址是 </a:t>
            </a:r>
            <a:r>
              <a:rPr lang="en-US" altLang="zh-CN" dirty="0"/>
              <a:t>Segment &lt;&lt; 4 + offset</a:t>
            </a:r>
          </a:p>
          <a:p>
            <a:pPr lvl="2"/>
            <a:r>
              <a:rPr lang="en-US" altLang="zh-CN" dirty="0"/>
              <a:t>0xFF00 &lt;&lt; 4 + 0x0110 </a:t>
            </a:r>
            <a:r>
              <a:rPr lang="en-US" altLang="zh-CN" dirty="0">
                <a:sym typeface="Wingdings" panose="05000000000000000000" pitchFamily="2" charset="2"/>
              </a:rPr>
              <a:t> oxFF110</a:t>
            </a:r>
          </a:p>
          <a:p>
            <a:pPr lvl="2"/>
            <a:r>
              <a:rPr lang="zh-CN" altLang="en-US" dirty="0">
                <a:sym typeface="Wingdings" panose="05000000000000000000" pitchFamily="2" charset="2"/>
              </a:rPr>
              <a:t>因为是 </a:t>
            </a:r>
            <a:r>
              <a:rPr lang="en-US" altLang="zh-CN" dirty="0">
                <a:sym typeface="Wingdings" panose="05000000000000000000" pitchFamily="2" charset="2"/>
              </a:rPr>
              <a:t>HEX</a:t>
            </a:r>
            <a:r>
              <a:rPr lang="zh-CN" altLang="en-US" dirty="0">
                <a:sym typeface="Wingdings" panose="05000000000000000000" pitchFamily="2" charset="2"/>
              </a:rPr>
              <a:t>表示，所以，</a:t>
            </a:r>
            <a:r>
              <a:rPr lang="en-US" altLang="zh-CN" dirty="0"/>
              <a:t> 0xFF00 &lt;&lt; 4 </a:t>
            </a:r>
            <a:r>
              <a:rPr lang="zh-CN" altLang="en-US" dirty="0"/>
              <a:t>得到的是 </a:t>
            </a:r>
            <a:r>
              <a:rPr lang="en-US" altLang="zh-CN" dirty="0"/>
              <a:t>0xFF000</a:t>
            </a:r>
            <a:endParaRPr lang="en-US" altLang="zh-CN" dirty="0">
              <a:sym typeface="Wingdings" panose="05000000000000000000" pitchFamily="2" charset="2"/>
            </a:endParaRPr>
          </a:p>
          <a:p>
            <a:pPr lvl="1"/>
            <a:endParaRPr lang="en-US" altLang="zh-CN" dirty="0"/>
          </a:p>
          <a:p>
            <a:r>
              <a:rPr lang="zh-CN" altLang="en-US" sz="2400" dirty="0">
                <a:highlight>
                  <a:srgbClr val="FF9900"/>
                </a:highlight>
              </a:rPr>
              <a:t>工程师进行了强制性的规定：到内存中的07c00h 处寻找系统的引导程序，即CS=0000h IP=7c00h。</a:t>
            </a:r>
            <a:r>
              <a:rPr lang="zh-CN" altLang="en-US" sz="2400" dirty="0"/>
              <a:t>也就是说任何系统，他的引导程序都必须安排在07c00h开始的地方，否则就不能被正确的引导。</a:t>
            </a:r>
            <a:endParaRPr lang="en-US" altLang="zh-CN" dirty="0"/>
          </a:p>
          <a:p>
            <a:pPr lvl="1"/>
            <a:r>
              <a:rPr lang="en-US" altLang="zh-CN" dirty="0"/>
              <a:t>ORG 07c00h </a:t>
            </a:r>
            <a:r>
              <a:rPr lang="zh-CN" altLang="en-US" dirty="0"/>
              <a:t>其实是 </a:t>
            </a:r>
            <a:r>
              <a:rPr lang="en-US" altLang="zh-CN" dirty="0"/>
              <a:t>[0000h:07c00h]</a:t>
            </a:r>
          </a:p>
          <a:p>
            <a:endParaRPr lang="en-US" altLang="zh-CN" dirty="0"/>
          </a:p>
          <a:p>
            <a:r>
              <a:rPr lang="zh-CN" altLang="en-US" dirty="0"/>
              <a:t>启动</a:t>
            </a:r>
            <a:r>
              <a:rPr lang="en-US" altLang="zh-CN" dirty="0"/>
              <a:t>PC </a:t>
            </a:r>
            <a:r>
              <a:rPr lang="zh-CN" altLang="en-US" dirty="0"/>
              <a:t>机时，系统首先对硬件设备进行测试，成功后进入自举程序</a:t>
            </a:r>
            <a:r>
              <a:rPr lang="en-US" altLang="zh-CN" dirty="0"/>
              <a:t>INT 19H</a:t>
            </a:r>
            <a:r>
              <a:rPr lang="zh-CN" altLang="en-US" dirty="0"/>
              <a:t>；然后读系统磁盘</a:t>
            </a:r>
            <a:r>
              <a:rPr lang="en-US" altLang="zh-CN" dirty="0"/>
              <a:t>0</a:t>
            </a:r>
            <a:r>
              <a:rPr lang="zh-CN" altLang="en-US" dirty="0"/>
              <a:t>柱面、</a:t>
            </a:r>
            <a:r>
              <a:rPr lang="en-US" altLang="zh-CN" dirty="0"/>
              <a:t>0</a:t>
            </a:r>
            <a:r>
              <a:rPr lang="zh-CN" altLang="en-US" dirty="0"/>
              <a:t>磁头、</a:t>
            </a:r>
            <a:r>
              <a:rPr lang="en-US" altLang="zh-CN" dirty="0"/>
              <a:t>1</a:t>
            </a:r>
            <a:r>
              <a:rPr lang="zh-CN" altLang="en-US" dirty="0"/>
              <a:t>扇区的主引导扇区</a:t>
            </a:r>
            <a:r>
              <a:rPr lang="en-US" altLang="zh-CN" dirty="0"/>
              <a:t>MBR</a:t>
            </a:r>
            <a:r>
              <a:rPr lang="zh-CN" altLang="en-US" dirty="0"/>
              <a:t>的内容到内存指定单元</a:t>
            </a:r>
            <a:r>
              <a:rPr lang="en-US" altLang="zh-CN" dirty="0"/>
              <a:t>0</a:t>
            </a:r>
            <a:r>
              <a:rPr lang="zh-CN" altLang="en-US" dirty="0"/>
              <a:t>：</a:t>
            </a:r>
            <a:r>
              <a:rPr lang="en-US" altLang="zh-CN" dirty="0"/>
              <a:t>7C00 </a:t>
            </a:r>
            <a:r>
              <a:rPr lang="zh-CN" altLang="en-US" dirty="0"/>
              <a:t>首地址开始的区域，并执行</a:t>
            </a:r>
            <a:r>
              <a:rPr lang="en-US" altLang="zh-CN" dirty="0"/>
              <a:t>MBR</a:t>
            </a:r>
            <a:r>
              <a:rPr lang="zh-CN" altLang="en-US" dirty="0"/>
              <a:t>程序段</a:t>
            </a:r>
          </a:p>
        </p:txBody>
      </p:sp>
    </p:spTree>
    <p:extLst>
      <p:ext uri="{BB962C8B-B14F-4D97-AF65-F5344CB8AC3E}">
        <p14:creationId xmlns:p14="http://schemas.microsoft.com/office/powerpoint/2010/main" val="2063917326"/>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B6195-0BEE-47E6-AE1E-F4510D2C811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0FF22BA-5518-432E-A927-25527F3CB133}"/>
              </a:ext>
            </a:extLst>
          </p:cNvPr>
          <p:cNvPicPr>
            <a:picLocks noGrp="1" noChangeAspect="1"/>
          </p:cNvPicPr>
          <p:nvPr>
            <p:ph idx="1"/>
          </p:nvPr>
        </p:nvPicPr>
        <p:blipFill>
          <a:blip r:embed="rId2"/>
          <a:stretch>
            <a:fillRect/>
          </a:stretch>
        </p:blipFill>
        <p:spPr>
          <a:xfrm>
            <a:off x="1148314" y="1125538"/>
            <a:ext cx="10077934" cy="5183187"/>
          </a:xfrm>
        </p:spPr>
      </p:pic>
    </p:spTree>
    <p:extLst>
      <p:ext uri="{BB962C8B-B14F-4D97-AF65-F5344CB8AC3E}">
        <p14:creationId xmlns:p14="http://schemas.microsoft.com/office/powerpoint/2010/main" val="1127589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E21A9B14-5C3B-4E7E-9919-808C8AC417BD}"/>
              </a:ext>
            </a:extLst>
          </p:cNvPr>
          <p:cNvPicPr>
            <a:picLocks noGrp="1" noChangeAspect="1"/>
          </p:cNvPicPr>
          <p:nvPr>
            <p:ph idx="1"/>
          </p:nvPr>
        </p:nvPicPr>
        <p:blipFill>
          <a:blip r:embed="rId3"/>
          <a:stretch>
            <a:fillRect/>
          </a:stretch>
        </p:blipFill>
        <p:spPr>
          <a:xfrm>
            <a:off x="623392" y="1125538"/>
            <a:ext cx="6271093" cy="5183187"/>
          </a:xfrm>
        </p:spPr>
      </p:pic>
      <p:pic>
        <p:nvPicPr>
          <p:cNvPr id="4" name="图片 3">
            <a:extLst>
              <a:ext uri="{FF2B5EF4-FFF2-40B4-BE49-F238E27FC236}">
                <a16:creationId xmlns:a16="http://schemas.microsoft.com/office/drawing/2014/main" id="{49B373E9-F642-4C36-8034-AC4E7CE4AC3B}"/>
              </a:ext>
            </a:extLst>
          </p:cNvPr>
          <p:cNvPicPr>
            <a:picLocks noChangeAspect="1"/>
          </p:cNvPicPr>
          <p:nvPr/>
        </p:nvPicPr>
        <p:blipFill>
          <a:blip r:embed="rId4"/>
          <a:stretch>
            <a:fillRect/>
          </a:stretch>
        </p:blipFill>
        <p:spPr>
          <a:xfrm>
            <a:off x="11477868" y="159"/>
            <a:ext cx="714132" cy="1007905"/>
          </a:xfrm>
          <a:prstGeom prst="rect">
            <a:avLst/>
          </a:prstGeom>
        </p:spPr>
      </p:pic>
      <p:sp>
        <p:nvSpPr>
          <p:cNvPr id="5" name="文本框 4">
            <a:extLst>
              <a:ext uri="{FF2B5EF4-FFF2-40B4-BE49-F238E27FC236}">
                <a16:creationId xmlns:a16="http://schemas.microsoft.com/office/drawing/2014/main" id="{8C0B3591-E672-44FC-9943-9B59E03210AB}"/>
              </a:ext>
            </a:extLst>
          </p:cNvPr>
          <p:cNvSpPr txBox="1"/>
          <p:nvPr/>
        </p:nvSpPr>
        <p:spPr>
          <a:xfrm>
            <a:off x="7896200" y="1412776"/>
            <a:ext cx="2274982" cy="369332"/>
          </a:xfrm>
          <a:prstGeom prst="rect">
            <a:avLst/>
          </a:prstGeom>
          <a:noFill/>
          <a:ln w="28575">
            <a:solidFill>
              <a:srgbClr val="C00000"/>
            </a:solidFill>
          </a:ln>
        </p:spPr>
        <p:txBody>
          <a:bodyPr wrap="none" rtlCol="0">
            <a:spAutoFit/>
          </a:bodyPr>
          <a:lstStyle/>
          <a:p>
            <a:r>
              <a:rPr lang="zh-CN" altLang="en-US" dirty="0"/>
              <a:t> </a:t>
            </a:r>
            <a:r>
              <a:rPr lang="en-US" altLang="zh-CN" dirty="0"/>
              <a:t>“</a:t>
            </a:r>
            <a:r>
              <a:rPr lang="en-US" altLang="zh-CN" dirty="0">
                <a:highlight>
                  <a:srgbClr val="FF9900"/>
                </a:highlight>
              </a:rPr>
              <a:t>int  10h</a:t>
            </a:r>
            <a:r>
              <a:rPr lang="en-US" altLang="zh-CN" dirty="0"/>
              <a:t>”</a:t>
            </a:r>
            <a:r>
              <a:rPr lang="zh-CN" altLang="en-US" dirty="0"/>
              <a:t>是啥意思</a:t>
            </a:r>
            <a:r>
              <a:rPr lang="en-US" altLang="zh-CN" dirty="0"/>
              <a:t>? </a:t>
            </a:r>
            <a:endParaRPr lang="zh-CN" altLang="en-US" dirty="0"/>
          </a:p>
        </p:txBody>
      </p:sp>
      <p:sp>
        <p:nvSpPr>
          <p:cNvPr id="7" name="矩形 6">
            <a:extLst>
              <a:ext uri="{FF2B5EF4-FFF2-40B4-BE49-F238E27FC236}">
                <a16:creationId xmlns:a16="http://schemas.microsoft.com/office/drawing/2014/main" id="{02846A43-AB2E-46AF-90BB-23112F0BD93A}"/>
              </a:ext>
            </a:extLst>
          </p:cNvPr>
          <p:cNvSpPr/>
          <p:nvPr/>
        </p:nvSpPr>
        <p:spPr bwMode="auto">
          <a:xfrm>
            <a:off x="1343472" y="4755624"/>
            <a:ext cx="1224136" cy="28803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691897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5F1E9-D6DB-4744-A970-FEF924B7AE2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3B7019D-416A-4709-BEDE-C943A844216B}"/>
              </a:ext>
            </a:extLst>
          </p:cNvPr>
          <p:cNvSpPr>
            <a:spLocks noGrp="1"/>
          </p:cNvSpPr>
          <p:nvPr>
            <p:ph idx="1"/>
          </p:nvPr>
        </p:nvSpPr>
        <p:spPr/>
        <p:txBody>
          <a:bodyPr/>
          <a:lstStyle/>
          <a:p>
            <a:r>
              <a:rPr lang="zh-CN" altLang="en-US" dirty="0"/>
              <a:t>计算机刚启动时，进入实模式下，此时操作系统跟硬件（例如键盘鼠标显卡等）交互通过</a:t>
            </a:r>
            <a:r>
              <a:rPr lang="en-US" altLang="zh-CN" dirty="0"/>
              <a:t>BIOS</a:t>
            </a:r>
            <a:r>
              <a:rPr lang="zh-CN" altLang="en-US" dirty="0"/>
              <a:t>进行的 </a:t>
            </a:r>
            <a:r>
              <a:rPr lang="en-US" altLang="zh-CN" dirty="0"/>
              <a:t>– </a:t>
            </a:r>
            <a:r>
              <a:rPr lang="zh-CN" altLang="en-US" dirty="0"/>
              <a:t>通过调用中</a:t>
            </a:r>
            <a:r>
              <a:rPr lang="en-US" altLang="zh-CN" dirty="0"/>
              <a:t>BIOS</a:t>
            </a:r>
            <a:r>
              <a:rPr lang="zh-CN" altLang="en-US" dirty="0"/>
              <a:t>中断的方式来访问硬件设备。</a:t>
            </a:r>
          </a:p>
        </p:txBody>
      </p:sp>
      <p:pic>
        <p:nvPicPr>
          <p:cNvPr id="7" name="图片 6">
            <a:extLst>
              <a:ext uri="{FF2B5EF4-FFF2-40B4-BE49-F238E27FC236}">
                <a16:creationId xmlns:a16="http://schemas.microsoft.com/office/drawing/2014/main" id="{35C29A98-1B72-4734-8134-A228F5CE82CF}"/>
              </a:ext>
            </a:extLst>
          </p:cNvPr>
          <p:cNvPicPr>
            <a:picLocks noChangeAspect="1"/>
          </p:cNvPicPr>
          <p:nvPr/>
        </p:nvPicPr>
        <p:blipFill>
          <a:blip r:embed="rId3"/>
          <a:stretch>
            <a:fillRect/>
          </a:stretch>
        </p:blipFill>
        <p:spPr>
          <a:xfrm>
            <a:off x="53132" y="2277761"/>
            <a:ext cx="4297290" cy="4580239"/>
          </a:xfrm>
          <a:prstGeom prst="rect">
            <a:avLst/>
          </a:prstGeom>
        </p:spPr>
      </p:pic>
      <p:pic>
        <p:nvPicPr>
          <p:cNvPr id="9" name="图片 8">
            <a:extLst>
              <a:ext uri="{FF2B5EF4-FFF2-40B4-BE49-F238E27FC236}">
                <a16:creationId xmlns:a16="http://schemas.microsoft.com/office/drawing/2014/main" id="{E51EB387-05C4-426F-AD71-082C8A462A94}"/>
              </a:ext>
            </a:extLst>
          </p:cNvPr>
          <p:cNvPicPr>
            <a:picLocks noChangeAspect="1"/>
          </p:cNvPicPr>
          <p:nvPr/>
        </p:nvPicPr>
        <p:blipFill rotWithShape="1">
          <a:blip r:embed="rId4"/>
          <a:srcRect b="41302"/>
          <a:stretch/>
        </p:blipFill>
        <p:spPr>
          <a:xfrm>
            <a:off x="2855640" y="2277760"/>
            <a:ext cx="5351782" cy="4580239"/>
          </a:xfrm>
          <a:prstGeom prst="rect">
            <a:avLst/>
          </a:prstGeom>
        </p:spPr>
      </p:pic>
      <p:pic>
        <p:nvPicPr>
          <p:cNvPr id="10" name="图片 9">
            <a:extLst>
              <a:ext uri="{FF2B5EF4-FFF2-40B4-BE49-F238E27FC236}">
                <a16:creationId xmlns:a16="http://schemas.microsoft.com/office/drawing/2014/main" id="{7241DC3B-533C-4171-A41A-9C589E550A1F}"/>
              </a:ext>
            </a:extLst>
          </p:cNvPr>
          <p:cNvPicPr>
            <a:picLocks noChangeAspect="1"/>
          </p:cNvPicPr>
          <p:nvPr/>
        </p:nvPicPr>
        <p:blipFill rotWithShape="1">
          <a:blip r:embed="rId4"/>
          <a:srcRect t="41302"/>
          <a:stretch/>
        </p:blipFill>
        <p:spPr>
          <a:xfrm>
            <a:off x="7680176" y="2325618"/>
            <a:ext cx="5351782" cy="4580239"/>
          </a:xfrm>
          <a:prstGeom prst="rect">
            <a:avLst/>
          </a:prstGeom>
        </p:spPr>
      </p:pic>
      <p:sp>
        <p:nvSpPr>
          <p:cNvPr id="12" name="文本框 11">
            <a:extLst>
              <a:ext uri="{FF2B5EF4-FFF2-40B4-BE49-F238E27FC236}">
                <a16:creationId xmlns:a16="http://schemas.microsoft.com/office/drawing/2014/main" id="{97029B1E-596E-47FD-BCC5-DB0B2776F5B5}"/>
              </a:ext>
            </a:extLst>
          </p:cNvPr>
          <p:cNvSpPr txBox="1"/>
          <p:nvPr/>
        </p:nvSpPr>
        <p:spPr>
          <a:xfrm>
            <a:off x="7074645" y="6857999"/>
            <a:ext cx="6562844" cy="369332"/>
          </a:xfrm>
          <a:prstGeom prst="rect">
            <a:avLst/>
          </a:prstGeom>
          <a:noFill/>
        </p:spPr>
        <p:txBody>
          <a:bodyPr wrap="square">
            <a:spAutoFit/>
          </a:bodyPr>
          <a:lstStyle/>
          <a:p>
            <a:r>
              <a:rPr lang="zh-CN" altLang="en-US" dirty="0">
                <a:hlinkClick r:id="rId5"/>
              </a:rPr>
              <a:t>https://www.cnblogs.com/mlzrq/p/10222993.html</a:t>
            </a:r>
            <a:r>
              <a:rPr lang="zh-CN" altLang="en-US" dirty="0"/>
              <a:t> </a:t>
            </a:r>
          </a:p>
        </p:txBody>
      </p:sp>
    </p:spTree>
    <p:extLst>
      <p:ext uri="{BB962C8B-B14F-4D97-AF65-F5344CB8AC3E}">
        <p14:creationId xmlns:p14="http://schemas.microsoft.com/office/powerpoint/2010/main" val="219926672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E21A9B14-5C3B-4E7E-9919-808C8AC417BD}"/>
              </a:ext>
            </a:extLst>
          </p:cNvPr>
          <p:cNvPicPr>
            <a:picLocks noGrp="1" noChangeAspect="1"/>
          </p:cNvPicPr>
          <p:nvPr>
            <p:ph idx="1"/>
          </p:nvPr>
        </p:nvPicPr>
        <p:blipFill>
          <a:blip r:embed="rId3"/>
          <a:stretch>
            <a:fillRect/>
          </a:stretch>
        </p:blipFill>
        <p:spPr>
          <a:xfrm>
            <a:off x="623392" y="1125538"/>
            <a:ext cx="6271093" cy="5183187"/>
          </a:xfrm>
        </p:spPr>
      </p:pic>
      <p:pic>
        <p:nvPicPr>
          <p:cNvPr id="4" name="图片 3">
            <a:extLst>
              <a:ext uri="{FF2B5EF4-FFF2-40B4-BE49-F238E27FC236}">
                <a16:creationId xmlns:a16="http://schemas.microsoft.com/office/drawing/2014/main" id="{49B373E9-F642-4C36-8034-AC4E7CE4AC3B}"/>
              </a:ext>
            </a:extLst>
          </p:cNvPr>
          <p:cNvPicPr>
            <a:picLocks noChangeAspect="1"/>
          </p:cNvPicPr>
          <p:nvPr/>
        </p:nvPicPr>
        <p:blipFill>
          <a:blip r:embed="rId4"/>
          <a:stretch>
            <a:fillRect/>
          </a:stretch>
        </p:blipFill>
        <p:spPr>
          <a:xfrm>
            <a:off x="11477868" y="159"/>
            <a:ext cx="714132" cy="1007905"/>
          </a:xfrm>
          <a:prstGeom prst="rect">
            <a:avLst/>
          </a:prstGeom>
        </p:spPr>
      </p:pic>
      <p:sp>
        <p:nvSpPr>
          <p:cNvPr id="5" name="文本框 4">
            <a:extLst>
              <a:ext uri="{FF2B5EF4-FFF2-40B4-BE49-F238E27FC236}">
                <a16:creationId xmlns:a16="http://schemas.microsoft.com/office/drawing/2014/main" id="{47112AFC-D410-4916-A0E2-AEEDE232CD94}"/>
              </a:ext>
            </a:extLst>
          </p:cNvPr>
          <p:cNvSpPr txBox="1"/>
          <p:nvPr/>
        </p:nvSpPr>
        <p:spPr>
          <a:xfrm>
            <a:off x="7236797" y="1340768"/>
            <a:ext cx="4955203" cy="646331"/>
          </a:xfrm>
          <a:prstGeom prst="rect">
            <a:avLst/>
          </a:prstGeom>
          <a:noFill/>
          <a:ln w="28575">
            <a:solidFill>
              <a:srgbClr val="C00000"/>
            </a:solidFill>
          </a:ln>
        </p:spPr>
        <p:txBody>
          <a:bodyPr wrap="none" rtlCol="0">
            <a:spAutoFit/>
          </a:bodyPr>
          <a:lstStyle/>
          <a:p>
            <a:r>
              <a:rPr lang="zh-CN" altLang="en-US" dirty="0"/>
              <a:t>为什么 </a:t>
            </a:r>
            <a:r>
              <a:rPr lang="en-US" altLang="zh-CN" dirty="0"/>
              <a:t>“</a:t>
            </a:r>
            <a:r>
              <a:rPr lang="en-US" altLang="zh-CN" dirty="0">
                <a:highlight>
                  <a:srgbClr val="FF9900"/>
                </a:highlight>
              </a:rPr>
              <a:t>times 510-($-$$) </a:t>
            </a:r>
            <a:r>
              <a:rPr lang="en-US" altLang="zh-CN" dirty="0" err="1">
                <a:highlight>
                  <a:srgbClr val="FF9900"/>
                </a:highlight>
              </a:rPr>
              <a:t>db</a:t>
            </a:r>
            <a:r>
              <a:rPr lang="en-US" altLang="zh-CN" dirty="0">
                <a:highlight>
                  <a:srgbClr val="FF9900"/>
                </a:highlight>
              </a:rPr>
              <a:t> 0</a:t>
            </a:r>
            <a:r>
              <a:rPr lang="en-US" altLang="zh-CN" dirty="0"/>
              <a:t>”(</a:t>
            </a:r>
            <a:r>
              <a:rPr lang="zh-CN" altLang="en-US" dirty="0"/>
              <a:t>凑够</a:t>
            </a:r>
            <a:r>
              <a:rPr lang="en-US" altLang="zh-CN" dirty="0"/>
              <a:t>512</a:t>
            </a:r>
            <a:r>
              <a:rPr lang="zh-CN" altLang="en-US" dirty="0"/>
              <a:t>字节</a:t>
            </a:r>
            <a:r>
              <a:rPr lang="en-US" altLang="zh-CN" dirty="0"/>
              <a:t>)? </a:t>
            </a:r>
          </a:p>
          <a:p>
            <a:r>
              <a:rPr lang="zh-CN" altLang="en-US" dirty="0"/>
              <a:t>以及 </a:t>
            </a:r>
            <a:r>
              <a:rPr lang="en-US" altLang="zh-CN" dirty="0"/>
              <a:t>“</a:t>
            </a:r>
            <a:r>
              <a:rPr lang="en-US" altLang="zh-CN" dirty="0" err="1">
                <a:highlight>
                  <a:srgbClr val="FF9900"/>
                </a:highlight>
              </a:rPr>
              <a:t>dw</a:t>
            </a:r>
            <a:r>
              <a:rPr lang="en-US" altLang="zh-CN" dirty="0">
                <a:highlight>
                  <a:srgbClr val="FF9900"/>
                </a:highlight>
              </a:rPr>
              <a:t> 0xaa55</a:t>
            </a:r>
            <a:r>
              <a:rPr lang="en-US" altLang="zh-CN" dirty="0"/>
              <a:t>”?</a:t>
            </a:r>
            <a:endParaRPr lang="zh-CN" altLang="en-US" dirty="0"/>
          </a:p>
        </p:txBody>
      </p:sp>
      <p:pic>
        <p:nvPicPr>
          <p:cNvPr id="10" name="图片 9">
            <a:extLst>
              <a:ext uri="{FF2B5EF4-FFF2-40B4-BE49-F238E27FC236}">
                <a16:creationId xmlns:a16="http://schemas.microsoft.com/office/drawing/2014/main" id="{02B7ED8B-75B5-484C-AF68-F5CE1FCA0CC9}"/>
              </a:ext>
            </a:extLst>
          </p:cNvPr>
          <p:cNvPicPr>
            <a:picLocks noChangeAspect="1"/>
          </p:cNvPicPr>
          <p:nvPr/>
        </p:nvPicPr>
        <p:blipFill>
          <a:blip r:embed="rId5"/>
          <a:stretch>
            <a:fillRect/>
          </a:stretch>
        </p:blipFill>
        <p:spPr>
          <a:xfrm>
            <a:off x="6818285" y="1987099"/>
            <a:ext cx="6933119" cy="5183187"/>
          </a:xfrm>
          <a:prstGeom prst="rect">
            <a:avLst/>
          </a:prstGeom>
        </p:spPr>
      </p:pic>
    </p:spTree>
    <p:extLst>
      <p:ext uri="{BB962C8B-B14F-4D97-AF65-F5344CB8AC3E}">
        <p14:creationId xmlns:p14="http://schemas.microsoft.com/office/powerpoint/2010/main" val="927659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3AE33-7392-4E25-B4A6-F00C9CF6B45D}"/>
              </a:ext>
            </a:extLst>
          </p:cNvPr>
          <p:cNvSpPr>
            <a:spLocks noGrp="1"/>
          </p:cNvSpPr>
          <p:nvPr>
            <p:ph type="title"/>
          </p:nvPr>
        </p:nvSpPr>
        <p:spPr/>
        <p:txBody>
          <a:bodyPr/>
          <a:lstStyle/>
          <a:p>
            <a:r>
              <a:rPr lang="en-US" altLang="zh-CN" dirty="0"/>
              <a:t>Projects – Following</a:t>
            </a:r>
            <a:r>
              <a:rPr lang="zh-CN" altLang="en-US" dirty="0"/>
              <a:t> </a:t>
            </a:r>
            <a:r>
              <a:rPr lang="en-US" altLang="zh-CN" dirty="0"/>
              <a:t>the</a:t>
            </a:r>
            <a:r>
              <a:rPr lang="zh-CN" altLang="en-US" dirty="0"/>
              <a:t> </a:t>
            </a:r>
            <a:r>
              <a:rPr lang="en-US" altLang="zh-CN" dirty="0"/>
              <a:t>topics</a:t>
            </a:r>
            <a:r>
              <a:rPr lang="zh-CN" altLang="en-US" dirty="0"/>
              <a:t> </a:t>
            </a:r>
            <a:r>
              <a:rPr lang="en-US" altLang="zh-CN" dirty="0"/>
              <a:t>in</a:t>
            </a:r>
            <a:r>
              <a:rPr lang="zh-CN" altLang="en-US" dirty="0"/>
              <a:t> </a:t>
            </a:r>
            <a:r>
              <a:rPr lang="en-US" altLang="zh-CN" dirty="0"/>
              <a:t>the</a:t>
            </a:r>
            <a:r>
              <a:rPr lang="zh-CN" altLang="en-US" dirty="0"/>
              <a:t> </a:t>
            </a:r>
            <a:r>
              <a:rPr lang="en-US" altLang="zh-CN" dirty="0"/>
              <a:t>lecture</a:t>
            </a:r>
            <a:endParaRPr lang="zh-CN" altLang="en-US" dirty="0"/>
          </a:p>
        </p:txBody>
      </p:sp>
      <p:sp>
        <p:nvSpPr>
          <p:cNvPr id="3" name="内容占位符 2">
            <a:extLst>
              <a:ext uri="{FF2B5EF4-FFF2-40B4-BE49-F238E27FC236}">
                <a16:creationId xmlns:a16="http://schemas.microsoft.com/office/drawing/2014/main" id="{5DF7EA95-3069-49AB-987B-6881AC9A3784}"/>
              </a:ext>
            </a:extLst>
          </p:cNvPr>
          <p:cNvSpPr>
            <a:spLocks noGrp="1"/>
          </p:cNvSpPr>
          <p:nvPr>
            <p:ph idx="1"/>
          </p:nvPr>
        </p:nvSpPr>
        <p:spPr/>
        <p:txBody>
          <a:bodyPr/>
          <a:lstStyle/>
          <a:p>
            <a:pPr marL="514350" indent="-514350">
              <a:buFont typeface="+mj-lt"/>
              <a:buAutoNum type="arabicPeriod"/>
            </a:pPr>
            <a:r>
              <a:rPr lang="zh-CN" altLang="en-US" dirty="0"/>
              <a:t>环境搭建 </a:t>
            </a:r>
            <a:r>
              <a:rPr lang="en-US" altLang="zh-CN" dirty="0"/>
              <a:t>+ write the MBR</a:t>
            </a:r>
          </a:p>
          <a:p>
            <a:pPr lvl="1"/>
            <a:endParaRPr lang="en-US" altLang="zh-CN" dirty="0"/>
          </a:p>
          <a:p>
            <a:pPr marL="514350" indent="-514350">
              <a:buFont typeface="+mj-lt"/>
              <a:buAutoNum type="arabicPeriod"/>
            </a:pPr>
            <a:r>
              <a:rPr lang="en-US" altLang="zh-CN" dirty="0">
                <a:highlight>
                  <a:srgbClr val="FF9900"/>
                </a:highlight>
              </a:rPr>
              <a:t>Process</a:t>
            </a:r>
            <a:r>
              <a:rPr lang="en-US" altLang="zh-CN" dirty="0"/>
              <a:t>/Thread </a:t>
            </a:r>
            <a:r>
              <a:rPr lang="zh-CN" altLang="en-US" dirty="0"/>
              <a:t>和 </a:t>
            </a:r>
            <a:r>
              <a:rPr lang="en-US" altLang="zh-CN" dirty="0">
                <a:highlight>
                  <a:srgbClr val="FF9900"/>
                </a:highlight>
              </a:rPr>
              <a:t>CPU Scheduler</a:t>
            </a:r>
            <a:r>
              <a:rPr lang="en-US" altLang="zh-CN" dirty="0"/>
              <a:t> </a:t>
            </a:r>
          </a:p>
          <a:p>
            <a:endParaRPr lang="en-US" altLang="zh-CN" dirty="0"/>
          </a:p>
          <a:p>
            <a:pPr marL="514350" indent="-514350">
              <a:buFont typeface="+mj-lt"/>
              <a:buAutoNum type="arabicPeriod" startAt="3"/>
            </a:pPr>
            <a:r>
              <a:rPr lang="en-US" altLang="zh-CN" dirty="0"/>
              <a:t>Locks and Synchronization + Deadlock </a:t>
            </a:r>
          </a:p>
          <a:p>
            <a:endParaRPr lang="en-US" altLang="zh-CN" dirty="0"/>
          </a:p>
          <a:p>
            <a:pPr marL="514350" indent="-514350">
              <a:buFont typeface="+mj-lt"/>
              <a:buAutoNum type="arabicPeriod" startAt="4"/>
            </a:pPr>
            <a:r>
              <a:rPr lang="en-US" altLang="zh-CN" dirty="0"/>
              <a:t>MM – basic + VM</a:t>
            </a:r>
          </a:p>
          <a:p>
            <a:endParaRPr lang="en-US" altLang="zh-CN" dirty="0"/>
          </a:p>
          <a:p>
            <a:pPr marL="514350" indent="-514350">
              <a:buFont typeface="+mj-lt"/>
              <a:buAutoNum type="arabicPeriod" startAt="5"/>
            </a:pPr>
            <a:r>
              <a:rPr lang="en-US" altLang="zh-CN" dirty="0"/>
              <a:t>HDD – File </a:t>
            </a:r>
            <a:endParaRPr lang="zh-CN" altLang="en-US" dirty="0"/>
          </a:p>
        </p:txBody>
      </p:sp>
      <p:sp>
        <p:nvSpPr>
          <p:cNvPr id="4" name="文本框 3">
            <a:extLst>
              <a:ext uri="{FF2B5EF4-FFF2-40B4-BE49-F238E27FC236}">
                <a16:creationId xmlns:a16="http://schemas.microsoft.com/office/drawing/2014/main" id="{B1C4A0D7-577F-4D74-9911-30A1D2A26054}"/>
              </a:ext>
            </a:extLst>
          </p:cNvPr>
          <p:cNvSpPr txBox="1"/>
          <p:nvPr/>
        </p:nvSpPr>
        <p:spPr>
          <a:xfrm>
            <a:off x="7464152" y="1008064"/>
            <a:ext cx="8064896" cy="6740307"/>
          </a:xfrm>
          <a:prstGeom prst="rect">
            <a:avLst/>
          </a:prstGeom>
          <a:noFill/>
        </p:spPr>
        <p:txBody>
          <a:bodyPr wrap="square" rtlCol="0">
            <a:spAutoFit/>
          </a:bodyPr>
          <a:lstStyle/>
          <a:p>
            <a:r>
              <a:rPr lang="zh-CN" altLang="en-US" dirty="0"/>
              <a:t>程序</a:t>
            </a:r>
            <a:endParaRPr lang="en-US" altLang="zh-CN" dirty="0"/>
          </a:p>
          <a:p>
            <a:pPr marL="285750" indent="-285750">
              <a:buFontTx/>
              <a:buChar char="-"/>
            </a:pPr>
            <a:r>
              <a:rPr lang="zh-CN" altLang="en-US" dirty="0"/>
              <a:t>操作系统程序 </a:t>
            </a:r>
            <a:r>
              <a:rPr lang="en-US" altLang="zh-CN" dirty="0"/>
              <a:t>– MBR, FS</a:t>
            </a:r>
            <a:r>
              <a:rPr lang="zh-CN" altLang="en-US" dirty="0"/>
              <a:t>里面的程序</a:t>
            </a:r>
            <a:endParaRPr lang="en-US" altLang="zh-CN" dirty="0"/>
          </a:p>
          <a:p>
            <a:pPr marL="285750" indent="-285750">
              <a:buFontTx/>
              <a:buChar char="-"/>
            </a:pPr>
            <a:r>
              <a:rPr lang="zh-CN" altLang="en-US" dirty="0"/>
              <a:t>用户的程序 </a:t>
            </a:r>
            <a:r>
              <a:rPr lang="en-US" altLang="zh-CN" dirty="0"/>
              <a:t>– </a:t>
            </a:r>
            <a:r>
              <a:rPr lang="zh-CN" altLang="en-US" dirty="0"/>
              <a:t>如何保存到</a:t>
            </a:r>
            <a:r>
              <a:rPr lang="en-US" altLang="zh-CN" dirty="0"/>
              <a:t>OS’s FS [</a:t>
            </a:r>
            <a:r>
              <a:rPr lang="en-US" altLang="zh-CN" dirty="0" err="1">
                <a:solidFill>
                  <a:srgbClr val="FF0000"/>
                </a:solidFill>
              </a:rPr>
              <a:t>IO+File</a:t>
            </a:r>
            <a:r>
              <a:rPr lang="en-US" altLang="zh-CN" dirty="0"/>
              <a:t>]</a:t>
            </a:r>
          </a:p>
          <a:p>
            <a:r>
              <a:rPr lang="en-US" altLang="zh-CN" dirty="0"/>
              <a:t>[</a:t>
            </a:r>
            <a:r>
              <a:rPr lang="zh-CN" altLang="en-US" dirty="0"/>
              <a:t>简单的</a:t>
            </a:r>
            <a:r>
              <a:rPr lang="en-US" altLang="zh-CN" dirty="0"/>
              <a:t>OS – </a:t>
            </a:r>
            <a:r>
              <a:rPr lang="zh-CN" altLang="en-US" dirty="0"/>
              <a:t>类似</a:t>
            </a:r>
            <a:r>
              <a:rPr lang="en-US" altLang="zh-CN" dirty="0"/>
              <a:t>MSDOS – </a:t>
            </a:r>
            <a:r>
              <a:rPr lang="zh-CN" altLang="en-US" dirty="0"/>
              <a:t>以文件系统为核心</a:t>
            </a:r>
            <a:r>
              <a:rPr lang="en-US" altLang="zh-CN" dirty="0"/>
              <a:t>: </a:t>
            </a:r>
            <a:r>
              <a:rPr lang="zh-CN" altLang="en-US" dirty="0"/>
              <a:t>找到用户的程序</a:t>
            </a:r>
            <a:r>
              <a:rPr lang="en-US" altLang="zh-CN" dirty="0"/>
              <a:t>]</a:t>
            </a:r>
          </a:p>
          <a:p>
            <a:r>
              <a:rPr lang="zh-CN" altLang="en-US" dirty="0"/>
              <a:t>共通的</a:t>
            </a:r>
            <a:endParaRPr lang="en-US" altLang="zh-CN" dirty="0"/>
          </a:p>
          <a:p>
            <a:pPr marL="285750" indent="-285750">
              <a:buFontTx/>
              <a:buChar char="-"/>
            </a:pPr>
            <a:r>
              <a:rPr lang="zh-CN" altLang="en-US" dirty="0"/>
              <a:t>可执行程序的文件格式</a:t>
            </a:r>
            <a:endParaRPr lang="en-US" altLang="zh-CN" dirty="0"/>
          </a:p>
          <a:p>
            <a:pPr marL="285750" indent="-285750">
              <a:buFontTx/>
              <a:buChar char="-"/>
            </a:pPr>
            <a:r>
              <a:rPr lang="en-US" altLang="zh-CN" dirty="0"/>
              <a:t>IO </a:t>
            </a:r>
            <a:r>
              <a:rPr lang="zh-CN" altLang="en-US" dirty="0"/>
              <a:t>的读写</a:t>
            </a:r>
            <a:endParaRPr lang="en-US" altLang="zh-CN" dirty="0"/>
          </a:p>
          <a:p>
            <a:pPr marL="285750" indent="-285750">
              <a:buFontTx/>
              <a:buChar char="-"/>
            </a:pPr>
            <a:r>
              <a:rPr lang="zh-CN" altLang="en-US" dirty="0"/>
              <a:t>内存 </a:t>
            </a:r>
            <a:r>
              <a:rPr lang="en-US" altLang="zh-CN" dirty="0"/>
              <a:t>{</a:t>
            </a:r>
            <a:r>
              <a:rPr lang="zh-CN" altLang="en-US" dirty="0">
                <a:highlight>
                  <a:srgbClr val="00FF00"/>
                </a:highlight>
              </a:rPr>
              <a:t>初步直接分配内存 </a:t>
            </a:r>
            <a:r>
              <a:rPr lang="en-US" altLang="zh-CN" dirty="0">
                <a:highlight>
                  <a:srgbClr val="00FF00"/>
                </a:highlight>
              </a:rPr>
              <a:t>– </a:t>
            </a:r>
            <a:r>
              <a:rPr lang="zh-CN" altLang="en-US" dirty="0">
                <a:highlight>
                  <a:srgbClr val="00FF00"/>
                </a:highlight>
              </a:rPr>
              <a:t>不考虑段页</a:t>
            </a:r>
            <a:r>
              <a:rPr lang="en-US" altLang="zh-CN" dirty="0"/>
              <a:t>}+CPU</a:t>
            </a:r>
            <a:r>
              <a:rPr lang="zh-CN" altLang="en-US" dirty="0"/>
              <a:t>支持 运行程序 </a:t>
            </a:r>
            <a:r>
              <a:rPr lang="en-US" altLang="zh-CN" dirty="0"/>
              <a:t>[</a:t>
            </a:r>
            <a:r>
              <a:rPr lang="zh-CN" altLang="en-US" dirty="0"/>
              <a:t>实模式 </a:t>
            </a:r>
            <a:r>
              <a:rPr lang="en-US" altLang="zh-CN" dirty="0"/>
              <a:t>vs </a:t>
            </a:r>
            <a:r>
              <a:rPr lang="zh-CN" altLang="en-US" dirty="0"/>
              <a:t>保护模式</a:t>
            </a:r>
            <a:r>
              <a:rPr lang="en-US" altLang="zh-CN" dirty="0"/>
              <a:t>][</a:t>
            </a:r>
            <a:r>
              <a:rPr lang="zh-CN" altLang="en-US" dirty="0">
                <a:solidFill>
                  <a:srgbClr val="FF0000"/>
                </a:solidFill>
              </a:rPr>
              <a:t>早期的内存分配</a:t>
            </a:r>
            <a:r>
              <a:rPr lang="en-US" altLang="zh-CN" dirty="0"/>
              <a:t>]</a:t>
            </a:r>
          </a:p>
          <a:p>
            <a:endParaRPr lang="en-US" altLang="zh-CN" dirty="0"/>
          </a:p>
          <a:p>
            <a:r>
              <a:rPr lang="zh-CN" altLang="en-US" dirty="0"/>
              <a:t>然后才是 按照交互才做，运行</a:t>
            </a:r>
            <a:r>
              <a:rPr lang="zh-CN" altLang="en-US" dirty="0">
                <a:highlight>
                  <a:srgbClr val="FF9900"/>
                </a:highlight>
              </a:rPr>
              <a:t>多个程序</a:t>
            </a:r>
            <a:endParaRPr lang="en-US" altLang="zh-CN" dirty="0">
              <a:highlight>
                <a:srgbClr val="FF9900"/>
              </a:highlight>
            </a:endParaRPr>
          </a:p>
          <a:p>
            <a:pPr marL="285750" indent="-285750">
              <a:buFontTx/>
              <a:buChar char="-"/>
            </a:pPr>
            <a:r>
              <a:rPr lang="zh-CN" altLang="en-US" dirty="0"/>
              <a:t>中断 和 捕获中断</a:t>
            </a:r>
            <a:endParaRPr lang="en-US" altLang="zh-CN" dirty="0"/>
          </a:p>
          <a:p>
            <a:pPr marL="285750" indent="-285750">
              <a:buFontTx/>
              <a:buChar char="-"/>
            </a:pPr>
            <a:r>
              <a:rPr lang="zh-CN" altLang="en-US" dirty="0"/>
              <a:t>分配内存</a:t>
            </a:r>
            <a:r>
              <a:rPr lang="en-US" altLang="zh-CN" dirty="0"/>
              <a:t>{</a:t>
            </a:r>
            <a:r>
              <a:rPr lang="zh-CN" altLang="en-US" dirty="0">
                <a:highlight>
                  <a:srgbClr val="00FF00"/>
                </a:highlight>
              </a:rPr>
              <a:t>这里才考虑段页</a:t>
            </a:r>
            <a:r>
              <a:rPr lang="en-US" altLang="zh-CN" dirty="0"/>
              <a:t>}[</a:t>
            </a:r>
            <a:r>
              <a:rPr lang="zh-CN" altLang="en-US" dirty="0">
                <a:solidFill>
                  <a:srgbClr val="FF0000"/>
                </a:solidFill>
              </a:rPr>
              <a:t>内存置换算法</a:t>
            </a:r>
            <a:r>
              <a:rPr lang="en-US" altLang="zh-CN" dirty="0"/>
              <a:t>]</a:t>
            </a:r>
          </a:p>
          <a:p>
            <a:pPr marL="285750" indent="-285750">
              <a:buFontTx/>
              <a:buChar char="-"/>
            </a:pPr>
            <a:r>
              <a:rPr lang="en-US" altLang="zh-CN" dirty="0"/>
              <a:t>TSS </a:t>
            </a:r>
            <a:r>
              <a:rPr lang="zh-CN" altLang="en-US" dirty="0"/>
              <a:t>切换</a:t>
            </a:r>
            <a:r>
              <a:rPr lang="en-US" altLang="zh-CN" dirty="0"/>
              <a:t>[</a:t>
            </a:r>
            <a:r>
              <a:rPr lang="en-US" altLang="zh-CN" dirty="0">
                <a:solidFill>
                  <a:srgbClr val="FF0000"/>
                </a:solidFill>
              </a:rPr>
              <a:t>CPU</a:t>
            </a:r>
            <a:r>
              <a:rPr lang="zh-CN" altLang="en-US" dirty="0">
                <a:solidFill>
                  <a:srgbClr val="FF0000"/>
                </a:solidFill>
              </a:rPr>
              <a:t>调度</a:t>
            </a:r>
            <a:r>
              <a:rPr lang="en-US" altLang="zh-CN" dirty="0"/>
              <a:t>]</a:t>
            </a:r>
          </a:p>
          <a:p>
            <a:r>
              <a:rPr lang="en-US" altLang="zh-CN" dirty="0"/>
              <a:t>[</a:t>
            </a:r>
            <a:r>
              <a:rPr lang="zh-CN" altLang="en-US" dirty="0"/>
              <a:t>多任务的</a:t>
            </a:r>
            <a:r>
              <a:rPr lang="en-US" altLang="zh-CN" dirty="0"/>
              <a:t>OS: </a:t>
            </a:r>
            <a:r>
              <a:rPr lang="zh-CN" altLang="en-US" dirty="0"/>
              <a:t>通过</a:t>
            </a:r>
            <a:r>
              <a:rPr lang="en-US" altLang="zh-CN" dirty="0"/>
              <a:t>Shell </a:t>
            </a:r>
            <a:r>
              <a:rPr lang="zh-CN" altLang="en-US" dirty="0"/>
              <a:t>启动</a:t>
            </a:r>
            <a:r>
              <a:rPr lang="zh-CN" altLang="en-US" strike="sngStrike" dirty="0"/>
              <a:t>用户</a:t>
            </a:r>
            <a:r>
              <a:rPr lang="zh-CN" altLang="en-US" dirty="0"/>
              <a:t>程序 </a:t>
            </a:r>
            <a:r>
              <a:rPr lang="en-US" altLang="zh-CN" dirty="0"/>
              <a:t>– </a:t>
            </a:r>
            <a:r>
              <a:rPr lang="zh-CN" altLang="en-US" dirty="0"/>
              <a:t>在新的</a:t>
            </a:r>
            <a:r>
              <a:rPr lang="en-US" altLang="zh-CN" dirty="0"/>
              <a:t>Console </a:t>
            </a:r>
            <a:r>
              <a:rPr lang="zh-CN" altLang="en-US" dirty="0"/>
              <a:t>运行</a:t>
            </a:r>
            <a:r>
              <a:rPr lang="en-US" altLang="zh-CN" dirty="0"/>
              <a:t>]</a:t>
            </a:r>
          </a:p>
          <a:p>
            <a:endParaRPr lang="en-US" altLang="zh-CN" dirty="0"/>
          </a:p>
          <a:p>
            <a:r>
              <a:rPr lang="en-US" altLang="zh-CN" dirty="0"/>
              <a:t>[</a:t>
            </a:r>
            <a:r>
              <a:rPr lang="zh-CN" altLang="en-US" dirty="0"/>
              <a:t>支持程序间交流的</a:t>
            </a:r>
            <a:r>
              <a:rPr lang="en-US" altLang="zh-CN" dirty="0"/>
              <a:t>OS: IPC or Message passing]</a:t>
            </a:r>
          </a:p>
          <a:p>
            <a:pPr marL="285750" indent="-285750">
              <a:buFontTx/>
              <a:buChar char="-"/>
            </a:pPr>
            <a:r>
              <a:rPr lang="en-US" altLang="zh-CN" dirty="0"/>
              <a:t>[</a:t>
            </a:r>
            <a:r>
              <a:rPr lang="en-US" altLang="zh-CN" dirty="0">
                <a:solidFill>
                  <a:srgbClr val="FF0000"/>
                </a:solidFill>
              </a:rPr>
              <a:t>Lock syn </a:t>
            </a:r>
            <a:r>
              <a:rPr lang="zh-CN" altLang="en-US" dirty="0">
                <a:solidFill>
                  <a:srgbClr val="FF0000"/>
                </a:solidFill>
              </a:rPr>
              <a:t>和 </a:t>
            </a:r>
            <a:r>
              <a:rPr lang="en-US" altLang="zh-CN" dirty="0">
                <a:solidFill>
                  <a:srgbClr val="FF0000"/>
                </a:solidFill>
              </a:rPr>
              <a:t>Deadlock</a:t>
            </a:r>
            <a:r>
              <a:rPr lang="en-US" altLang="zh-CN" dirty="0"/>
              <a:t>]</a:t>
            </a:r>
          </a:p>
          <a:p>
            <a:pPr marL="285750" indent="-285750">
              <a:buFontTx/>
              <a:buChar char="-"/>
            </a:pPr>
            <a:r>
              <a:rPr lang="en-US" altLang="zh-CN" dirty="0"/>
              <a:t>{</a:t>
            </a:r>
            <a:r>
              <a:rPr lang="zh-CN" altLang="en-US" dirty="0">
                <a:highlight>
                  <a:srgbClr val="CC0099"/>
                </a:highlight>
              </a:rPr>
              <a:t>待定：</a:t>
            </a:r>
            <a:r>
              <a:rPr lang="zh-CN" altLang="en-US" dirty="0"/>
              <a:t>引入</a:t>
            </a:r>
            <a:r>
              <a:rPr lang="en-US" altLang="zh-CN" dirty="0"/>
              <a:t>Networked OS}</a:t>
            </a:r>
          </a:p>
          <a:p>
            <a:endParaRPr lang="en-US" altLang="zh-CN" dirty="0"/>
          </a:p>
          <a:p>
            <a:r>
              <a:rPr lang="en-US" altLang="zh-CN" dirty="0"/>
              <a:t>- {</a:t>
            </a:r>
            <a:r>
              <a:rPr lang="zh-CN" altLang="en-US" dirty="0">
                <a:highlight>
                  <a:srgbClr val="CC0099"/>
                </a:highlight>
              </a:rPr>
              <a:t>待定： </a:t>
            </a:r>
            <a:r>
              <a:rPr lang="en-US" altLang="zh-CN" dirty="0"/>
              <a:t>GUI</a:t>
            </a:r>
            <a:r>
              <a:rPr lang="zh-CN" altLang="en-US" dirty="0"/>
              <a:t>的封装 </a:t>
            </a:r>
            <a:r>
              <a:rPr lang="en-US" altLang="zh-CN" dirty="0"/>
              <a:t>(</a:t>
            </a:r>
            <a:r>
              <a:rPr lang="zh-CN" altLang="en-US" dirty="0"/>
              <a:t>暂时不需要引入</a:t>
            </a:r>
            <a:r>
              <a:rPr lang="en-US" altLang="zh-CN" dirty="0"/>
              <a:t>GUI – shell/CMD</a:t>
            </a:r>
            <a:r>
              <a:rPr lang="zh-CN" altLang="en-US" dirty="0"/>
              <a:t>即可体会操作系统</a:t>
            </a:r>
            <a:r>
              <a:rPr lang="en-US" altLang="zh-CN" dirty="0"/>
              <a:t>) }</a:t>
            </a:r>
          </a:p>
          <a:p>
            <a:r>
              <a:rPr lang="en-US" altLang="zh-CN" dirty="0"/>
              <a:t>[GUI</a:t>
            </a:r>
            <a:r>
              <a:rPr lang="zh-CN" altLang="en-US" dirty="0"/>
              <a:t>的</a:t>
            </a:r>
            <a:r>
              <a:rPr lang="en-US" altLang="zh-CN" dirty="0"/>
              <a:t>OS:]</a:t>
            </a:r>
          </a:p>
          <a:p>
            <a:pPr marL="285750" indent="-285750">
              <a:buFontTx/>
              <a:buChar char="-"/>
            </a:pPr>
            <a:r>
              <a:rPr lang="en-US" altLang="zh-CN" dirty="0"/>
              <a:t>{</a:t>
            </a:r>
            <a:r>
              <a:rPr lang="zh-CN" altLang="en-US" dirty="0">
                <a:highlight>
                  <a:srgbClr val="CC0099"/>
                </a:highlight>
              </a:rPr>
              <a:t>待定： </a:t>
            </a:r>
            <a:r>
              <a:rPr lang="en-US" altLang="zh-CN" dirty="0"/>
              <a:t>Security: </a:t>
            </a:r>
            <a:r>
              <a:rPr lang="zh-CN" altLang="en-US" dirty="0"/>
              <a:t>多用户 和 网络环境下的安全</a:t>
            </a:r>
            <a:r>
              <a:rPr lang="en-US" altLang="zh-CN" dirty="0"/>
              <a:t>}</a:t>
            </a:r>
          </a:p>
          <a:p>
            <a:pPr marL="285750" indent="-285750">
              <a:buFontTx/>
              <a:buChar char="-"/>
            </a:pPr>
            <a:r>
              <a:rPr lang="en-US" altLang="zh-CN" dirty="0"/>
              <a:t>{</a:t>
            </a:r>
            <a:r>
              <a:rPr lang="zh-CN" altLang="en-US" dirty="0">
                <a:highlight>
                  <a:srgbClr val="CC0099"/>
                </a:highlight>
              </a:rPr>
              <a:t>待定： </a:t>
            </a:r>
            <a:r>
              <a:rPr lang="en-US" altLang="zh-CN" dirty="0"/>
              <a:t>Parallel </a:t>
            </a:r>
            <a:r>
              <a:rPr lang="zh-CN" altLang="en-US" dirty="0"/>
              <a:t>和 </a:t>
            </a:r>
            <a:r>
              <a:rPr lang="en-US" altLang="zh-CN" dirty="0"/>
              <a:t>Distributed: </a:t>
            </a:r>
            <a:r>
              <a:rPr lang="zh-CN" altLang="en-US" dirty="0"/>
              <a:t>多核 和 分布式环境</a:t>
            </a:r>
            <a:r>
              <a:rPr lang="en-US" altLang="zh-CN" dirty="0"/>
              <a:t>}</a:t>
            </a:r>
            <a:endParaRPr lang="zh-CN" altLang="en-US" dirty="0"/>
          </a:p>
        </p:txBody>
      </p:sp>
    </p:spTree>
    <p:extLst>
      <p:ext uri="{BB962C8B-B14F-4D97-AF65-F5344CB8AC3E}">
        <p14:creationId xmlns:p14="http://schemas.microsoft.com/office/powerpoint/2010/main" val="1343533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zh-CN" altLang="en-US" dirty="0"/>
              <a:t>后续咱们使用 </a:t>
            </a:r>
            <a:r>
              <a:rPr lang="en-US" altLang="zh-CN" dirty="0" err="1"/>
              <a:t>Qemu</a:t>
            </a:r>
            <a:r>
              <a:rPr lang="en-US" altLang="zh-CN" dirty="0"/>
              <a:t> </a:t>
            </a:r>
            <a:r>
              <a:rPr lang="zh-CN" altLang="en-US" dirty="0"/>
              <a:t>试试</a:t>
            </a:r>
          </a:p>
        </p:txBody>
      </p:sp>
      <p:pic>
        <p:nvPicPr>
          <p:cNvPr id="6" name="内容占位符 5">
            <a:extLst>
              <a:ext uri="{FF2B5EF4-FFF2-40B4-BE49-F238E27FC236}">
                <a16:creationId xmlns:a16="http://schemas.microsoft.com/office/drawing/2014/main" id="{E21A9B14-5C3B-4E7E-9919-808C8AC417BD}"/>
              </a:ext>
            </a:extLst>
          </p:cNvPr>
          <p:cNvPicPr>
            <a:picLocks noGrp="1" noChangeAspect="1"/>
          </p:cNvPicPr>
          <p:nvPr>
            <p:ph idx="1"/>
          </p:nvPr>
        </p:nvPicPr>
        <p:blipFill>
          <a:blip r:embed="rId3"/>
          <a:stretch>
            <a:fillRect/>
          </a:stretch>
        </p:blipFill>
        <p:spPr>
          <a:xfrm>
            <a:off x="623392" y="1125538"/>
            <a:ext cx="6271093" cy="5183187"/>
          </a:xfrm>
        </p:spPr>
      </p:pic>
      <p:pic>
        <p:nvPicPr>
          <p:cNvPr id="4" name="图片 3">
            <a:extLst>
              <a:ext uri="{FF2B5EF4-FFF2-40B4-BE49-F238E27FC236}">
                <a16:creationId xmlns:a16="http://schemas.microsoft.com/office/drawing/2014/main" id="{49B373E9-F642-4C36-8034-AC4E7CE4AC3B}"/>
              </a:ext>
            </a:extLst>
          </p:cNvPr>
          <p:cNvPicPr>
            <a:picLocks noChangeAspect="1"/>
          </p:cNvPicPr>
          <p:nvPr/>
        </p:nvPicPr>
        <p:blipFill>
          <a:blip r:embed="rId4"/>
          <a:stretch>
            <a:fillRect/>
          </a:stretch>
        </p:blipFill>
        <p:spPr>
          <a:xfrm>
            <a:off x="11477868" y="159"/>
            <a:ext cx="714132" cy="1007905"/>
          </a:xfrm>
          <a:prstGeom prst="rect">
            <a:avLst/>
          </a:prstGeom>
        </p:spPr>
      </p:pic>
      <p:pic>
        <p:nvPicPr>
          <p:cNvPr id="8" name="图片 7">
            <a:extLst>
              <a:ext uri="{FF2B5EF4-FFF2-40B4-BE49-F238E27FC236}">
                <a16:creationId xmlns:a16="http://schemas.microsoft.com/office/drawing/2014/main" id="{33B4D51C-DB9E-4994-9E3F-BDDD523A2294}"/>
              </a:ext>
            </a:extLst>
          </p:cNvPr>
          <p:cNvPicPr>
            <a:picLocks noChangeAspect="1"/>
          </p:cNvPicPr>
          <p:nvPr/>
        </p:nvPicPr>
        <p:blipFill>
          <a:blip r:embed="rId5"/>
          <a:stretch>
            <a:fillRect/>
          </a:stretch>
        </p:blipFill>
        <p:spPr>
          <a:xfrm>
            <a:off x="6602916" y="1484784"/>
            <a:ext cx="5614196" cy="3146069"/>
          </a:xfrm>
          <a:prstGeom prst="rect">
            <a:avLst/>
          </a:prstGeom>
        </p:spPr>
      </p:pic>
      <p:pic>
        <p:nvPicPr>
          <p:cNvPr id="10" name="图片 9">
            <a:extLst>
              <a:ext uri="{FF2B5EF4-FFF2-40B4-BE49-F238E27FC236}">
                <a16:creationId xmlns:a16="http://schemas.microsoft.com/office/drawing/2014/main" id="{57038887-96E9-4334-BF58-B34F9C12019A}"/>
              </a:ext>
            </a:extLst>
          </p:cNvPr>
          <p:cNvPicPr>
            <a:picLocks noChangeAspect="1"/>
          </p:cNvPicPr>
          <p:nvPr/>
        </p:nvPicPr>
        <p:blipFill>
          <a:blip r:embed="rId6"/>
          <a:stretch>
            <a:fillRect/>
          </a:stretch>
        </p:blipFill>
        <p:spPr>
          <a:xfrm>
            <a:off x="7708862" y="4809353"/>
            <a:ext cx="4483137" cy="3951378"/>
          </a:xfrm>
          <a:prstGeom prst="rect">
            <a:avLst/>
          </a:prstGeom>
        </p:spPr>
      </p:pic>
    </p:spTree>
    <p:extLst>
      <p:ext uri="{BB962C8B-B14F-4D97-AF65-F5344CB8AC3E}">
        <p14:creationId xmlns:p14="http://schemas.microsoft.com/office/powerpoint/2010/main" val="677972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0BA3E-B3D8-4F8D-B052-40EC8F1F875F}"/>
              </a:ext>
            </a:extLst>
          </p:cNvPr>
          <p:cNvSpPr>
            <a:spLocks noGrp="1"/>
          </p:cNvSpPr>
          <p:nvPr>
            <p:ph type="title"/>
          </p:nvPr>
        </p:nvSpPr>
        <p:spPr/>
        <p:txBody>
          <a:bodyPr/>
          <a:lstStyle/>
          <a:p>
            <a:r>
              <a:rPr lang="zh-CN" altLang="en-US" dirty="0">
                <a:highlight>
                  <a:srgbClr val="FF9900"/>
                </a:highlight>
              </a:rPr>
              <a:t>注意！ </a:t>
            </a:r>
            <a:r>
              <a:rPr lang="en-US" altLang="zh-CN" dirty="0">
                <a:highlight>
                  <a:srgbClr val="FF9900"/>
                </a:highlight>
              </a:rPr>
              <a:t>- </a:t>
            </a:r>
            <a:r>
              <a:rPr lang="zh-CN" altLang="en-US" dirty="0">
                <a:highlight>
                  <a:srgbClr val="FF9900"/>
                </a:highlight>
              </a:rPr>
              <a:t>实模式 </a:t>
            </a:r>
            <a:r>
              <a:rPr lang="en-US" altLang="zh-CN" dirty="0">
                <a:highlight>
                  <a:srgbClr val="FF9900"/>
                </a:highlight>
              </a:rPr>
              <a:t>vs </a:t>
            </a:r>
            <a:r>
              <a:rPr lang="zh-CN" altLang="en-US" dirty="0">
                <a:highlight>
                  <a:srgbClr val="FF9900"/>
                </a:highlight>
              </a:rPr>
              <a:t>保护模式</a:t>
            </a:r>
          </a:p>
        </p:txBody>
      </p:sp>
      <p:sp>
        <p:nvSpPr>
          <p:cNvPr id="3" name="内容占位符 2">
            <a:extLst>
              <a:ext uri="{FF2B5EF4-FFF2-40B4-BE49-F238E27FC236}">
                <a16:creationId xmlns:a16="http://schemas.microsoft.com/office/drawing/2014/main" id="{0DC55F58-7D0D-4E4D-9657-5B4FCF3C527B}"/>
              </a:ext>
            </a:extLst>
          </p:cNvPr>
          <p:cNvSpPr>
            <a:spLocks noGrp="1"/>
          </p:cNvSpPr>
          <p:nvPr>
            <p:ph idx="1"/>
          </p:nvPr>
        </p:nvSpPr>
        <p:spPr/>
        <p:txBody>
          <a:bodyPr/>
          <a:lstStyle/>
          <a:p>
            <a:r>
              <a:rPr lang="zh-CN" altLang="en-US" dirty="0"/>
              <a:t>访问的内存空间大小是不同的</a:t>
            </a:r>
            <a:endParaRPr lang="en-US" altLang="zh-CN" dirty="0"/>
          </a:p>
          <a:p>
            <a:r>
              <a:rPr lang="zh-CN" altLang="en-US" dirty="0"/>
              <a:t>直接 访问 </a:t>
            </a:r>
            <a:r>
              <a:rPr lang="en-US" altLang="zh-CN" dirty="0"/>
              <a:t>64KB (16 bits) </a:t>
            </a:r>
            <a:r>
              <a:rPr lang="en-US" altLang="zh-CN" dirty="0">
                <a:sym typeface="Wingdings" panose="05000000000000000000" pitchFamily="2" charset="2"/>
              </a:rPr>
              <a:t> </a:t>
            </a:r>
            <a:r>
              <a:rPr lang="zh-CN" altLang="en-US" dirty="0">
                <a:sym typeface="Wingdings" panose="05000000000000000000" pitchFamily="2" charset="2"/>
              </a:rPr>
              <a:t>早期的 </a:t>
            </a:r>
            <a:r>
              <a:rPr lang="en-US" altLang="zh-CN" dirty="0">
                <a:sym typeface="Wingdings" panose="05000000000000000000" pitchFamily="2" charset="2"/>
              </a:rPr>
              <a:t>Intel 86</a:t>
            </a:r>
            <a:r>
              <a:rPr lang="zh-CN" altLang="en-US" dirty="0">
                <a:sym typeface="Wingdings" panose="05000000000000000000" pitchFamily="2" charset="2"/>
              </a:rPr>
              <a:t>系列</a:t>
            </a:r>
            <a:r>
              <a:rPr lang="en-US" altLang="zh-CN" dirty="0">
                <a:sym typeface="Wingdings" panose="05000000000000000000" pitchFamily="2" charset="2"/>
              </a:rPr>
              <a:t>CPU: 8086, 80286</a:t>
            </a:r>
          </a:p>
          <a:p>
            <a:pPr lvl="1"/>
            <a:r>
              <a:rPr lang="en-US" altLang="zh-CN" dirty="0">
                <a:sym typeface="Wingdings" panose="05000000000000000000" pitchFamily="2" charset="2"/>
              </a:rPr>
              <a:t>[</a:t>
            </a:r>
            <a:r>
              <a:rPr lang="en-US" altLang="zh-CN" dirty="0" err="1">
                <a:sym typeface="Wingdings" panose="05000000000000000000" pitchFamily="2" charset="2"/>
              </a:rPr>
              <a:t>Segment:offset</a:t>
            </a:r>
            <a:r>
              <a:rPr lang="en-US" altLang="zh-CN" dirty="0">
                <a:sym typeface="Wingdings" panose="05000000000000000000" pitchFamily="2" charset="2"/>
              </a:rPr>
              <a:t>] </a:t>
            </a:r>
            <a:r>
              <a:rPr lang="zh-CN" altLang="en-US" dirty="0">
                <a:sym typeface="Wingdings" panose="05000000000000000000" pitchFamily="2" charset="2"/>
              </a:rPr>
              <a:t>后，可寻址空间可达 </a:t>
            </a:r>
            <a:r>
              <a:rPr lang="en-US" altLang="zh-CN" dirty="0">
                <a:sym typeface="Wingdings" panose="05000000000000000000" pitchFamily="2" charset="2"/>
              </a:rPr>
              <a:t>1MB</a:t>
            </a:r>
            <a:endParaRPr lang="en-US" altLang="zh-CN" dirty="0"/>
          </a:p>
          <a:p>
            <a:endParaRPr lang="zh-CN" altLang="en-US" dirty="0"/>
          </a:p>
        </p:txBody>
      </p:sp>
      <p:sp>
        <p:nvSpPr>
          <p:cNvPr id="5" name="文本框 4">
            <a:extLst>
              <a:ext uri="{FF2B5EF4-FFF2-40B4-BE49-F238E27FC236}">
                <a16:creationId xmlns:a16="http://schemas.microsoft.com/office/drawing/2014/main" id="{C363E8C1-C5B9-46AF-8A52-05CD2D22F51F}"/>
              </a:ext>
            </a:extLst>
          </p:cNvPr>
          <p:cNvSpPr txBox="1"/>
          <p:nvPr/>
        </p:nvSpPr>
        <p:spPr>
          <a:xfrm>
            <a:off x="6672064" y="638732"/>
            <a:ext cx="6147486"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sng"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Times New Roman" panose="02020603050405020304" pitchFamily="18" charset="0"/>
                <a:hlinkClick r:id="rId2"/>
              </a:rPr>
              <a:t>https://blog.csdn.net/Gyc8787/article/details/121779971</a:t>
            </a:r>
            <a:endParaRPr kumimoji="0" lang="zh-CN" altLang="en-US" sz="1800" b="0" i="0" u="none" strike="noStrike" kern="1200" cap="none" spc="0" normalizeH="0" baseline="0" noProof="0" dirty="0">
              <a:ln>
                <a:noFill/>
              </a:ln>
              <a:solidFill>
                <a:srgbClr val="000000"/>
              </a:solidFill>
              <a:effectLst/>
              <a:uLnTx/>
              <a:uFillTx/>
              <a:latin typeface="Arial" pitchFamily="34" charset="0"/>
              <a:ea typeface="SimSun" pitchFamily="2" charset="-122"/>
              <a:cs typeface="+mn-cs"/>
            </a:endParaRPr>
          </a:p>
        </p:txBody>
      </p:sp>
      <p:pic>
        <p:nvPicPr>
          <p:cNvPr id="7" name="图片 6">
            <a:extLst>
              <a:ext uri="{FF2B5EF4-FFF2-40B4-BE49-F238E27FC236}">
                <a16:creationId xmlns:a16="http://schemas.microsoft.com/office/drawing/2014/main" id="{D6C54DC4-6F87-4413-870D-99AC609FBB15}"/>
              </a:ext>
            </a:extLst>
          </p:cNvPr>
          <p:cNvPicPr>
            <a:picLocks noChangeAspect="1"/>
          </p:cNvPicPr>
          <p:nvPr/>
        </p:nvPicPr>
        <p:blipFill>
          <a:blip r:embed="rId3"/>
          <a:stretch>
            <a:fillRect/>
          </a:stretch>
        </p:blipFill>
        <p:spPr>
          <a:xfrm>
            <a:off x="1778483" y="2614385"/>
            <a:ext cx="9787161" cy="3600399"/>
          </a:xfrm>
          <a:prstGeom prst="rect">
            <a:avLst/>
          </a:prstGeom>
        </p:spPr>
      </p:pic>
      <p:sp>
        <p:nvSpPr>
          <p:cNvPr id="8" name="思想气泡: 云 7">
            <a:extLst>
              <a:ext uri="{FF2B5EF4-FFF2-40B4-BE49-F238E27FC236}">
                <a16:creationId xmlns:a16="http://schemas.microsoft.com/office/drawing/2014/main" id="{20C0E3D2-A21D-46D5-8EB5-382A4024E113}"/>
              </a:ext>
            </a:extLst>
          </p:cNvPr>
          <p:cNvSpPr/>
          <p:nvPr/>
        </p:nvSpPr>
        <p:spPr bwMode="auto">
          <a:xfrm>
            <a:off x="6672064" y="71960"/>
            <a:ext cx="5184576" cy="1872208"/>
          </a:xfrm>
          <a:prstGeom prst="cloudCallout">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Arial" pitchFamily="34" charset="0"/>
                <a:ea typeface="SimSun" pitchFamily="2" charset="-122"/>
                <a:cs typeface="+mn-cs"/>
              </a:rPr>
              <a:t>目前的</a:t>
            </a:r>
            <a:r>
              <a:rPr kumimoji="0" lang="en-US" altLang="zh-CN" sz="2400" b="0" i="0" u="none" strike="noStrike" kern="1200" cap="none" spc="0" normalizeH="0" baseline="0" noProof="0" dirty="0">
                <a:ln>
                  <a:noFill/>
                </a:ln>
                <a:solidFill>
                  <a:srgbClr val="FFFFFF"/>
                </a:solidFill>
                <a:effectLst/>
                <a:uLnTx/>
                <a:uFillTx/>
                <a:latin typeface="Arial" pitchFamily="34" charset="0"/>
                <a:ea typeface="SimSun" pitchFamily="2" charset="-122"/>
                <a:cs typeface="+mn-cs"/>
              </a:rPr>
              <a:t>MBR </a:t>
            </a:r>
            <a:r>
              <a:rPr kumimoji="0" lang="zh-CN" altLang="en-US" sz="2400" b="0" i="0" u="none" strike="noStrike" kern="1200" cap="none" spc="0" normalizeH="0" baseline="0" noProof="0" dirty="0">
                <a:ln>
                  <a:noFill/>
                </a:ln>
                <a:solidFill>
                  <a:srgbClr val="FFFFFF"/>
                </a:solidFill>
                <a:effectLst/>
                <a:uLnTx/>
                <a:uFillTx/>
                <a:latin typeface="Arial" pitchFamily="34" charset="0"/>
                <a:ea typeface="SimSun" pitchFamily="2" charset="-122"/>
                <a:cs typeface="+mn-cs"/>
              </a:rPr>
              <a:t>小程序，是按照实模式来写的</a:t>
            </a:r>
          </a:p>
        </p:txBody>
      </p:sp>
    </p:spTree>
    <p:extLst>
      <p:ext uri="{BB962C8B-B14F-4D97-AF65-F5344CB8AC3E}">
        <p14:creationId xmlns:p14="http://schemas.microsoft.com/office/powerpoint/2010/main" val="88247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r>
              <a:rPr lang="zh-CN" altLang="en-US" dirty="0"/>
              <a:t>实模式下的内存布局</a:t>
            </a:r>
          </a:p>
        </p:txBody>
      </p:sp>
      <p:pic>
        <p:nvPicPr>
          <p:cNvPr id="6" name="内容占位符 5">
            <a:extLst>
              <a:ext uri="{FF2B5EF4-FFF2-40B4-BE49-F238E27FC236}">
                <a16:creationId xmlns:a16="http://schemas.microsoft.com/office/drawing/2014/main" id="{2DA62D0F-6EAC-4240-9766-0F0FD772BF80}"/>
              </a:ext>
            </a:extLst>
          </p:cNvPr>
          <p:cNvPicPr>
            <a:picLocks noGrp="1" noChangeAspect="1"/>
          </p:cNvPicPr>
          <p:nvPr>
            <p:ph idx="1"/>
          </p:nvPr>
        </p:nvPicPr>
        <p:blipFill>
          <a:blip r:embed="rId4"/>
          <a:stretch>
            <a:fillRect/>
          </a:stretch>
        </p:blipFill>
        <p:spPr>
          <a:xfrm>
            <a:off x="1892641" y="1125538"/>
            <a:ext cx="8589281" cy="5183187"/>
          </a:xfrm>
        </p:spPr>
      </p:pic>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5"/>
          <a:stretch>
            <a:fillRect/>
          </a:stretch>
        </p:blipFill>
        <p:spPr>
          <a:xfrm>
            <a:off x="11496600" y="0"/>
            <a:ext cx="695400" cy="990771"/>
          </a:xfrm>
          <a:prstGeom prst="rect">
            <a:avLst/>
          </a:prstGeom>
        </p:spPr>
      </p:pic>
      <p:sp>
        <p:nvSpPr>
          <p:cNvPr id="7" name="文本框 6">
            <a:extLst>
              <a:ext uri="{FF2B5EF4-FFF2-40B4-BE49-F238E27FC236}">
                <a16:creationId xmlns:a16="http://schemas.microsoft.com/office/drawing/2014/main" id="{5FFA6A49-3052-4C47-8C34-57B0536113E1}"/>
              </a:ext>
            </a:extLst>
          </p:cNvPr>
          <p:cNvSpPr txBox="1"/>
          <p:nvPr/>
        </p:nvSpPr>
        <p:spPr>
          <a:xfrm>
            <a:off x="4151872" y="35609"/>
            <a:ext cx="7344727" cy="923330"/>
          </a:xfrm>
          <a:prstGeom prst="rect">
            <a:avLst/>
          </a:prstGeom>
          <a:noFill/>
        </p:spPr>
        <p:txBody>
          <a:bodyPr wrap="square">
            <a:spAutoFit/>
          </a:bodyPr>
          <a:lstStyle/>
          <a:p>
            <a:r>
              <a:rPr lang="zh-CN" altLang="en-US" dirty="0">
                <a:highlight>
                  <a:srgbClr val="FF9900"/>
                </a:highlight>
              </a:rPr>
              <a:t>启动</a:t>
            </a:r>
            <a:r>
              <a:rPr lang="en-US" altLang="zh-CN" dirty="0">
                <a:highlight>
                  <a:srgbClr val="FF9900"/>
                </a:highlight>
              </a:rPr>
              <a:t>PC </a:t>
            </a:r>
            <a:r>
              <a:rPr lang="zh-CN" altLang="en-US" dirty="0">
                <a:highlight>
                  <a:srgbClr val="FF9900"/>
                </a:highlight>
              </a:rPr>
              <a:t>机时，系统首先对硬件设备进行测试，成功后进入自举程序</a:t>
            </a:r>
            <a:r>
              <a:rPr lang="en-US" altLang="zh-CN" dirty="0">
                <a:highlight>
                  <a:srgbClr val="FF9900"/>
                </a:highlight>
              </a:rPr>
              <a:t>INT 19H</a:t>
            </a:r>
            <a:r>
              <a:rPr lang="zh-CN" altLang="en-US" dirty="0">
                <a:highlight>
                  <a:srgbClr val="FF9900"/>
                </a:highlight>
              </a:rPr>
              <a:t>；然后读系统磁盘</a:t>
            </a:r>
            <a:r>
              <a:rPr lang="en-US" altLang="zh-CN" dirty="0">
                <a:highlight>
                  <a:srgbClr val="FF9900"/>
                </a:highlight>
              </a:rPr>
              <a:t>0</a:t>
            </a:r>
            <a:r>
              <a:rPr lang="zh-CN" altLang="en-US" dirty="0">
                <a:highlight>
                  <a:srgbClr val="FF9900"/>
                </a:highlight>
              </a:rPr>
              <a:t>柱面、</a:t>
            </a:r>
            <a:r>
              <a:rPr lang="en-US" altLang="zh-CN" dirty="0">
                <a:highlight>
                  <a:srgbClr val="FF9900"/>
                </a:highlight>
              </a:rPr>
              <a:t>0</a:t>
            </a:r>
            <a:r>
              <a:rPr lang="zh-CN" altLang="en-US" dirty="0">
                <a:highlight>
                  <a:srgbClr val="FF9900"/>
                </a:highlight>
              </a:rPr>
              <a:t>磁头、</a:t>
            </a:r>
            <a:r>
              <a:rPr lang="en-US" altLang="zh-CN" dirty="0">
                <a:highlight>
                  <a:srgbClr val="FF9900"/>
                </a:highlight>
              </a:rPr>
              <a:t>1</a:t>
            </a:r>
            <a:r>
              <a:rPr lang="zh-CN" altLang="en-US" dirty="0">
                <a:highlight>
                  <a:srgbClr val="FF9900"/>
                </a:highlight>
              </a:rPr>
              <a:t>扇区的主引导扇区</a:t>
            </a:r>
            <a:r>
              <a:rPr lang="en-US" altLang="zh-CN" dirty="0">
                <a:highlight>
                  <a:srgbClr val="FF9900"/>
                </a:highlight>
              </a:rPr>
              <a:t>MBR</a:t>
            </a:r>
            <a:r>
              <a:rPr lang="zh-CN" altLang="en-US" dirty="0">
                <a:highlight>
                  <a:srgbClr val="FF9900"/>
                </a:highlight>
              </a:rPr>
              <a:t>的内容到内存指定单元</a:t>
            </a:r>
            <a:r>
              <a:rPr lang="en-US" altLang="zh-CN" dirty="0">
                <a:highlight>
                  <a:srgbClr val="FF9900"/>
                </a:highlight>
              </a:rPr>
              <a:t>0</a:t>
            </a:r>
            <a:r>
              <a:rPr lang="zh-CN" altLang="en-US" dirty="0">
                <a:highlight>
                  <a:srgbClr val="FF9900"/>
                </a:highlight>
              </a:rPr>
              <a:t>：</a:t>
            </a:r>
            <a:r>
              <a:rPr lang="en-US" altLang="zh-CN" dirty="0">
                <a:highlight>
                  <a:srgbClr val="FF9900"/>
                </a:highlight>
              </a:rPr>
              <a:t>7C00 </a:t>
            </a:r>
            <a:r>
              <a:rPr lang="zh-CN" altLang="en-US" dirty="0">
                <a:highlight>
                  <a:srgbClr val="FF9900"/>
                </a:highlight>
              </a:rPr>
              <a:t>首地址开始的区域，并执行</a:t>
            </a:r>
            <a:r>
              <a:rPr lang="en-US" altLang="zh-CN" dirty="0">
                <a:highlight>
                  <a:srgbClr val="FF9900"/>
                </a:highlight>
              </a:rPr>
              <a:t>MBR</a:t>
            </a:r>
            <a:r>
              <a:rPr lang="zh-CN" altLang="en-US" dirty="0">
                <a:highlight>
                  <a:srgbClr val="FF9900"/>
                </a:highlight>
              </a:rPr>
              <a:t>程序段</a:t>
            </a:r>
          </a:p>
        </p:txBody>
      </p:sp>
    </p:spTree>
    <p:extLst>
      <p:ext uri="{BB962C8B-B14F-4D97-AF65-F5344CB8AC3E}">
        <p14:creationId xmlns:p14="http://schemas.microsoft.com/office/powerpoint/2010/main" val="892110679"/>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2D308-E422-43B5-938F-8F40D61CE1E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E3A64C5-0F86-4A7C-BD12-E463B021B3FC}"/>
              </a:ext>
            </a:extLst>
          </p:cNvPr>
          <p:cNvSpPr>
            <a:spLocks noGrp="1"/>
          </p:cNvSpPr>
          <p:nvPr>
            <p:ph idx="1"/>
          </p:nvPr>
        </p:nvSpPr>
        <p:spPr/>
        <p:txBody>
          <a:bodyPr/>
          <a:lstStyle/>
          <a:p>
            <a:r>
              <a:rPr lang="zh-CN" altLang="en-US" dirty="0"/>
              <a:t>直接 访问 </a:t>
            </a:r>
            <a:r>
              <a:rPr lang="en-US" altLang="zh-CN" dirty="0"/>
              <a:t>4GB (32bits)</a:t>
            </a:r>
            <a:r>
              <a:rPr lang="en-US" altLang="zh-CN" dirty="0">
                <a:sym typeface="Wingdings" panose="05000000000000000000" pitchFamily="2" charset="2"/>
              </a:rPr>
              <a:t> 80386</a:t>
            </a:r>
            <a:r>
              <a:rPr lang="zh-CN" altLang="en-US" dirty="0">
                <a:sym typeface="Wingdings" panose="05000000000000000000" pitchFamily="2" charset="2"/>
              </a:rPr>
              <a:t>以后的 </a:t>
            </a:r>
            <a:r>
              <a:rPr lang="en-US" altLang="zh-CN" dirty="0">
                <a:sym typeface="Wingdings" panose="05000000000000000000" pitchFamily="2" charset="2"/>
              </a:rPr>
              <a:t>CPU</a:t>
            </a:r>
          </a:p>
          <a:p>
            <a:pPr lvl="1"/>
            <a:r>
              <a:rPr lang="en-US" altLang="zh-CN" dirty="0">
                <a:sym typeface="Wingdings" panose="05000000000000000000" pitchFamily="2" charset="2"/>
              </a:rPr>
              <a:t>64 bits </a:t>
            </a:r>
            <a:r>
              <a:rPr lang="zh-CN" altLang="en-US" dirty="0">
                <a:sym typeface="Wingdings" panose="05000000000000000000" pitchFamily="2" charset="2"/>
              </a:rPr>
              <a:t>后，可访问的空间当然更大 </a:t>
            </a:r>
            <a:r>
              <a:rPr lang="en-US" altLang="zh-CN" dirty="0">
                <a:sym typeface="Wingdings" panose="05000000000000000000" pitchFamily="2" charset="2"/>
              </a:rPr>
              <a:t>(</a:t>
            </a:r>
            <a:r>
              <a:rPr lang="zh-CN" altLang="en-US" dirty="0">
                <a:sym typeface="Wingdings" panose="05000000000000000000" pitchFamily="2" charset="2"/>
              </a:rPr>
              <a:t>一层页表就不够了</a:t>
            </a:r>
            <a:r>
              <a:rPr lang="en-US" altLang="zh-CN" dirty="0">
                <a:sym typeface="Wingdings" panose="05000000000000000000" pitchFamily="2" charset="2"/>
              </a:rPr>
              <a:t>)</a:t>
            </a:r>
            <a:r>
              <a:rPr lang="zh-CN" altLang="en-US" dirty="0">
                <a:sym typeface="Wingdings" panose="05000000000000000000" pitchFamily="2" charset="2"/>
              </a:rPr>
              <a:t>！但是，</a:t>
            </a:r>
            <a:r>
              <a:rPr lang="en-US" altLang="zh-CN" dirty="0">
                <a:sym typeface="Wingdings" panose="05000000000000000000" pitchFamily="2" charset="2"/>
              </a:rPr>
              <a:t>VM</a:t>
            </a:r>
            <a:r>
              <a:rPr lang="zh-CN" altLang="en-US" dirty="0">
                <a:sym typeface="Wingdings" panose="05000000000000000000" pitchFamily="2" charset="2"/>
              </a:rPr>
              <a:t>仍然适用</a:t>
            </a:r>
            <a:endParaRPr lang="zh-CN" altLang="en-US" dirty="0"/>
          </a:p>
        </p:txBody>
      </p:sp>
      <p:pic>
        <p:nvPicPr>
          <p:cNvPr id="5" name="图片 4">
            <a:extLst>
              <a:ext uri="{FF2B5EF4-FFF2-40B4-BE49-F238E27FC236}">
                <a16:creationId xmlns:a16="http://schemas.microsoft.com/office/drawing/2014/main" id="{567A5BD1-89C1-435E-ADC2-37BA871C210F}"/>
              </a:ext>
            </a:extLst>
          </p:cNvPr>
          <p:cNvPicPr>
            <a:picLocks noChangeAspect="1"/>
          </p:cNvPicPr>
          <p:nvPr/>
        </p:nvPicPr>
        <p:blipFill>
          <a:blip r:embed="rId2"/>
          <a:stretch>
            <a:fillRect/>
          </a:stretch>
        </p:blipFill>
        <p:spPr>
          <a:xfrm>
            <a:off x="2567608" y="2101376"/>
            <a:ext cx="7567555" cy="4774342"/>
          </a:xfrm>
          <a:prstGeom prst="rect">
            <a:avLst/>
          </a:prstGeom>
        </p:spPr>
      </p:pic>
      <p:sp>
        <p:nvSpPr>
          <p:cNvPr id="6" name="思想气泡: 云 5">
            <a:extLst>
              <a:ext uri="{FF2B5EF4-FFF2-40B4-BE49-F238E27FC236}">
                <a16:creationId xmlns:a16="http://schemas.microsoft.com/office/drawing/2014/main" id="{5BBA66FA-54F9-4901-90BA-30D756A5B79A}"/>
              </a:ext>
            </a:extLst>
          </p:cNvPr>
          <p:cNvSpPr/>
          <p:nvPr/>
        </p:nvSpPr>
        <p:spPr bwMode="auto">
          <a:xfrm>
            <a:off x="6662408" y="-7872"/>
            <a:ext cx="5184576" cy="1872208"/>
          </a:xfrm>
          <a:prstGeom prst="cloudCallout">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200" b="0" i="0" u="none" strike="noStrike" kern="1200" cap="none" spc="0" normalizeH="0" baseline="0" noProof="0" dirty="0">
                <a:ln>
                  <a:noFill/>
                </a:ln>
                <a:solidFill>
                  <a:srgbClr val="FFFFFF"/>
                </a:solidFill>
                <a:effectLst/>
                <a:uLnTx/>
                <a:uFillTx/>
                <a:latin typeface="Arial" pitchFamily="34" charset="0"/>
                <a:ea typeface="SimSun" pitchFamily="2" charset="-122"/>
                <a:cs typeface="+mn-cs"/>
              </a:rPr>
              <a:t>再结合所谓的虚拟内存，那程序空间就足够了</a:t>
            </a:r>
            <a:endParaRPr kumimoji="0" lang="en-US" altLang="zh-CN" sz="2200" b="0" i="0" u="none" strike="noStrike" kern="1200" cap="none" spc="0" normalizeH="0" baseline="0" noProof="0" dirty="0">
              <a:ln>
                <a:noFill/>
              </a:ln>
              <a:solidFill>
                <a:srgbClr val="FFFFFF"/>
              </a:solidFill>
              <a:effectLst/>
              <a:uLnTx/>
              <a:uFillTx/>
              <a:latin typeface="Arial" pitchFamily="34" charset="0"/>
              <a:ea typeface="SimSun"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200" b="0" i="0" u="none" strike="noStrike" kern="1200" cap="none" spc="0" normalizeH="0" baseline="0" noProof="0" dirty="0">
                <a:ln>
                  <a:noFill/>
                </a:ln>
                <a:solidFill>
                  <a:srgbClr val="FFFFFF"/>
                </a:solidFill>
                <a:effectLst/>
                <a:uLnTx/>
                <a:uFillTx/>
                <a:latin typeface="Arial" pitchFamily="34" charset="0"/>
                <a:ea typeface="SimSun" pitchFamily="2" charset="-122"/>
                <a:cs typeface="+mn-cs"/>
              </a:rPr>
              <a:t>更遑论现在</a:t>
            </a:r>
            <a:r>
              <a:rPr kumimoji="0" lang="en-US" altLang="zh-CN" sz="2200" b="0" i="0" u="none" strike="noStrike" kern="1200" cap="none" spc="0" normalizeH="0" baseline="0" noProof="0" dirty="0">
                <a:ln>
                  <a:noFill/>
                </a:ln>
                <a:solidFill>
                  <a:srgbClr val="FFFFFF"/>
                </a:solidFill>
                <a:effectLst/>
                <a:uLnTx/>
                <a:uFillTx/>
                <a:latin typeface="Arial" pitchFamily="34" charset="0"/>
                <a:ea typeface="SimSun" pitchFamily="2" charset="-122"/>
                <a:cs typeface="+mn-cs"/>
              </a:rPr>
              <a:t>64</a:t>
            </a:r>
            <a:r>
              <a:rPr kumimoji="0" lang="zh-CN" altLang="en-US" sz="2200" b="0" i="0" u="none" strike="noStrike" kern="1200" cap="none" spc="0" normalizeH="0" baseline="0" noProof="0" dirty="0">
                <a:ln>
                  <a:noFill/>
                </a:ln>
                <a:solidFill>
                  <a:srgbClr val="FFFFFF"/>
                </a:solidFill>
                <a:effectLst/>
                <a:uLnTx/>
                <a:uFillTx/>
                <a:latin typeface="Arial" pitchFamily="34" charset="0"/>
                <a:ea typeface="SimSun" pitchFamily="2" charset="-122"/>
                <a:cs typeface="+mn-cs"/>
              </a:rPr>
              <a:t>位了</a:t>
            </a:r>
          </a:p>
        </p:txBody>
      </p:sp>
    </p:spTree>
    <p:extLst>
      <p:ext uri="{BB962C8B-B14F-4D97-AF65-F5344CB8AC3E}">
        <p14:creationId xmlns:p14="http://schemas.microsoft.com/office/powerpoint/2010/main" val="159649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3D7B1-C57C-48A2-9291-9A4A39F7027E}"/>
              </a:ext>
            </a:extLst>
          </p:cNvPr>
          <p:cNvSpPr>
            <a:spLocks noGrp="1"/>
          </p:cNvSpPr>
          <p:nvPr>
            <p:ph type="title"/>
          </p:nvPr>
        </p:nvSpPr>
        <p:spPr/>
        <p:txBody>
          <a:bodyPr/>
          <a:lstStyle/>
          <a:p>
            <a:r>
              <a:rPr lang="en-US" altLang="zh-CN" dirty="0"/>
              <a:t>Only after OS kernel programs are loaded into MM, … </a:t>
            </a:r>
            <a:endParaRPr lang="zh-CN" altLang="en-US" dirty="0"/>
          </a:p>
        </p:txBody>
      </p:sp>
      <p:pic>
        <p:nvPicPr>
          <p:cNvPr id="4" name="Picture 2" descr="C:\Users\mlinking\Pictures\图片1.png">
            <a:extLst>
              <a:ext uri="{FF2B5EF4-FFF2-40B4-BE49-F238E27FC236}">
                <a16:creationId xmlns:a16="http://schemas.microsoft.com/office/drawing/2014/main" id="{61A872EB-72C2-4B1A-9930-3E504E0F1C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1465" y="1185990"/>
            <a:ext cx="9831634" cy="506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828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53C2B-8780-43D3-8E5D-590817AED899}"/>
              </a:ext>
            </a:extLst>
          </p:cNvPr>
          <p:cNvSpPr>
            <a:spLocks noGrp="1"/>
          </p:cNvSpPr>
          <p:nvPr>
            <p:ph type="title"/>
          </p:nvPr>
        </p:nvSpPr>
        <p:spPr/>
        <p:txBody>
          <a:bodyPr/>
          <a:lstStyle/>
          <a:p>
            <a:r>
              <a:rPr lang="en-US" altLang="zh-CN" dirty="0"/>
              <a:t>01 Introduction</a:t>
            </a:r>
            <a:endParaRPr lang="zh-CN" altLang="en-US" dirty="0"/>
          </a:p>
        </p:txBody>
      </p:sp>
      <p:sp>
        <p:nvSpPr>
          <p:cNvPr id="3" name="内容占位符 2">
            <a:extLst>
              <a:ext uri="{FF2B5EF4-FFF2-40B4-BE49-F238E27FC236}">
                <a16:creationId xmlns:a16="http://schemas.microsoft.com/office/drawing/2014/main" id="{5C326DB4-8B4A-4956-A510-A72AA6769083}"/>
              </a:ext>
            </a:extLst>
          </p:cNvPr>
          <p:cNvSpPr>
            <a:spLocks noGrp="1"/>
          </p:cNvSpPr>
          <p:nvPr>
            <p:ph idx="1"/>
          </p:nvPr>
        </p:nvSpPr>
        <p:spPr/>
        <p:txBody>
          <a:bodyPr/>
          <a:lstStyle/>
          <a:p>
            <a:r>
              <a:rPr lang="en-US" altLang="zh-CN" dirty="0"/>
              <a:t>Background about BIOS, MBR, Bootloader … </a:t>
            </a:r>
          </a:p>
          <a:p>
            <a:r>
              <a:rPr lang="en-US" altLang="zh-CN" dirty="0"/>
              <a:t>Project0 – Env + MBR and beyond</a:t>
            </a:r>
          </a:p>
          <a:p>
            <a:pPr lvl="1"/>
            <a:r>
              <a:rPr lang="en-US" altLang="zh-CN" dirty="0"/>
              <a:t>Env – Windows 10 </a:t>
            </a:r>
          </a:p>
          <a:p>
            <a:pPr lvl="2"/>
            <a:r>
              <a:rPr lang="en-US" altLang="zh-CN" dirty="0"/>
              <a:t>NASM</a:t>
            </a:r>
          </a:p>
          <a:p>
            <a:pPr lvl="2"/>
            <a:r>
              <a:rPr lang="en-US" altLang="zh-CN" dirty="0"/>
              <a:t>Notepad++</a:t>
            </a:r>
          </a:p>
          <a:p>
            <a:pPr lvl="2"/>
            <a:r>
              <a:rPr lang="en-US" altLang="zh-CN" dirty="0"/>
              <a:t>Msys2 – Linux developing environment in Windows</a:t>
            </a:r>
          </a:p>
          <a:p>
            <a:pPr lvl="2"/>
            <a:r>
              <a:rPr lang="en-US" altLang="zh-CN" dirty="0" err="1"/>
              <a:t>Qemu</a:t>
            </a:r>
            <a:endParaRPr lang="en-US" altLang="zh-CN" dirty="0"/>
          </a:p>
          <a:p>
            <a:pPr lvl="1"/>
            <a:r>
              <a:rPr lang="en-US" altLang="zh-CN" dirty="0"/>
              <a:t>1</a:t>
            </a:r>
            <a:r>
              <a:rPr lang="en-US" altLang="zh-CN" baseline="30000" dirty="0"/>
              <a:t>st</a:t>
            </a:r>
            <a:r>
              <a:rPr lang="en-US" altLang="zh-CN" dirty="0"/>
              <a:t> try </a:t>
            </a:r>
          </a:p>
          <a:p>
            <a:pPr lvl="2"/>
            <a:r>
              <a:rPr lang="en-US" altLang="zh-CN" dirty="0"/>
              <a:t>Naïve version of MBR</a:t>
            </a:r>
          </a:p>
          <a:p>
            <a:pPr lvl="2"/>
            <a:r>
              <a:rPr lang="en-US" altLang="zh-CN" dirty="0"/>
              <a:t>Beyond 512B</a:t>
            </a:r>
            <a:endParaRPr lang="zh-CN" altLang="en-US" dirty="0"/>
          </a:p>
        </p:txBody>
      </p:sp>
    </p:spTree>
    <p:extLst>
      <p:ext uri="{BB962C8B-B14F-4D97-AF65-F5344CB8AC3E}">
        <p14:creationId xmlns:p14="http://schemas.microsoft.com/office/powerpoint/2010/main" val="3964125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85818-5F8B-4018-B5AE-6558751BA550}"/>
              </a:ext>
            </a:extLst>
          </p:cNvPr>
          <p:cNvSpPr>
            <a:spLocks noGrp="1"/>
          </p:cNvSpPr>
          <p:nvPr>
            <p:ph type="title"/>
          </p:nvPr>
        </p:nvSpPr>
        <p:spPr/>
        <p:txBody>
          <a:bodyPr/>
          <a:lstStyle/>
          <a:p>
            <a:r>
              <a:rPr lang="zh-CN" altLang="en-US" dirty="0"/>
              <a:t>环境搭建 </a:t>
            </a:r>
            <a:r>
              <a:rPr lang="en-US" altLang="zh-CN" dirty="0"/>
              <a:t>– Windows</a:t>
            </a:r>
            <a:r>
              <a:rPr lang="zh-CN" altLang="en-US" dirty="0"/>
              <a:t> </a:t>
            </a:r>
            <a:r>
              <a:rPr lang="en-US" altLang="zh-CN" dirty="0"/>
              <a:t>10</a:t>
            </a:r>
            <a:r>
              <a:rPr lang="zh-CN" altLang="en-US" dirty="0"/>
              <a:t> 版</a:t>
            </a:r>
          </a:p>
        </p:txBody>
      </p:sp>
      <p:sp>
        <p:nvSpPr>
          <p:cNvPr id="3" name="内容占位符 2">
            <a:extLst>
              <a:ext uri="{FF2B5EF4-FFF2-40B4-BE49-F238E27FC236}">
                <a16:creationId xmlns:a16="http://schemas.microsoft.com/office/drawing/2014/main" id="{9C8CBD66-598B-4E70-B1B2-AD50579E37CB}"/>
              </a:ext>
            </a:extLst>
          </p:cNvPr>
          <p:cNvSpPr>
            <a:spLocks noGrp="1"/>
          </p:cNvSpPr>
          <p:nvPr>
            <p:ph idx="1"/>
          </p:nvPr>
        </p:nvSpPr>
        <p:spPr/>
        <p:txBody>
          <a:bodyPr/>
          <a:lstStyle/>
          <a:p>
            <a:r>
              <a:rPr lang="en-US" altLang="zh-CN" dirty="0"/>
              <a:t>Msys2 – Linux developing environment in Windows</a:t>
            </a:r>
          </a:p>
          <a:p>
            <a:endParaRPr lang="en-US" altLang="zh-CN" dirty="0"/>
          </a:p>
          <a:p>
            <a:r>
              <a:rPr lang="en-US" altLang="zh-CN" dirty="0"/>
              <a:t>NASM</a:t>
            </a:r>
          </a:p>
          <a:p>
            <a:endParaRPr lang="en-US" altLang="zh-CN" dirty="0"/>
          </a:p>
          <a:p>
            <a:r>
              <a:rPr lang="en-US" altLang="zh-CN" dirty="0"/>
              <a:t>Notepad++</a:t>
            </a:r>
          </a:p>
          <a:p>
            <a:endParaRPr lang="en-US" altLang="zh-CN" dirty="0"/>
          </a:p>
          <a:p>
            <a:r>
              <a:rPr lang="en-US" altLang="zh-CN" dirty="0"/>
              <a:t>Virtual Machine/Computer</a:t>
            </a:r>
          </a:p>
          <a:p>
            <a:pPr lvl="1"/>
            <a:r>
              <a:rPr lang="en-US" altLang="zh-CN" dirty="0" err="1"/>
              <a:t>Bochs</a:t>
            </a:r>
            <a:r>
              <a:rPr lang="en-US" altLang="zh-CN" dirty="0"/>
              <a:t>, </a:t>
            </a:r>
            <a:r>
              <a:rPr lang="en-US" altLang="zh-CN" dirty="0" err="1"/>
              <a:t>Qemu</a:t>
            </a:r>
            <a:endParaRPr lang="en-US" altLang="zh-CN" dirty="0"/>
          </a:p>
          <a:p>
            <a:pPr lvl="1"/>
            <a:r>
              <a:rPr lang="zh-CN" altLang="en-US" dirty="0"/>
              <a:t>还是 </a:t>
            </a:r>
            <a:r>
              <a:rPr lang="en-US" altLang="zh-CN" dirty="0">
                <a:highlight>
                  <a:srgbClr val="FF9900"/>
                </a:highlight>
              </a:rPr>
              <a:t>VirtualBox</a:t>
            </a:r>
            <a:r>
              <a:rPr lang="en-US" altLang="zh-CN" dirty="0"/>
              <a:t> </a:t>
            </a:r>
            <a:r>
              <a:rPr lang="zh-CN" altLang="en-US" dirty="0"/>
              <a:t>吧 </a:t>
            </a:r>
            <a:r>
              <a:rPr lang="en-US" altLang="zh-CN" dirty="0"/>
              <a:t>(2022</a:t>
            </a:r>
            <a:r>
              <a:rPr lang="zh-CN" altLang="en-US" dirty="0"/>
              <a:t>年</a:t>
            </a:r>
            <a:r>
              <a:rPr lang="en-US" altLang="zh-CN" dirty="0"/>
              <a:t>9</a:t>
            </a:r>
            <a:r>
              <a:rPr lang="zh-CN" altLang="en-US" dirty="0"/>
              <a:t>月</a:t>
            </a:r>
            <a:r>
              <a:rPr lang="en-US" altLang="zh-CN" dirty="0"/>
              <a:t>9</a:t>
            </a:r>
            <a:r>
              <a:rPr lang="zh-CN" altLang="en-US" dirty="0"/>
              <a:t>日</a:t>
            </a:r>
            <a:r>
              <a:rPr lang="en-US" altLang="zh-CN" dirty="0"/>
              <a:t>16:08:37)</a:t>
            </a:r>
          </a:p>
          <a:p>
            <a:endParaRPr lang="zh-CN" altLang="en-US" dirty="0"/>
          </a:p>
        </p:txBody>
      </p:sp>
    </p:spTree>
    <p:extLst>
      <p:ext uri="{BB962C8B-B14F-4D97-AF65-F5344CB8AC3E}">
        <p14:creationId xmlns:p14="http://schemas.microsoft.com/office/powerpoint/2010/main" val="1187171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D4203-B2EB-4E50-8989-F0163635B2D1}"/>
              </a:ext>
            </a:extLst>
          </p:cNvPr>
          <p:cNvSpPr>
            <a:spLocks noGrp="1"/>
          </p:cNvSpPr>
          <p:nvPr>
            <p:ph type="title"/>
          </p:nvPr>
        </p:nvSpPr>
        <p:spPr/>
        <p:txBody>
          <a:bodyPr/>
          <a:lstStyle/>
          <a:p>
            <a:r>
              <a:rPr lang="en-US" altLang="zh-CN" dirty="0">
                <a:highlight>
                  <a:srgbClr val="FF9900"/>
                </a:highlight>
              </a:rPr>
              <a:t>Notepad++</a:t>
            </a:r>
            <a:endParaRPr lang="zh-CN" altLang="en-US" dirty="0">
              <a:highlight>
                <a:srgbClr val="FF9900"/>
              </a:highlight>
            </a:endParaRPr>
          </a:p>
        </p:txBody>
      </p:sp>
      <p:sp>
        <p:nvSpPr>
          <p:cNvPr id="5" name="文本框 4">
            <a:extLst>
              <a:ext uri="{FF2B5EF4-FFF2-40B4-BE49-F238E27FC236}">
                <a16:creationId xmlns:a16="http://schemas.microsoft.com/office/drawing/2014/main" id="{E3B04AB9-0679-4BAA-A6A6-845BE39F5C9F}"/>
              </a:ext>
            </a:extLst>
          </p:cNvPr>
          <p:cNvSpPr txBox="1"/>
          <p:nvPr/>
        </p:nvSpPr>
        <p:spPr>
          <a:xfrm>
            <a:off x="7968208" y="673889"/>
            <a:ext cx="6147486" cy="369332"/>
          </a:xfrm>
          <a:prstGeom prst="rect">
            <a:avLst/>
          </a:prstGeom>
          <a:noFill/>
        </p:spPr>
        <p:txBody>
          <a:bodyPr wrap="square">
            <a:spAutoFit/>
          </a:bodyPr>
          <a:lstStyle/>
          <a:p>
            <a:r>
              <a:rPr lang="zh-CN" altLang="en-US" dirty="0">
                <a:hlinkClick r:id="rId3"/>
              </a:rPr>
              <a:t>https://notepad-plus-plus.org/downloads/</a:t>
            </a:r>
            <a:r>
              <a:rPr lang="zh-CN" altLang="en-US" dirty="0"/>
              <a:t> </a:t>
            </a:r>
          </a:p>
        </p:txBody>
      </p:sp>
      <p:pic>
        <p:nvPicPr>
          <p:cNvPr id="15" name="内容占位符 14">
            <a:extLst>
              <a:ext uri="{FF2B5EF4-FFF2-40B4-BE49-F238E27FC236}">
                <a16:creationId xmlns:a16="http://schemas.microsoft.com/office/drawing/2014/main" id="{CFBE5D8E-07B6-4BDD-B17B-B343BB706433}"/>
              </a:ext>
            </a:extLst>
          </p:cNvPr>
          <p:cNvPicPr>
            <a:picLocks noGrp="1" noChangeAspect="1"/>
          </p:cNvPicPr>
          <p:nvPr>
            <p:ph idx="1"/>
          </p:nvPr>
        </p:nvPicPr>
        <p:blipFill>
          <a:blip r:embed="rId4"/>
          <a:stretch>
            <a:fillRect/>
          </a:stretch>
        </p:blipFill>
        <p:spPr>
          <a:xfrm>
            <a:off x="1168682" y="1125538"/>
            <a:ext cx="10037199" cy="5183187"/>
          </a:xfrm>
        </p:spPr>
      </p:pic>
      <p:pic>
        <p:nvPicPr>
          <p:cNvPr id="13" name="内容占位符 10">
            <a:extLst>
              <a:ext uri="{FF2B5EF4-FFF2-40B4-BE49-F238E27FC236}">
                <a16:creationId xmlns:a16="http://schemas.microsoft.com/office/drawing/2014/main" id="{5C26F94B-E6FF-4EE0-AB19-188E0787EED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auto">
          <a:xfrm>
            <a:off x="6816080" y="7752"/>
            <a:ext cx="1152128" cy="99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081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en-US" altLang="zh-CN" dirty="0">
                <a:highlight>
                  <a:srgbClr val="FF9900"/>
                </a:highlight>
              </a:rPr>
              <a:t>NASM</a:t>
            </a:r>
            <a:endParaRPr lang="zh-CN" altLang="en-US" dirty="0">
              <a:highlight>
                <a:srgbClr val="FF9900"/>
              </a:highlight>
            </a:endParaRPr>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dirty="0"/>
          </a:p>
        </p:txBody>
      </p:sp>
      <p:sp>
        <p:nvSpPr>
          <p:cNvPr id="5" name="文本框 4">
            <a:extLst>
              <a:ext uri="{FF2B5EF4-FFF2-40B4-BE49-F238E27FC236}">
                <a16:creationId xmlns:a16="http://schemas.microsoft.com/office/drawing/2014/main" id="{BEC99FBD-A4FA-4641-B99F-7AC70E1C9442}"/>
              </a:ext>
            </a:extLst>
          </p:cNvPr>
          <p:cNvSpPr txBox="1"/>
          <p:nvPr/>
        </p:nvSpPr>
        <p:spPr>
          <a:xfrm>
            <a:off x="9887710" y="636819"/>
            <a:ext cx="6147486" cy="369332"/>
          </a:xfrm>
          <a:prstGeom prst="rect">
            <a:avLst/>
          </a:prstGeom>
          <a:noFill/>
        </p:spPr>
        <p:txBody>
          <a:bodyPr wrap="square">
            <a:spAutoFit/>
          </a:bodyPr>
          <a:lstStyle/>
          <a:p>
            <a:r>
              <a:rPr lang="zh-CN" altLang="en-US" dirty="0">
                <a:hlinkClick r:id="rId2"/>
              </a:rPr>
              <a:t>https://www.nasm.us/</a:t>
            </a:r>
            <a:r>
              <a:rPr lang="zh-CN" altLang="en-US" dirty="0"/>
              <a:t> </a:t>
            </a:r>
          </a:p>
        </p:txBody>
      </p:sp>
      <p:pic>
        <p:nvPicPr>
          <p:cNvPr id="2050" name="Picture 2" descr="NASM">
            <a:extLst>
              <a:ext uri="{FF2B5EF4-FFF2-40B4-BE49-F238E27FC236}">
                <a16:creationId xmlns:a16="http://schemas.microsoft.com/office/drawing/2014/main" id="{080C5C71-13AB-4669-B574-C9DC6C32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27218"/>
            <a:ext cx="911390" cy="92585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FB9A27C-254D-4AF5-8BAA-7F41A4B03C9D}"/>
              </a:ext>
            </a:extLst>
          </p:cNvPr>
          <p:cNvPicPr>
            <a:picLocks noChangeAspect="1"/>
          </p:cNvPicPr>
          <p:nvPr/>
        </p:nvPicPr>
        <p:blipFill>
          <a:blip r:embed="rId4"/>
          <a:stretch>
            <a:fillRect/>
          </a:stretch>
        </p:blipFill>
        <p:spPr>
          <a:xfrm>
            <a:off x="521714" y="1163377"/>
            <a:ext cx="6510390" cy="5066782"/>
          </a:xfrm>
          <a:prstGeom prst="rect">
            <a:avLst/>
          </a:prstGeom>
        </p:spPr>
      </p:pic>
      <p:pic>
        <p:nvPicPr>
          <p:cNvPr id="9" name="图片 8">
            <a:extLst>
              <a:ext uri="{FF2B5EF4-FFF2-40B4-BE49-F238E27FC236}">
                <a16:creationId xmlns:a16="http://schemas.microsoft.com/office/drawing/2014/main" id="{E9D2FBBF-D287-4A5B-85CA-E1A83FCC2BC8}"/>
              </a:ext>
            </a:extLst>
          </p:cNvPr>
          <p:cNvPicPr>
            <a:picLocks noChangeAspect="1"/>
          </p:cNvPicPr>
          <p:nvPr/>
        </p:nvPicPr>
        <p:blipFill>
          <a:blip r:embed="rId5"/>
          <a:stretch>
            <a:fillRect/>
          </a:stretch>
        </p:blipFill>
        <p:spPr>
          <a:xfrm>
            <a:off x="6816080" y="2204864"/>
            <a:ext cx="6374798" cy="1722918"/>
          </a:xfrm>
          <a:prstGeom prst="rect">
            <a:avLst/>
          </a:prstGeom>
        </p:spPr>
      </p:pic>
      <p:pic>
        <p:nvPicPr>
          <p:cNvPr id="6" name="图片 5">
            <a:extLst>
              <a:ext uri="{FF2B5EF4-FFF2-40B4-BE49-F238E27FC236}">
                <a16:creationId xmlns:a16="http://schemas.microsoft.com/office/drawing/2014/main" id="{BA5C7C9E-EFC6-41D0-96AB-AF1C5F484BEB}"/>
              </a:ext>
            </a:extLst>
          </p:cNvPr>
          <p:cNvPicPr>
            <a:picLocks noChangeAspect="1"/>
          </p:cNvPicPr>
          <p:nvPr/>
        </p:nvPicPr>
        <p:blipFill>
          <a:blip r:embed="rId6"/>
          <a:stretch>
            <a:fillRect/>
          </a:stretch>
        </p:blipFill>
        <p:spPr>
          <a:xfrm>
            <a:off x="12200005" y="3344230"/>
            <a:ext cx="4544059" cy="2876951"/>
          </a:xfrm>
          <a:prstGeom prst="rect">
            <a:avLst/>
          </a:prstGeom>
        </p:spPr>
      </p:pic>
      <p:sp>
        <p:nvSpPr>
          <p:cNvPr id="11" name="文本框 10">
            <a:extLst>
              <a:ext uri="{FF2B5EF4-FFF2-40B4-BE49-F238E27FC236}">
                <a16:creationId xmlns:a16="http://schemas.microsoft.com/office/drawing/2014/main" id="{B2274677-6C7F-4A81-ABF0-ADB2D34AA58E}"/>
              </a:ext>
            </a:extLst>
          </p:cNvPr>
          <p:cNvSpPr txBox="1"/>
          <p:nvPr/>
        </p:nvSpPr>
        <p:spPr>
          <a:xfrm>
            <a:off x="12174853" y="6221180"/>
            <a:ext cx="5226403" cy="376171"/>
          </a:xfrm>
          <a:prstGeom prst="rect">
            <a:avLst/>
          </a:prstGeom>
          <a:noFill/>
        </p:spPr>
        <p:txBody>
          <a:bodyPr wrap="square">
            <a:spAutoFit/>
          </a:bodyPr>
          <a:lstStyle/>
          <a:p>
            <a:r>
              <a:rPr lang="zh-CN" altLang="en-US" dirty="0">
                <a:hlinkClick r:id="rId7"/>
              </a:rPr>
              <a:t>https://www.cnblogs.com/mlzrq/p/10182502.html</a:t>
            </a:r>
            <a:r>
              <a:rPr lang="zh-CN" altLang="en-US" dirty="0"/>
              <a:t> </a:t>
            </a:r>
          </a:p>
        </p:txBody>
      </p:sp>
    </p:spTree>
    <p:extLst>
      <p:ext uri="{BB962C8B-B14F-4D97-AF65-F5344CB8AC3E}">
        <p14:creationId xmlns:p14="http://schemas.microsoft.com/office/powerpoint/2010/main" val="1037475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7BE0-7D59-4EA8-AB6C-A8991E9908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0892649-DCC4-4828-8E8E-704525430961}"/>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DAFED09C-B0A7-47CE-8BC2-CDFE5B9AB5D9}"/>
              </a:ext>
            </a:extLst>
          </p:cNvPr>
          <p:cNvPicPr>
            <a:picLocks noChangeAspect="1"/>
          </p:cNvPicPr>
          <p:nvPr/>
        </p:nvPicPr>
        <p:blipFill>
          <a:blip r:embed="rId3"/>
          <a:stretch>
            <a:fillRect/>
          </a:stretch>
        </p:blipFill>
        <p:spPr>
          <a:xfrm>
            <a:off x="11496600" y="0"/>
            <a:ext cx="695400" cy="990771"/>
          </a:xfrm>
          <a:prstGeom prst="rect">
            <a:avLst/>
          </a:prstGeom>
        </p:spPr>
      </p:pic>
      <p:pic>
        <p:nvPicPr>
          <p:cNvPr id="6" name="图片 5">
            <a:extLst>
              <a:ext uri="{FF2B5EF4-FFF2-40B4-BE49-F238E27FC236}">
                <a16:creationId xmlns:a16="http://schemas.microsoft.com/office/drawing/2014/main" id="{BFF535EC-7283-45A1-8B10-025687704468}"/>
              </a:ext>
            </a:extLst>
          </p:cNvPr>
          <p:cNvPicPr>
            <a:picLocks noChangeAspect="1"/>
          </p:cNvPicPr>
          <p:nvPr/>
        </p:nvPicPr>
        <p:blipFill>
          <a:blip r:embed="rId4"/>
          <a:stretch>
            <a:fillRect/>
          </a:stretch>
        </p:blipFill>
        <p:spPr>
          <a:xfrm>
            <a:off x="0" y="2009064"/>
            <a:ext cx="6569411" cy="2839871"/>
          </a:xfrm>
          <a:prstGeom prst="rect">
            <a:avLst/>
          </a:prstGeom>
        </p:spPr>
      </p:pic>
      <p:pic>
        <p:nvPicPr>
          <p:cNvPr id="8" name="图片 7">
            <a:extLst>
              <a:ext uri="{FF2B5EF4-FFF2-40B4-BE49-F238E27FC236}">
                <a16:creationId xmlns:a16="http://schemas.microsoft.com/office/drawing/2014/main" id="{0D808748-041F-4F81-AD0F-7A318767700D}"/>
              </a:ext>
            </a:extLst>
          </p:cNvPr>
          <p:cNvPicPr>
            <a:picLocks noChangeAspect="1"/>
          </p:cNvPicPr>
          <p:nvPr/>
        </p:nvPicPr>
        <p:blipFill>
          <a:blip r:embed="rId5"/>
          <a:stretch>
            <a:fillRect/>
          </a:stretch>
        </p:blipFill>
        <p:spPr>
          <a:xfrm>
            <a:off x="6569411" y="1239227"/>
            <a:ext cx="5620250" cy="4554224"/>
          </a:xfrm>
          <a:prstGeom prst="rect">
            <a:avLst/>
          </a:prstGeom>
        </p:spPr>
      </p:pic>
    </p:spTree>
    <p:extLst>
      <p:ext uri="{BB962C8B-B14F-4D97-AF65-F5344CB8AC3E}">
        <p14:creationId xmlns:p14="http://schemas.microsoft.com/office/powerpoint/2010/main" val="4167282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FC7F2-6068-41BD-B80A-085D17582A4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22B1778-F3BB-4D4A-972D-751D8E45083A}"/>
              </a:ext>
            </a:extLst>
          </p:cNvPr>
          <p:cNvSpPr>
            <a:spLocks noGrp="1"/>
          </p:cNvSpPr>
          <p:nvPr>
            <p:ph idx="1"/>
          </p:nvPr>
        </p:nvSpPr>
        <p:spPr/>
        <p:txBody>
          <a:bodyPr/>
          <a:lstStyle/>
          <a:p>
            <a:r>
              <a:rPr lang="en-US" altLang="zh-CN" dirty="0"/>
              <a:t>2022</a:t>
            </a:r>
            <a:r>
              <a:rPr lang="zh-CN" altLang="en-US" dirty="0"/>
              <a:t>年</a:t>
            </a:r>
            <a:r>
              <a:rPr lang="en-US" altLang="zh-CN" dirty="0"/>
              <a:t>9</a:t>
            </a:r>
            <a:r>
              <a:rPr lang="zh-CN" altLang="en-US" dirty="0"/>
              <a:t>月</a:t>
            </a:r>
            <a:r>
              <a:rPr lang="en-US" altLang="zh-CN" dirty="0"/>
              <a:t>13</a:t>
            </a:r>
            <a:r>
              <a:rPr lang="zh-CN" altLang="en-US" dirty="0"/>
              <a:t>日</a:t>
            </a:r>
            <a:r>
              <a:rPr lang="en-US" altLang="zh-CN" dirty="0"/>
              <a:t>08:46:48</a:t>
            </a:r>
          </a:p>
          <a:p>
            <a:endParaRPr lang="en-US" altLang="zh-CN" dirty="0"/>
          </a:p>
          <a:p>
            <a:r>
              <a:rPr lang="zh-CN" altLang="en-US" dirty="0"/>
              <a:t>觉得，还是</a:t>
            </a:r>
            <a:r>
              <a:rPr lang="zh-CN" altLang="en-US" dirty="0">
                <a:highlight>
                  <a:srgbClr val="FF9900"/>
                </a:highlight>
              </a:rPr>
              <a:t>帮助学生看懂人家是怎么制作 </a:t>
            </a:r>
            <a:r>
              <a:rPr lang="en-US" altLang="zh-CN" dirty="0">
                <a:highlight>
                  <a:srgbClr val="FF9900"/>
                </a:highlight>
              </a:rPr>
              <a:t>OS</a:t>
            </a:r>
            <a:r>
              <a:rPr lang="zh-CN" altLang="en-US" dirty="0">
                <a:highlight>
                  <a:srgbClr val="FF9900"/>
                </a:highlight>
              </a:rPr>
              <a:t>，为第一要务</a:t>
            </a:r>
            <a:endParaRPr lang="en-US" altLang="zh-CN" dirty="0">
              <a:highlight>
                <a:srgbClr val="FF9900"/>
              </a:highlight>
            </a:endParaRPr>
          </a:p>
          <a:p>
            <a:pPr lvl="1"/>
            <a:endParaRPr lang="en-US" altLang="zh-CN" dirty="0"/>
          </a:p>
          <a:p>
            <a:endParaRPr lang="en-US" altLang="zh-CN" dirty="0"/>
          </a:p>
          <a:p>
            <a:r>
              <a:rPr lang="zh-CN" altLang="en-US" dirty="0"/>
              <a:t>在此基础上，尝试项目，添加</a:t>
            </a:r>
            <a:endParaRPr lang="en-US" altLang="zh-CN" dirty="0"/>
          </a:p>
          <a:p>
            <a:pPr lvl="1"/>
            <a:r>
              <a:rPr lang="zh-CN" altLang="en-US" dirty="0"/>
              <a:t>前面的那些项</a:t>
            </a:r>
            <a:endParaRPr lang="en-US" altLang="zh-CN" dirty="0"/>
          </a:p>
          <a:p>
            <a:pPr lvl="1"/>
            <a:endParaRPr lang="en-US" altLang="zh-CN" dirty="0"/>
          </a:p>
          <a:p>
            <a:r>
              <a:rPr lang="zh-CN" altLang="en-US" dirty="0"/>
              <a:t>看看能进展到什么地步吧，即便项目添加不了，至少保证知道人家是怎么做的！ </a:t>
            </a:r>
            <a:r>
              <a:rPr lang="en-US" altLang="zh-CN" dirty="0">
                <a:sym typeface="Wingdings" panose="05000000000000000000" pitchFamily="2" charset="2"/>
              </a:rPr>
              <a:t></a:t>
            </a:r>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959642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8DBA8-5691-4AA6-9995-FE8EC222FAA2}"/>
              </a:ext>
            </a:extLst>
          </p:cNvPr>
          <p:cNvSpPr>
            <a:spLocks noGrp="1"/>
          </p:cNvSpPr>
          <p:nvPr>
            <p:ph type="title"/>
          </p:nvPr>
        </p:nvSpPr>
        <p:spPr/>
        <p:txBody>
          <a:bodyPr/>
          <a:lstStyle/>
          <a:p>
            <a:r>
              <a:rPr lang="en-US" altLang="zh-CN" dirty="0">
                <a:highlight>
                  <a:srgbClr val="FF9900"/>
                </a:highlight>
              </a:rPr>
              <a:t>MSys2 </a:t>
            </a:r>
            <a:endParaRPr lang="zh-CN" altLang="en-US" dirty="0"/>
          </a:p>
        </p:txBody>
      </p:sp>
      <p:sp>
        <p:nvSpPr>
          <p:cNvPr id="3" name="内容占位符 2">
            <a:extLst>
              <a:ext uri="{FF2B5EF4-FFF2-40B4-BE49-F238E27FC236}">
                <a16:creationId xmlns:a16="http://schemas.microsoft.com/office/drawing/2014/main" id="{8C60AC73-94B9-4A34-B22E-9318D7DCCFBA}"/>
              </a:ext>
            </a:extLst>
          </p:cNvPr>
          <p:cNvSpPr>
            <a:spLocks noGrp="1"/>
          </p:cNvSpPr>
          <p:nvPr>
            <p:ph idx="1"/>
          </p:nvPr>
        </p:nvSpPr>
        <p:spPr/>
        <p:txBody>
          <a:bodyPr/>
          <a:lstStyle/>
          <a:p>
            <a:r>
              <a:rPr lang="en-US" altLang="zh-CN" dirty="0"/>
              <a:t>Prepare necessary tools </a:t>
            </a:r>
          </a:p>
          <a:p>
            <a:pPr lvl="1"/>
            <a:endParaRPr lang="it-IT" altLang="zh-CN" dirty="0"/>
          </a:p>
          <a:p>
            <a:pPr lvl="1"/>
            <a:r>
              <a:rPr lang="it-IT" altLang="zh-CN" dirty="0"/>
              <a:t>Visual Studio Community </a:t>
            </a:r>
          </a:p>
          <a:p>
            <a:pPr lvl="2"/>
            <a:endParaRPr lang="it-IT" altLang="zh-CN" dirty="0"/>
          </a:p>
          <a:p>
            <a:pPr lvl="1"/>
            <a:r>
              <a:rPr lang="it-IT" altLang="zh-CN" dirty="0"/>
              <a:t>Perl</a:t>
            </a:r>
          </a:p>
          <a:p>
            <a:pPr lvl="2"/>
            <a:endParaRPr lang="it-IT" altLang="zh-CN" dirty="0"/>
          </a:p>
          <a:p>
            <a:pPr lvl="1"/>
            <a:r>
              <a:rPr lang="it-IT" altLang="zh-CN" u="sng" dirty="0"/>
              <a:t>Bison 2.4.1</a:t>
            </a:r>
          </a:p>
          <a:p>
            <a:pPr lvl="1"/>
            <a:r>
              <a:rPr lang="it-IT" altLang="zh-CN" u="sng" dirty="0"/>
              <a:t>Diffutils 2.8.7</a:t>
            </a:r>
          </a:p>
          <a:p>
            <a:pPr lvl="1"/>
            <a:r>
              <a:rPr lang="it-IT" altLang="zh-CN" u="sng" dirty="0"/>
              <a:t>Flex 2.5.4a</a:t>
            </a:r>
          </a:p>
          <a:p>
            <a:pPr lvl="1"/>
            <a:endParaRPr lang="en-US" altLang="zh-CN" dirty="0"/>
          </a:p>
          <a:p>
            <a:endParaRPr lang="zh-CN" altLang="en-US" dirty="0"/>
          </a:p>
        </p:txBody>
      </p:sp>
      <p:sp>
        <p:nvSpPr>
          <p:cNvPr id="4" name="矩形 3">
            <a:extLst>
              <a:ext uri="{FF2B5EF4-FFF2-40B4-BE49-F238E27FC236}">
                <a16:creationId xmlns:a16="http://schemas.microsoft.com/office/drawing/2014/main" id="{DA751486-0D1C-47D2-8AFA-DB1DDADA4B24}"/>
              </a:ext>
            </a:extLst>
          </p:cNvPr>
          <p:cNvSpPr/>
          <p:nvPr/>
        </p:nvSpPr>
        <p:spPr>
          <a:xfrm>
            <a:off x="9218977" y="2143125"/>
            <a:ext cx="3275256" cy="369332"/>
          </a:xfrm>
          <a:prstGeom prst="rect">
            <a:avLst/>
          </a:prstGeom>
        </p:spPr>
        <p:txBody>
          <a:bodyPr wrap="none">
            <a:spAutoFit/>
          </a:bodyPr>
          <a:lstStyle/>
          <a:p>
            <a:r>
              <a:rPr lang="en-US" altLang="zh-CN" dirty="0">
                <a:hlinkClick r:id="rId3"/>
              </a:rPr>
              <a:t>https://mirrors.aliyun.com/gnu/</a:t>
            </a:r>
            <a:endParaRPr lang="zh-CN" altLang="en-US" dirty="0"/>
          </a:p>
        </p:txBody>
      </p:sp>
      <p:pic>
        <p:nvPicPr>
          <p:cNvPr id="5" name="图片 4">
            <a:extLst>
              <a:ext uri="{FF2B5EF4-FFF2-40B4-BE49-F238E27FC236}">
                <a16:creationId xmlns:a16="http://schemas.microsoft.com/office/drawing/2014/main" id="{D8D7DDB8-3833-4EDB-9EC1-77DCCD8F4960}"/>
              </a:ext>
            </a:extLst>
          </p:cNvPr>
          <p:cNvPicPr>
            <a:picLocks noChangeAspect="1"/>
          </p:cNvPicPr>
          <p:nvPr/>
        </p:nvPicPr>
        <p:blipFill>
          <a:blip r:embed="rId4"/>
          <a:stretch>
            <a:fillRect/>
          </a:stretch>
        </p:blipFill>
        <p:spPr>
          <a:xfrm>
            <a:off x="9703859" y="0"/>
            <a:ext cx="2143125" cy="2143125"/>
          </a:xfrm>
          <a:prstGeom prst="rect">
            <a:avLst/>
          </a:prstGeom>
        </p:spPr>
      </p:pic>
      <p:sp>
        <p:nvSpPr>
          <p:cNvPr id="6" name="右大括号 5">
            <a:extLst>
              <a:ext uri="{FF2B5EF4-FFF2-40B4-BE49-F238E27FC236}">
                <a16:creationId xmlns:a16="http://schemas.microsoft.com/office/drawing/2014/main" id="{6BDF2C03-B2C1-4E33-872A-12C0CE5EF73D}"/>
              </a:ext>
            </a:extLst>
          </p:cNvPr>
          <p:cNvSpPr/>
          <p:nvPr/>
        </p:nvSpPr>
        <p:spPr bwMode="auto">
          <a:xfrm>
            <a:off x="3071664" y="3645024"/>
            <a:ext cx="360040" cy="1296144"/>
          </a:xfrm>
          <a:prstGeom prst="rightBrace">
            <a:avLst>
              <a:gd name="adj1" fmla="val 41138"/>
              <a:gd name="adj2" fmla="val 48236"/>
            </a:avLst>
          </a:prstGeom>
          <a:noFill/>
          <a:ln w="38100" cap="flat" cmpd="sng" algn="ctr">
            <a:solidFill>
              <a:srgbClr val="00009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200" b="0" i="0" u="none" strike="noStrike" cap="none" normalizeH="0" baseline="0">
              <a:ln>
                <a:noFill/>
              </a:ln>
              <a:solidFill>
                <a:schemeClr val="tx1"/>
              </a:solidFill>
              <a:effectLst/>
              <a:latin typeface="Arial" pitchFamily="34" charset="0"/>
            </a:endParaRPr>
          </a:p>
        </p:txBody>
      </p:sp>
      <p:sp>
        <p:nvSpPr>
          <p:cNvPr id="7" name="文本框 6">
            <a:extLst>
              <a:ext uri="{FF2B5EF4-FFF2-40B4-BE49-F238E27FC236}">
                <a16:creationId xmlns:a16="http://schemas.microsoft.com/office/drawing/2014/main" id="{C1A6ABD9-6DCC-4FFB-9AED-36CCD3047C6A}"/>
              </a:ext>
            </a:extLst>
          </p:cNvPr>
          <p:cNvSpPr txBox="1"/>
          <p:nvPr/>
        </p:nvSpPr>
        <p:spPr>
          <a:xfrm>
            <a:off x="3552570" y="3933056"/>
            <a:ext cx="1436612" cy="584775"/>
          </a:xfrm>
          <a:prstGeom prst="rect">
            <a:avLst/>
          </a:prstGeom>
          <a:noFill/>
        </p:spPr>
        <p:txBody>
          <a:bodyPr wrap="none" rtlCol="0">
            <a:spAutoFit/>
          </a:bodyPr>
          <a:lstStyle/>
          <a:p>
            <a:r>
              <a:rPr lang="en-US" altLang="zh-CN" sz="3200" b="1" dirty="0">
                <a:highlight>
                  <a:srgbClr val="FF9900"/>
                </a:highlight>
              </a:rPr>
              <a:t>Msys2</a:t>
            </a:r>
            <a:endParaRPr lang="zh-CN" altLang="en-US" sz="3200" b="1" dirty="0">
              <a:highlight>
                <a:srgbClr val="FF9900"/>
              </a:highlight>
            </a:endParaRPr>
          </a:p>
        </p:txBody>
      </p:sp>
      <p:pic>
        <p:nvPicPr>
          <p:cNvPr id="8" name="图片 7">
            <a:extLst>
              <a:ext uri="{FF2B5EF4-FFF2-40B4-BE49-F238E27FC236}">
                <a16:creationId xmlns:a16="http://schemas.microsoft.com/office/drawing/2014/main" id="{8213DC6A-509E-4B2E-A9F8-C6CA1F24DB5C}"/>
              </a:ext>
            </a:extLst>
          </p:cNvPr>
          <p:cNvPicPr>
            <a:picLocks noChangeAspect="1"/>
          </p:cNvPicPr>
          <p:nvPr/>
        </p:nvPicPr>
        <p:blipFill>
          <a:blip r:embed="rId5"/>
          <a:stretch>
            <a:fillRect/>
          </a:stretch>
        </p:blipFill>
        <p:spPr>
          <a:xfrm>
            <a:off x="5519936" y="3429000"/>
            <a:ext cx="4971598" cy="1431452"/>
          </a:xfrm>
          <a:prstGeom prst="rect">
            <a:avLst/>
          </a:prstGeom>
        </p:spPr>
      </p:pic>
    </p:spTree>
    <p:extLst>
      <p:ext uri="{BB962C8B-B14F-4D97-AF65-F5344CB8AC3E}">
        <p14:creationId xmlns:p14="http://schemas.microsoft.com/office/powerpoint/2010/main" val="1447843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7A045-37A2-45C3-957F-08753107FD6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A71156E-82BA-4B2C-A953-74257562D449}"/>
              </a:ext>
            </a:extLst>
          </p:cNvPr>
          <p:cNvSpPr>
            <a:spLocks noGrp="1"/>
          </p:cNvSpPr>
          <p:nvPr>
            <p:ph idx="1"/>
          </p:nvPr>
        </p:nvSpPr>
        <p:spPr/>
        <p:txBody>
          <a:bodyPr/>
          <a:lstStyle/>
          <a:p>
            <a:r>
              <a:rPr lang="en-US" altLang="zh-CN" dirty="0"/>
              <a:t>MSYS2</a:t>
            </a:r>
          </a:p>
          <a:p>
            <a:pPr lvl="1"/>
            <a:r>
              <a:rPr lang="en-US" altLang="zh-CN" dirty="0"/>
              <a:t> is a collection of tools and libraries providing you with an easy-to-use environment for building, installing and running native Windows software</a:t>
            </a:r>
            <a:endParaRPr lang="zh-CN" altLang="en-US" dirty="0"/>
          </a:p>
        </p:txBody>
      </p:sp>
      <p:sp>
        <p:nvSpPr>
          <p:cNvPr id="4" name="矩形 3">
            <a:extLst>
              <a:ext uri="{FF2B5EF4-FFF2-40B4-BE49-F238E27FC236}">
                <a16:creationId xmlns:a16="http://schemas.microsoft.com/office/drawing/2014/main" id="{975F54E1-19DB-4B75-847F-A96B8134984A}"/>
              </a:ext>
            </a:extLst>
          </p:cNvPr>
          <p:cNvSpPr/>
          <p:nvPr/>
        </p:nvSpPr>
        <p:spPr>
          <a:xfrm>
            <a:off x="9702088" y="638732"/>
            <a:ext cx="2489912" cy="369332"/>
          </a:xfrm>
          <a:prstGeom prst="rect">
            <a:avLst/>
          </a:prstGeom>
        </p:spPr>
        <p:txBody>
          <a:bodyPr wrap="none">
            <a:spAutoFit/>
          </a:bodyPr>
          <a:lstStyle/>
          <a:p>
            <a:r>
              <a:rPr lang="en-US" altLang="zh-CN" u="sng"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2"/>
              </a:rPr>
              <a:t>https://www.msys2.org/</a:t>
            </a:r>
            <a:endParaRPr lang="zh-CN" altLang="en-US" dirty="0"/>
          </a:p>
        </p:txBody>
      </p:sp>
      <p:pic>
        <p:nvPicPr>
          <p:cNvPr id="6" name="图片 5">
            <a:extLst>
              <a:ext uri="{FF2B5EF4-FFF2-40B4-BE49-F238E27FC236}">
                <a16:creationId xmlns:a16="http://schemas.microsoft.com/office/drawing/2014/main" id="{3EEBF85C-6C24-42AE-B107-87FADAEE113F}"/>
              </a:ext>
            </a:extLst>
          </p:cNvPr>
          <p:cNvPicPr/>
          <p:nvPr/>
        </p:nvPicPr>
        <p:blipFill>
          <a:blip r:embed="rId3"/>
          <a:stretch>
            <a:fillRect/>
          </a:stretch>
        </p:blipFill>
        <p:spPr>
          <a:xfrm>
            <a:off x="1111930" y="2420887"/>
            <a:ext cx="4750663" cy="3861097"/>
          </a:xfrm>
          <a:prstGeom prst="rect">
            <a:avLst/>
          </a:prstGeom>
        </p:spPr>
      </p:pic>
      <p:pic>
        <p:nvPicPr>
          <p:cNvPr id="7" name="图片 6">
            <a:extLst>
              <a:ext uri="{FF2B5EF4-FFF2-40B4-BE49-F238E27FC236}">
                <a16:creationId xmlns:a16="http://schemas.microsoft.com/office/drawing/2014/main" id="{CBEDF1A9-0806-43E6-8ECA-2085D9F1B613}"/>
              </a:ext>
            </a:extLst>
          </p:cNvPr>
          <p:cNvPicPr/>
          <p:nvPr/>
        </p:nvPicPr>
        <p:blipFill>
          <a:blip r:embed="rId4"/>
          <a:stretch>
            <a:fillRect/>
          </a:stretch>
        </p:blipFill>
        <p:spPr>
          <a:xfrm>
            <a:off x="5985372" y="2465557"/>
            <a:ext cx="6014244" cy="3771756"/>
          </a:xfrm>
          <a:prstGeom prst="rect">
            <a:avLst/>
          </a:prstGeom>
        </p:spPr>
      </p:pic>
    </p:spTree>
    <p:extLst>
      <p:ext uri="{BB962C8B-B14F-4D97-AF65-F5344CB8AC3E}">
        <p14:creationId xmlns:p14="http://schemas.microsoft.com/office/powerpoint/2010/main" val="1751499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151DB-8977-47A7-B66E-E34BFAE0780B}"/>
              </a:ext>
            </a:extLst>
          </p:cNvPr>
          <p:cNvSpPr>
            <a:spLocks noGrp="1"/>
          </p:cNvSpPr>
          <p:nvPr>
            <p:ph type="title"/>
          </p:nvPr>
        </p:nvSpPr>
        <p:spPr/>
        <p:txBody>
          <a:bodyPr/>
          <a:lstStyle/>
          <a:p>
            <a:r>
              <a:rPr lang="zh-CN" altLang="en-US" dirty="0"/>
              <a:t>使用</a:t>
            </a:r>
            <a:r>
              <a:rPr lang="en-US" altLang="zh-CN" dirty="0"/>
              <a:t>msys2</a:t>
            </a:r>
            <a:r>
              <a:rPr lang="zh-CN" altLang="en-US" dirty="0"/>
              <a:t>打造优雅的开发环境</a:t>
            </a:r>
          </a:p>
        </p:txBody>
      </p:sp>
      <p:pic>
        <p:nvPicPr>
          <p:cNvPr id="9" name="内容占位符 8">
            <a:extLst>
              <a:ext uri="{FF2B5EF4-FFF2-40B4-BE49-F238E27FC236}">
                <a16:creationId xmlns:a16="http://schemas.microsoft.com/office/drawing/2014/main" id="{FC9C3003-2EF6-4D68-8CA3-CC9CEF1CFA30}"/>
              </a:ext>
            </a:extLst>
          </p:cNvPr>
          <p:cNvPicPr>
            <a:picLocks noGrp="1" noChangeAspect="1"/>
          </p:cNvPicPr>
          <p:nvPr>
            <p:ph idx="1"/>
          </p:nvPr>
        </p:nvPicPr>
        <p:blipFill>
          <a:blip r:embed="rId2"/>
          <a:stretch>
            <a:fillRect/>
          </a:stretch>
        </p:blipFill>
        <p:spPr>
          <a:xfrm>
            <a:off x="527050" y="1536210"/>
            <a:ext cx="11320463" cy="4361843"/>
          </a:xfrm>
        </p:spPr>
      </p:pic>
      <p:sp>
        <p:nvSpPr>
          <p:cNvPr id="7" name="文本框 6">
            <a:extLst>
              <a:ext uri="{FF2B5EF4-FFF2-40B4-BE49-F238E27FC236}">
                <a16:creationId xmlns:a16="http://schemas.microsoft.com/office/drawing/2014/main" id="{58E45062-8712-4FB7-81F4-AB2D52233957}"/>
              </a:ext>
            </a:extLst>
          </p:cNvPr>
          <p:cNvSpPr txBox="1"/>
          <p:nvPr/>
        </p:nvSpPr>
        <p:spPr>
          <a:xfrm>
            <a:off x="7104112" y="571480"/>
            <a:ext cx="6147486" cy="369332"/>
          </a:xfrm>
          <a:prstGeom prst="rect">
            <a:avLst/>
          </a:prstGeom>
          <a:noFill/>
        </p:spPr>
        <p:txBody>
          <a:bodyPr wrap="square">
            <a:spAutoFit/>
          </a:bodyPr>
          <a:lstStyle/>
          <a:p>
            <a:r>
              <a:rPr lang="zh-CN" altLang="en-US" dirty="0">
                <a:hlinkClick r:id="rId3"/>
              </a:rPr>
              <a:t>https://www.cnblogs.com/52fhy/p/15158765.html</a:t>
            </a:r>
            <a:r>
              <a:rPr lang="zh-CN" altLang="en-US" dirty="0"/>
              <a:t> </a:t>
            </a:r>
          </a:p>
        </p:txBody>
      </p:sp>
    </p:spTree>
    <p:extLst>
      <p:ext uri="{BB962C8B-B14F-4D97-AF65-F5344CB8AC3E}">
        <p14:creationId xmlns:p14="http://schemas.microsoft.com/office/powerpoint/2010/main" val="193364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151DB-8977-47A7-B66E-E34BFAE0780B}"/>
              </a:ext>
            </a:extLst>
          </p:cNvPr>
          <p:cNvSpPr>
            <a:spLocks noGrp="1"/>
          </p:cNvSpPr>
          <p:nvPr>
            <p:ph type="title"/>
          </p:nvPr>
        </p:nvSpPr>
        <p:spPr/>
        <p:txBody>
          <a:bodyPr/>
          <a:lstStyle/>
          <a:p>
            <a:endParaRPr lang="zh-CN" altLang="en-US" dirty="0"/>
          </a:p>
        </p:txBody>
      </p:sp>
      <p:sp>
        <p:nvSpPr>
          <p:cNvPr id="7" name="文本框 6">
            <a:extLst>
              <a:ext uri="{FF2B5EF4-FFF2-40B4-BE49-F238E27FC236}">
                <a16:creationId xmlns:a16="http://schemas.microsoft.com/office/drawing/2014/main" id="{58E45062-8712-4FB7-81F4-AB2D52233957}"/>
              </a:ext>
            </a:extLst>
          </p:cNvPr>
          <p:cNvSpPr txBox="1"/>
          <p:nvPr/>
        </p:nvSpPr>
        <p:spPr>
          <a:xfrm>
            <a:off x="7104112" y="571480"/>
            <a:ext cx="6147486" cy="369332"/>
          </a:xfrm>
          <a:prstGeom prst="rect">
            <a:avLst/>
          </a:prstGeom>
          <a:noFill/>
        </p:spPr>
        <p:txBody>
          <a:bodyPr wrap="square">
            <a:spAutoFit/>
          </a:bodyPr>
          <a:lstStyle/>
          <a:p>
            <a:r>
              <a:rPr lang="zh-CN" altLang="en-US" dirty="0">
                <a:hlinkClick r:id="rId2"/>
              </a:rPr>
              <a:t>https://www.cnblogs.com/52fhy/p/15158765.html</a:t>
            </a:r>
            <a:r>
              <a:rPr lang="zh-CN" altLang="en-US" dirty="0"/>
              <a:t> </a:t>
            </a:r>
          </a:p>
        </p:txBody>
      </p:sp>
      <p:pic>
        <p:nvPicPr>
          <p:cNvPr id="8" name="图片 7">
            <a:extLst>
              <a:ext uri="{FF2B5EF4-FFF2-40B4-BE49-F238E27FC236}">
                <a16:creationId xmlns:a16="http://schemas.microsoft.com/office/drawing/2014/main" id="{75A5E081-C927-474F-A258-5C695A26C3C1}"/>
              </a:ext>
            </a:extLst>
          </p:cNvPr>
          <p:cNvPicPr>
            <a:picLocks noChangeAspect="1"/>
          </p:cNvPicPr>
          <p:nvPr/>
        </p:nvPicPr>
        <p:blipFill>
          <a:blip r:embed="rId3"/>
          <a:stretch>
            <a:fillRect/>
          </a:stretch>
        </p:blipFill>
        <p:spPr>
          <a:xfrm>
            <a:off x="0" y="108809"/>
            <a:ext cx="8097380" cy="2495898"/>
          </a:xfrm>
          <a:prstGeom prst="rect">
            <a:avLst/>
          </a:prstGeom>
        </p:spPr>
      </p:pic>
      <p:pic>
        <p:nvPicPr>
          <p:cNvPr id="10" name="图片 9">
            <a:extLst>
              <a:ext uri="{FF2B5EF4-FFF2-40B4-BE49-F238E27FC236}">
                <a16:creationId xmlns:a16="http://schemas.microsoft.com/office/drawing/2014/main" id="{FCFB6916-15D1-4C69-90AE-06ED52F4B0BD}"/>
              </a:ext>
            </a:extLst>
          </p:cNvPr>
          <p:cNvPicPr>
            <a:picLocks noChangeAspect="1"/>
          </p:cNvPicPr>
          <p:nvPr/>
        </p:nvPicPr>
        <p:blipFill>
          <a:blip r:embed="rId4"/>
          <a:stretch>
            <a:fillRect/>
          </a:stretch>
        </p:blipFill>
        <p:spPr>
          <a:xfrm>
            <a:off x="112613" y="2492896"/>
            <a:ext cx="5783954" cy="4655535"/>
          </a:xfrm>
          <a:prstGeom prst="rect">
            <a:avLst/>
          </a:prstGeom>
        </p:spPr>
      </p:pic>
      <p:pic>
        <p:nvPicPr>
          <p:cNvPr id="5" name="内容占位符 4">
            <a:extLst>
              <a:ext uri="{FF2B5EF4-FFF2-40B4-BE49-F238E27FC236}">
                <a16:creationId xmlns:a16="http://schemas.microsoft.com/office/drawing/2014/main" id="{8679C29C-28AC-48DF-A6DD-691CB676D8B6}"/>
              </a:ext>
            </a:extLst>
          </p:cNvPr>
          <p:cNvPicPr>
            <a:picLocks noGrp="1" noChangeAspect="1"/>
          </p:cNvPicPr>
          <p:nvPr>
            <p:ph idx="1"/>
          </p:nvPr>
        </p:nvPicPr>
        <p:blipFill>
          <a:blip r:embed="rId5"/>
          <a:stretch>
            <a:fillRect/>
          </a:stretch>
        </p:blipFill>
        <p:spPr>
          <a:xfrm>
            <a:off x="6550277" y="1566004"/>
            <a:ext cx="7255155" cy="5183187"/>
          </a:xfrm>
        </p:spPr>
      </p:pic>
      <p:pic>
        <p:nvPicPr>
          <p:cNvPr id="12" name="图片 11">
            <a:extLst>
              <a:ext uri="{FF2B5EF4-FFF2-40B4-BE49-F238E27FC236}">
                <a16:creationId xmlns:a16="http://schemas.microsoft.com/office/drawing/2014/main" id="{DA733A08-73E1-44A2-B837-BBEF516805F1}"/>
              </a:ext>
            </a:extLst>
          </p:cNvPr>
          <p:cNvPicPr>
            <a:picLocks noChangeAspect="1"/>
          </p:cNvPicPr>
          <p:nvPr/>
        </p:nvPicPr>
        <p:blipFill>
          <a:blip r:embed="rId6"/>
          <a:stretch>
            <a:fillRect/>
          </a:stretch>
        </p:blipFill>
        <p:spPr>
          <a:xfrm>
            <a:off x="6550277" y="3945383"/>
            <a:ext cx="7913077" cy="6858000"/>
          </a:xfrm>
          <a:prstGeom prst="rect">
            <a:avLst/>
          </a:prstGeom>
        </p:spPr>
      </p:pic>
    </p:spTree>
    <p:extLst>
      <p:ext uri="{BB962C8B-B14F-4D97-AF65-F5344CB8AC3E}">
        <p14:creationId xmlns:p14="http://schemas.microsoft.com/office/powerpoint/2010/main" val="3700773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151DB-8977-47A7-B66E-E34BFAE0780B}"/>
              </a:ext>
            </a:extLst>
          </p:cNvPr>
          <p:cNvSpPr>
            <a:spLocks noGrp="1"/>
          </p:cNvSpPr>
          <p:nvPr>
            <p:ph type="title"/>
          </p:nvPr>
        </p:nvSpPr>
        <p:spPr/>
        <p:txBody>
          <a:bodyPr/>
          <a:lstStyle/>
          <a:p>
            <a:endParaRPr lang="zh-CN" altLang="en-US" dirty="0"/>
          </a:p>
        </p:txBody>
      </p:sp>
      <p:sp>
        <p:nvSpPr>
          <p:cNvPr id="7" name="文本框 6">
            <a:extLst>
              <a:ext uri="{FF2B5EF4-FFF2-40B4-BE49-F238E27FC236}">
                <a16:creationId xmlns:a16="http://schemas.microsoft.com/office/drawing/2014/main" id="{58E45062-8712-4FB7-81F4-AB2D52233957}"/>
              </a:ext>
            </a:extLst>
          </p:cNvPr>
          <p:cNvSpPr txBox="1"/>
          <p:nvPr/>
        </p:nvSpPr>
        <p:spPr>
          <a:xfrm>
            <a:off x="7104112" y="571480"/>
            <a:ext cx="6147486" cy="369332"/>
          </a:xfrm>
          <a:prstGeom prst="rect">
            <a:avLst/>
          </a:prstGeom>
          <a:noFill/>
        </p:spPr>
        <p:txBody>
          <a:bodyPr wrap="square">
            <a:spAutoFit/>
          </a:bodyPr>
          <a:lstStyle/>
          <a:p>
            <a:r>
              <a:rPr lang="zh-CN" altLang="en-US" dirty="0">
                <a:hlinkClick r:id="rId2"/>
              </a:rPr>
              <a:t>https://www.cnblogs.com/52fhy/p/15158765.html</a:t>
            </a:r>
            <a:r>
              <a:rPr lang="zh-CN" altLang="en-US" dirty="0"/>
              <a:t> </a:t>
            </a:r>
          </a:p>
        </p:txBody>
      </p:sp>
      <p:sp>
        <p:nvSpPr>
          <p:cNvPr id="3" name="内容占位符 2">
            <a:extLst>
              <a:ext uri="{FF2B5EF4-FFF2-40B4-BE49-F238E27FC236}">
                <a16:creationId xmlns:a16="http://schemas.microsoft.com/office/drawing/2014/main" id="{B26FA52A-5249-4DCB-A4B4-0381C421D59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A7A369E-05DB-45AB-99FF-A8DE25DC9757}"/>
              </a:ext>
            </a:extLst>
          </p:cNvPr>
          <p:cNvPicPr>
            <a:picLocks noChangeAspect="1"/>
          </p:cNvPicPr>
          <p:nvPr/>
        </p:nvPicPr>
        <p:blipFill>
          <a:blip r:embed="rId3"/>
          <a:stretch>
            <a:fillRect/>
          </a:stretch>
        </p:blipFill>
        <p:spPr>
          <a:xfrm>
            <a:off x="64746" y="630501"/>
            <a:ext cx="5106113" cy="6173061"/>
          </a:xfrm>
          <a:prstGeom prst="rect">
            <a:avLst/>
          </a:prstGeom>
        </p:spPr>
      </p:pic>
      <p:pic>
        <p:nvPicPr>
          <p:cNvPr id="8" name="图片 7">
            <a:extLst>
              <a:ext uri="{FF2B5EF4-FFF2-40B4-BE49-F238E27FC236}">
                <a16:creationId xmlns:a16="http://schemas.microsoft.com/office/drawing/2014/main" id="{F4C3D0CC-7CF7-407E-B20A-CAED2E70109A}"/>
              </a:ext>
            </a:extLst>
          </p:cNvPr>
          <p:cNvPicPr>
            <a:picLocks noChangeAspect="1"/>
          </p:cNvPicPr>
          <p:nvPr/>
        </p:nvPicPr>
        <p:blipFill>
          <a:blip r:embed="rId4"/>
          <a:stretch>
            <a:fillRect/>
          </a:stretch>
        </p:blipFill>
        <p:spPr>
          <a:xfrm>
            <a:off x="5303912" y="1439843"/>
            <a:ext cx="5141436" cy="6858000"/>
          </a:xfrm>
          <a:prstGeom prst="rect">
            <a:avLst/>
          </a:prstGeom>
        </p:spPr>
      </p:pic>
      <p:pic>
        <p:nvPicPr>
          <p:cNvPr id="10" name="图片 9">
            <a:extLst>
              <a:ext uri="{FF2B5EF4-FFF2-40B4-BE49-F238E27FC236}">
                <a16:creationId xmlns:a16="http://schemas.microsoft.com/office/drawing/2014/main" id="{8CAAFE7A-7939-4580-93A6-4E61EE1A0667}"/>
              </a:ext>
            </a:extLst>
          </p:cNvPr>
          <p:cNvPicPr>
            <a:picLocks noChangeAspect="1"/>
          </p:cNvPicPr>
          <p:nvPr/>
        </p:nvPicPr>
        <p:blipFill>
          <a:blip r:embed="rId5"/>
          <a:stretch>
            <a:fillRect/>
          </a:stretch>
        </p:blipFill>
        <p:spPr>
          <a:xfrm>
            <a:off x="9703560" y="1265975"/>
            <a:ext cx="4286848" cy="6801799"/>
          </a:xfrm>
          <a:prstGeom prst="rect">
            <a:avLst/>
          </a:prstGeom>
        </p:spPr>
      </p:pic>
    </p:spTree>
    <p:extLst>
      <p:ext uri="{BB962C8B-B14F-4D97-AF65-F5344CB8AC3E}">
        <p14:creationId xmlns:p14="http://schemas.microsoft.com/office/powerpoint/2010/main" val="585559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151DB-8977-47A7-B66E-E34BFAE0780B}"/>
              </a:ext>
            </a:extLst>
          </p:cNvPr>
          <p:cNvSpPr>
            <a:spLocks noGrp="1"/>
          </p:cNvSpPr>
          <p:nvPr>
            <p:ph type="title"/>
          </p:nvPr>
        </p:nvSpPr>
        <p:spPr/>
        <p:txBody>
          <a:bodyPr/>
          <a:lstStyle/>
          <a:p>
            <a:endParaRPr lang="zh-CN" altLang="en-US" dirty="0"/>
          </a:p>
        </p:txBody>
      </p:sp>
      <p:sp>
        <p:nvSpPr>
          <p:cNvPr id="7" name="文本框 6">
            <a:extLst>
              <a:ext uri="{FF2B5EF4-FFF2-40B4-BE49-F238E27FC236}">
                <a16:creationId xmlns:a16="http://schemas.microsoft.com/office/drawing/2014/main" id="{58E45062-8712-4FB7-81F4-AB2D52233957}"/>
              </a:ext>
            </a:extLst>
          </p:cNvPr>
          <p:cNvSpPr txBox="1"/>
          <p:nvPr/>
        </p:nvSpPr>
        <p:spPr>
          <a:xfrm>
            <a:off x="7104112" y="571480"/>
            <a:ext cx="6147486" cy="369332"/>
          </a:xfrm>
          <a:prstGeom prst="rect">
            <a:avLst/>
          </a:prstGeom>
          <a:noFill/>
        </p:spPr>
        <p:txBody>
          <a:bodyPr wrap="square">
            <a:spAutoFit/>
          </a:bodyPr>
          <a:lstStyle/>
          <a:p>
            <a:r>
              <a:rPr lang="zh-CN" altLang="en-US" dirty="0">
                <a:hlinkClick r:id="rId2"/>
              </a:rPr>
              <a:t>https://www.cnblogs.com/52fhy/p/15158765.html</a:t>
            </a:r>
            <a:r>
              <a:rPr lang="zh-CN" altLang="en-US" dirty="0"/>
              <a:t> </a:t>
            </a:r>
          </a:p>
        </p:txBody>
      </p:sp>
      <p:pic>
        <p:nvPicPr>
          <p:cNvPr id="5" name="内容占位符 4">
            <a:extLst>
              <a:ext uri="{FF2B5EF4-FFF2-40B4-BE49-F238E27FC236}">
                <a16:creationId xmlns:a16="http://schemas.microsoft.com/office/drawing/2014/main" id="{D1B02566-1986-4941-B229-F7959CE539E0}"/>
              </a:ext>
            </a:extLst>
          </p:cNvPr>
          <p:cNvPicPr>
            <a:picLocks noGrp="1" noChangeAspect="1"/>
          </p:cNvPicPr>
          <p:nvPr>
            <p:ph idx="1"/>
          </p:nvPr>
        </p:nvPicPr>
        <p:blipFill>
          <a:blip r:embed="rId3"/>
          <a:stretch>
            <a:fillRect/>
          </a:stretch>
        </p:blipFill>
        <p:spPr>
          <a:xfrm>
            <a:off x="335360" y="1125538"/>
            <a:ext cx="6964668" cy="5183187"/>
          </a:xfrm>
        </p:spPr>
      </p:pic>
      <p:pic>
        <p:nvPicPr>
          <p:cNvPr id="8" name="图片 7">
            <a:extLst>
              <a:ext uri="{FF2B5EF4-FFF2-40B4-BE49-F238E27FC236}">
                <a16:creationId xmlns:a16="http://schemas.microsoft.com/office/drawing/2014/main" id="{4DC9DE8E-6107-496E-9B6E-F76CF918FD57}"/>
              </a:ext>
            </a:extLst>
          </p:cNvPr>
          <p:cNvPicPr>
            <a:picLocks noChangeAspect="1"/>
          </p:cNvPicPr>
          <p:nvPr/>
        </p:nvPicPr>
        <p:blipFill>
          <a:blip r:embed="rId4"/>
          <a:stretch>
            <a:fillRect/>
          </a:stretch>
        </p:blipFill>
        <p:spPr>
          <a:xfrm>
            <a:off x="7392144" y="1125538"/>
            <a:ext cx="5973009" cy="6201640"/>
          </a:xfrm>
          <a:prstGeom prst="rect">
            <a:avLst/>
          </a:prstGeom>
        </p:spPr>
      </p:pic>
    </p:spTree>
    <p:extLst>
      <p:ext uri="{BB962C8B-B14F-4D97-AF65-F5344CB8AC3E}">
        <p14:creationId xmlns:p14="http://schemas.microsoft.com/office/powerpoint/2010/main" val="134800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5A51B-2F1D-4F01-B12E-D3FA38383ACE}"/>
              </a:ext>
            </a:extLst>
          </p:cNvPr>
          <p:cNvSpPr>
            <a:spLocks noGrp="1"/>
          </p:cNvSpPr>
          <p:nvPr>
            <p:ph type="title"/>
          </p:nvPr>
        </p:nvSpPr>
        <p:spPr/>
        <p:txBody>
          <a:bodyPr/>
          <a:lstStyle/>
          <a:p>
            <a:r>
              <a:rPr lang="en-US" altLang="zh-CN" dirty="0"/>
              <a:t>Windows</a:t>
            </a:r>
            <a:r>
              <a:rPr lang="zh-CN" altLang="en-US" dirty="0"/>
              <a:t>下</a:t>
            </a:r>
            <a:r>
              <a:rPr lang="en-US" altLang="zh-CN" dirty="0"/>
              <a:t>MSYS2</a:t>
            </a:r>
            <a:r>
              <a:rPr lang="zh-CN" altLang="en-US" dirty="0"/>
              <a:t>中编译</a:t>
            </a:r>
            <a:r>
              <a:rPr lang="en-US" altLang="zh-CN" dirty="0" err="1"/>
              <a:t>OpenBLAS</a:t>
            </a:r>
            <a:r>
              <a:rPr lang="zh-CN" altLang="en-US" dirty="0"/>
              <a:t>过程记录</a:t>
            </a:r>
          </a:p>
        </p:txBody>
      </p:sp>
      <p:sp>
        <p:nvSpPr>
          <p:cNvPr id="3" name="内容占位符 2">
            <a:extLst>
              <a:ext uri="{FF2B5EF4-FFF2-40B4-BE49-F238E27FC236}">
                <a16:creationId xmlns:a16="http://schemas.microsoft.com/office/drawing/2014/main" id="{0D6A7DE6-AC55-4AE2-8983-062BAE6ECF09}"/>
              </a:ext>
            </a:extLst>
          </p:cNvPr>
          <p:cNvSpPr>
            <a:spLocks noGrp="1"/>
          </p:cNvSpPr>
          <p:nvPr>
            <p:ph idx="1"/>
          </p:nvPr>
        </p:nvSpPr>
        <p:spPr/>
        <p:txBody>
          <a:bodyPr/>
          <a:lstStyle/>
          <a:p>
            <a:endParaRPr lang="zh-CN" altLang="en-US"/>
          </a:p>
        </p:txBody>
      </p:sp>
      <p:sp>
        <p:nvSpPr>
          <p:cNvPr id="5" name="文本框 4">
            <a:extLst>
              <a:ext uri="{FF2B5EF4-FFF2-40B4-BE49-F238E27FC236}">
                <a16:creationId xmlns:a16="http://schemas.microsoft.com/office/drawing/2014/main" id="{1380A46E-10BA-43F8-9153-80586D4B84E6}"/>
              </a:ext>
            </a:extLst>
          </p:cNvPr>
          <p:cNvSpPr txBox="1"/>
          <p:nvPr/>
        </p:nvSpPr>
        <p:spPr>
          <a:xfrm>
            <a:off x="6816080" y="5733255"/>
            <a:ext cx="6147486" cy="369332"/>
          </a:xfrm>
          <a:prstGeom prst="rect">
            <a:avLst/>
          </a:prstGeom>
          <a:noFill/>
        </p:spPr>
        <p:txBody>
          <a:bodyPr wrap="square">
            <a:spAutoFit/>
          </a:bodyPr>
          <a:lstStyle/>
          <a:p>
            <a:r>
              <a:rPr lang="zh-CN" altLang="en-US" dirty="0">
                <a:hlinkClick r:id="rId2"/>
              </a:rPr>
              <a:t>https://blog.csdn.net/10km/article/details/74784322</a:t>
            </a:r>
            <a:r>
              <a:rPr lang="zh-CN" altLang="en-US" dirty="0"/>
              <a:t> </a:t>
            </a:r>
          </a:p>
        </p:txBody>
      </p:sp>
      <p:pic>
        <p:nvPicPr>
          <p:cNvPr id="7" name="图片 6">
            <a:extLst>
              <a:ext uri="{FF2B5EF4-FFF2-40B4-BE49-F238E27FC236}">
                <a16:creationId xmlns:a16="http://schemas.microsoft.com/office/drawing/2014/main" id="{4101BD52-A747-4F89-AE42-16836E7B8DC4}"/>
              </a:ext>
            </a:extLst>
          </p:cNvPr>
          <p:cNvPicPr>
            <a:picLocks noChangeAspect="1"/>
          </p:cNvPicPr>
          <p:nvPr/>
        </p:nvPicPr>
        <p:blipFill>
          <a:blip r:embed="rId3"/>
          <a:stretch>
            <a:fillRect/>
          </a:stretch>
        </p:blipFill>
        <p:spPr>
          <a:xfrm>
            <a:off x="623392" y="1124745"/>
            <a:ext cx="8745170" cy="3048425"/>
          </a:xfrm>
          <a:prstGeom prst="rect">
            <a:avLst/>
          </a:prstGeom>
        </p:spPr>
      </p:pic>
    </p:spTree>
    <p:extLst>
      <p:ext uri="{BB962C8B-B14F-4D97-AF65-F5344CB8AC3E}">
        <p14:creationId xmlns:p14="http://schemas.microsoft.com/office/powerpoint/2010/main" val="3569195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36A1-6377-4C7E-A9E2-28E4C5A5E5A8}"/>
              </a:ext>
            </a:extLst>
          </p:cNvPr>
          <p:cNvSpPr>
            <a:spLocks noGrp="1"/>
          </p:cNvSpPr>
          <p:nvPr>
            <p:ph type="title"/>
          </p:nvPr>
        </p:nvSpPr>
        <p:spPr/>
        <p:txBody>
          <a:bodyPr/>
          <a:lstStyle/>
          <a:p>
            <a:r>
              <a:rPr lang="en-US" altLang="zh-CN" dirty="0" err="1"/>
              <a:t>gcc</a:t>
            </a:r>
            <a:r>
              <a:rPr lang="zh-CN" altLang="en-US" dirty="0"/>
              <a:t>和</a:t>
            </a:r>
            <a:r>
              <a:rPr lang="en-US" altLang="zh-CN" dirty="0" err="1"/>
              <a:t>mingw</a:t>
            </a:r>
            <a:r>
              <a:rPr lang="zh-CN" altLang="en-US" dirty="0"/>
              <a:t>的区别</a:t>
            </a:r>
          </a:p>
        </p:txBody>
      </p:sp>
      <p:pic>
        <p:nvPicPr>
          <p:cNvPr id="7" name="内容占位符 6">
            <a:extLst>
              <a:ext uri="{FF2B5EF4-FFF2-40B4-BE49-F238E27FC236}">
                <a16:creationId xmlns:a16="http://schemas.microsoft.com/office/drawing/2014/main" id="{EE4FF3B4-91AF-46F7-9659-F569E62956B3}"/>
              </a:ext>
            </a:extLst>
          </p:cNvPr>
          <p:cNvPicPr>
            <a:picLocks noGrp="1" noChangeAspect="1"/>
          </p:cNvPicPr>
          <p:nvPr>
            <p:ph idx="1"/>
          </p:nvPr>
        </p:nvPicPr>
        <p:blipFill>
          <a:blip r:embed="rId2"/>
          <a:stretch>
            <a:fillRect/>
          </a:stretch>
        </p:blipFill>
        <p:spPr>
          <a:xfrm>
            <a:off x="2923924" y="1125538"/>
            <a:ext cx="6526714" cy="5183187"/>
          </a:xfrm>
        </p:spPr>
      </p:pic>
      <p:sp>
        <p:nvSpPr>
          <p:cNvPr id="5" name="文本框 4">
            <a:extLst>
              <a:ext uri="{FF2B5EF4-FFF2-40B4-BE49-F238E27FC236}">
                <a16:creationId xmlns:a16="http://schemas.microsoft.com/office/drawing/2014/main" id="{F37572E4-D1E2-4275-BED1-A2601A196ECB}"/>
              </a:ext>
            </a:extLst>
          </p:cNvPr>
          <p:cNvSpPr txBox="1"/>
          <p:nvPr/>
        </p:nvSpPr>
        <p:spPr>
          <a:xfrm>
            <a:off x="4367808" y="6309320"/>
            <a:ext cx="8151300" cy="369332"/>
          </a:xfrm>
          <a:prstGeom prst="rect">
            <a:avLst/>
          </a:prstGeom>
          <a:noFill/>
        </p:spPr>
        <p:txBody>
          <a:bodyPr wrap="square">
            <a:spAutoFit/>
          </a:bodyPr>
          <a:lstStyle/>
          <a:p>
            <a:r>
              <a:rPr lang="zh-CN" altLang="en-US" dirty="0">
                <a:hlinkClick r:id="rId3"/>
              </a:rPr>
              <a:t>https://bbs.huaweicloud.com/forum/forum.php?mod=viewthread&amp;tid=84999</a:t>
            </a:r>
            <a:r>
              <a:rPr lang="zh-CN" altLang="en-US" dirty="0"/>
              <a:t> </a:t>
            </a:r>
          </a:p>
        </p:txBody>
      </p:sp>
    </p:spTree>
    <p:extLst>
      <p:ext uri="{BB962C8B-B14F-4D97-AF65-F5344CB8AC3E}">
        <p14:creationId xmlns:p14="http://schemas.microsoft.com/office/powerpoint/2010/main" val="1331062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5A51B-2F1D-4F01-B12E-D3FA38383ACE}"/>
              </a:ext>
            </a:extLst>
          </p:cNvPr>
          <p:cNvSpPr>
            <a:spLocks noGrp="1"/>
          </p:cNvSpPr>
          <p:nvPr>
            <p:ph type="title"/>
          </p:nvPr>
        </p:nvSpPr>
        <p:spPr/>
        <p:txBody>
          <a:bodyPr/>
          <a:lstStyle/>
          <a:p>
            <a:r>
              <a:rPr lang="en-US" altLang="zh-CN" dirty="0"/>
              <a:t>MSys2</a:t>
            </a:r>
            <a:endParaRPr lang="zh-CN" altLang="en-US" dirty="0"/>
          </a:p>
        </p:txBody>
      </p:sp>
      <p:sp>
        <p:nvSpPr>
          <p:cNvPr id="3" name="内容占位符 2">
            <a:extLst>
              <a:ext uri="{FF2B5EF4-FFF2-40B4-BE49-F238E27FC236}">
                <a16:creationId xmlns:a16="http://schemas.microsoft.com/office/drawing/2014/main" id="{0D6A7DE6-AC55-4AE2-8983-062BAE6ECF09}"/>
              </a:ext>
            </a:extLst>
          </p:cNvPr>
          <p:cNvSpPr>
            <a:spLocks noGrp="1"/>
          </p:cNvSpPr>
          <p:nvPr>
            <p:ph idx="1"/>
          </p:nvPr>
        </p:nvSpPr>
        <p:spPr/>
        <p:txBody>
          <a:bodyPr/>
          <a:lstStyle/>
          <a:p>
            <a:endParaRPr lang="zh-CN" altLang="en-US" dirty="0"/>
          </a:p>
        </p:txBody>
      </p:sp>
      <p:sp>
        <p:nvSpPr>
          <p:cNvPr id="5" name="文本框 4">
            <a:extLst>
              <a:ext uri="{FF2B5EF4-FFF2-40B4-BE49-F238E27FC236}">
                <a16:creationId xmlns:a16="http://schemas.microsoft.com/office/drawing/2014/main" id="{1380A46E-10BA-43F8-9153-80586D4B84E6}"/>
              </a:ext>
            </a:extLst>
          </p:cNvPr>
          <p:cNvSpPr txBox="1"/>
          <p:nvPr/>
        </p:nvSpPr>
        <p:spPr>
          <a:xfrm>
            <a:off x="6960096" y="638732"/>
            <a:ext cx="6147486" cy="369332"/>
          </a:xfrm>
          <a:prstGeom prst="rect">
            <a:avLst/>
          </a:prstGeom>
          <a:noFill/>
        </p:spPr>
        <p:txBody>
          <a:bodyPr wrap="square">
            <a:spAutoFit/>
          </a:bodyPr>
          <a:lstStyle/>
          <a:p>
            <a:r>
              <a:rPr lang="zh-CN" altLang="en-US" dirty="0">
                <a:hlinkClick r:id="rId2"/>
              </a:rPr>
              <a:t>https://blog.csdn.net/10km/article/details/74784322</a:t>
            </a:r>
            <a:r>
              <a:rPr lang="zh-CN" altLang="en-US" dirty="0"/>
              <a:t> </a:t>
            </a:r>
          </a:p>
        </p:txBody>
      </p:sp>
      <p:pic>
        <p:nvPicPr>
          <p:cNvPr id="8" name="图片 7">
            <a:extLst>
              <a:ext uri="{FF2B5EF4-FFF2-40B4-BE49-F238E27FC236}">
                <a16:creationId xmlns:a16="http://schemas.microsoft.com/office/drawing/2014/main" id="{AA738F22-466A-4EAC-A409-BE628CD5ABA1}"/>
              </a:ext>
            </a:extLst>
          </p:cNvPr>
          <p:cNvPicPr>
            <a:picLocks noChangeAspect="1"/>
          </p:cNvPicPr>
          <p:nvPr/>
        </p:nvPicPr>
        <p:blipFill>
          <a:blip r:embed="rId3"/>
          <a:stretch>
            <a:fillRect/>
          </a:stretch>
        </p:blipFill>
        <p:spPr>
          <a:xfrm>
            <a:off x="1631504" y="0"/>
            <a:ext cx="8245611" cy="6858000"/>
          </a:xfrm>
          <a:prstGeom prst="rect">
            <a:avLst/>
          </a:prstGeom>
        </p:spPr>
      </p:pic>
      <p:pic>
        <p:nvPicPr>
          <p:cNvPr id="10" name="图片 9">
            <a:extLst>
              <a:ext uri="{FF2B5EF4-FFF2-40B4-BE49-F238E27FC236}">
                <a16:creationId xmlns:a16="http://schemas.microsoft.com/office/drawing/2014/main" id="{2230F7E2-D992-4CAD-9E20-F4F77360267A}"/>
              </a:ext>
            </a:extLst>
          </p:cNvPr>
          <p:cNvPicPr>
            <a:picLocks noChangeAspect="1"/>
          </p:cNvPicPr>
          <p:nvPr/>
        </p:nvPicPr>
        <p:blipFill>
          <a:blip r:embed="rId4"/>
          <a:stretch>
            <a:fillRect/>
          </a:stretch>
        </p:blipFill>
        <p:spPr>
          <a:xfrm>
            <a:off x="7117242" y="3429000"/>
            <a:ext cx="6011114" cy="1286054"/>
          </a:xfrm>
          <a:prstGeom prst="rect">
            <a:avLst/>
          </a:prstGeom>
        </p:spPr>
      </p:pic>
    </p:spTree>
    <p:extLst>
      <p:ext uri="{BB962C8B-B14F-4D97-AF65-F5344CB8AC3E}">
        <p14:creationId xmlns:p14="http://schemas.microsoft.com/office/powerpoint/2010/main" val="330181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5A51B-2F1D-4F01-B12E-D3FA38383ACE}"/>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DADA120A-6916-40EE-91A3-B8AFC877BF83}"/>
              </a:ext>
            </a:extLst>
          </p:cNvPr>
          <p:cNvPicPr>
            <a:picLocks noGrp="1" noChangeAspect="1"/>
          </p:cNvPicPr>
          <p:nvPr>
            <p:ph idx="1"/>
          </p:nvPr>
        </p:nvPicPr>
        <p:blipFill>
          <a:blip r:embed="rId2"/>
          <a:stretch>
            <a:fillRect/>
          </a:stretch>
        </p:blipFill>
        <p:spPr>
          <a:xfrm>
            <a:off x="1743249" y="1383181"/>
            <a:ext cx="8888065" cy="4667901"/>
          </a:xfrm>
        </p:spPr>
      </p:pic>
      <p:sp>
        <p:nvSpPr>
          <p:cNvPr id="5" name="文本框 4">
            <a:extLst>
              <a:ext uri="{FF2B5EF4-FFF2-40B4-BE49-F238E27FC236}">
                <a16:creationId xmlns:a16="http://schemas.microsoft.com/office/drawing/2014/main" id="{1380A46E-10BA-43F8-9153-80586D4B84E6}"/>
              </a:ext>
            </a:extLst>
          </p:cNvPr>
          <p:cNvSpPr txBox="1"/>
          <p:nvPr/>
        </p:nvSpPr>
        <p:spPr>
          <a:xfrm>
            <a:off x="6960096" y="638732"/>
            <a:ext cx="6147486" cy="369332"/>
          </a:xfrm>
          <a:prstGeom prst="rect">
            <a:avLst/>
          </a:prstGeom>
          <a:noFill/>
        </p:spPr>
        <p:txBody>
          <a:bodyPr wrap="square">
            <a:spAutoFit/>
          </a:bodyPr>
          <a:lstStyle/>
          <a:p>
            <a:r>
              <a:rPr lang="zh-CN" altLang="en-US" dirty="0">
                <a:hlinkClick r:id="rId3"/>
              </a:rPr>
              <a:t>https://blog.csdn.net/10km/article/details/74784322</a:t>
            </a:r>
            <a:r>
              <a:rPr lang="zh-CN" altLang="en-US" dirty="0"/>
              <a:t> </a:t>
            </a:r>
          </a:p>
        </p:txBody>
      </p:sp>
    </p:spTree>
    <p:extLst>
      <p:ext uri="{BB962C8B-B14F-4D97-AF65-F5344CB8AC3E}">
        <p14:creationId xmlns:p14="http://schemas.microsoft.com/office/powerpoint/2010/main" val="555826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53C2B-8780-43D3-8E5D-590817AED899}"/>
              </a:ext>
            </a:extLst>
          </p:cNvPr>
          <p:cNvSpPr>
            <a:spLocks noGrp="1"/>
          </p:cNvSpPr>
          <p:nvPr>
            <p:ph type="title"/>
          </p:nvPr>
        </p:nvSpPr>
        <p:spPr/>
        <p:txBody>
          <a:bodyPr/>
          <a:lstStyle/>
          <a:p>
            <a:r>
              <a:rPr lang="en-US" altLang="zh-CN" dirty="0"/>
              <a:t>01 Introduction</a:t>
            </a:r>
            <a:endParaRPr lang="zh-CN" altLang="en-US" dirty="0"/>
          </a:p>
        </p:txBody>
      </p:sp>
      <p:sp>
        <p:nvSpPr>
          <p:cNvPr id="3" name="内容占位符 2">
            <a:extLst>
              <a:ext uri="{FF2B5EF4-FFF2-40B4-BE49-F238E27FC236}">
                <a16:creationId xmlns:a16="http://schemas.microsoft.com/office/drawing/2014/main" id="{5C326DB4-8B4A-4956-A510-A72AA6769083}"/>
              </a:ext>
            </a:extLst>
          </p:cNvPr>
          <p:cNvSpPr>
            <a:spLocks noGrp="1"/>
          </p:cNvSpPr>
          <p:nvPr>
            <p:ph idx="1"/>
          </p:nvPr>
        </p:nvSpPr>
        <p:spPr/>
        <p:txBody>
          <a:bodyPr/>
          <a:lstStyle/>
          <a:p>
            <a:r>
              <a:rPr lang="en-US" altLang="zh-CN" dirty="0"/>
              <a:t>Background about BIOS, MBR, Bootloader … </a:t>
            </a:r>
          </a:p>
          <a:p>
            <a:r>
              <a:rPr lang="en-US" altLang="zh-CN" dirty="0"/>
              <a:t>Project0 – Env + MBR and beyond</a:t>
            </a:r>
          </a:p>
          <a:p>
            <a:pPr lvl="1"/>
            <a:r>
              <a:rPr lang="en-US" altLang="zh-CN" dirty="0"/>
              <a:t>Env – </a:t>
            </a:r>
            <a:r>
              <a:rPr lang="en-US" altLang="zh-CN" dirty="0">
                <a:highlight>
                  <a:srgbClr val="FF9900"/>
                </a:highlight>
              </a:rPr>
              <a:t>Windows 10</a:t>
            </a:r>
            <a:r>
              <a:rPr lang="en-US" altLang="zh-CN" dirty="0"/>
              <a:t> </a:t>
            </a:r>
          </a:p>
          <a:p>
            <a:pPr lvl="2"/>
            <a:r>
              <a:rPr lang="en-US" altLang="zh-CN" dirty="0"/>
              <a:t>NASM</a:t>
            </a:r>
          </a:p>
          <a:p>
            <a:pPr lvl="2"/>
            <a:r>
              <a:rPr lang="en-US" altLang="zh-CN" dirty="0"/>
              <a:t>Notepad++/VS (?)</a:t>
            </a:r>
          </a:p>
          <a:p>
            <a:pPr lvl="2"/>
            <a:r>
              <a:rPr lang="en-US" altLang="zh-CN" dirty="0"/>
              <a:t>Msys2 – Linux developing environment in Windows</a:t>
            </a:r>
          </a:p>
          <a:p>
            <a:pPr lvl="2"/>
            <a:r>
              <a:rPr lang="en-US" altLang="zh-CN" dirty="0" err="1"/>
              <a:t>Qemu</a:t>
            </a:r>
            <a:endParaRPr lang="en-US" altLang="zh-CN" dirty="0"/>
          </a:p>
          <a:p>
            <a:pPr lvl="1"/>
            <a:r>
              <a:rPr lang="en-US" altLang="zh-CN" dirty="0"/>
              <a:t>1</a:t>
            </a:r>
            <a:r>
              <a:rPr lang="en-US" altLang="zh-CN" baseline="30000" dirty="0"/>
              <a:t>st</a:t>
            </a:r>
            <a:r>
              <a:rPr lang="en-US" altLang="zh-CN" dirty="0"/>
              <a:t> try </a:t>
            </a:r>
          </a:p>
          <a:p>
            <a:pPr lvl="2"/>
            <a:r>
              <a:rPr lang="en-US" altLang="zh-CN" dirty="0"/>
              <a:t>Naïve version of MBR</a:t>
            </a:r>
          </a:p>
          <a:p>
            <a:pPr lvl="2"/>
            <a:r>
              <a:rPr lang="en-US" altLang="zh-CN" dirty="0"/>
              <a:t>Beyond 512B</a:t>
            </a:r>
            <a:endParaRPr lang="zh-CN" altLang="en-US" dirty="0"/>
          </a:p>
        </p:txBody>
      </p:sp>
    </p:spTree>
    <p:extLst>
      <p:ext uri="{BB962C8B-B14F-4D97-AF65-F5344CB8AC3E}">
        <p14:creationId xmlns:p14="http://schemas.microsoft.com/office/powerpoint/2010/main" val="2998598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5A51B-2F1D-4F01-B12E-D3FA38383ACE}"/>
              </a:ext>
            </a:extLst>
          </p:cNvPr>
          <p:cNvSpPr>
            <a:spLocks noGrp="1"/>
          </p:cNvSpPr>
          <p:nvPr>
            <p:ph type="title"/>
          </p:nvPr>
        </p:nvSpPr>
        <p:spPr/>
        <p:txBody>
          <a:bodyPr/>
          <a:lstStyle/>
          <a:p>
            <a:r>
              <a:rPr lang="zh-CN" altLang="en-US" dirty="0"/>
              <a:t>编译</a:t>
            </a:r>
            <a:r>
              <a:rPr lang="en-US" altLang="zh-CN" dirty="0" err="1"/>
              <a:t>OpenBLAS</a:t>
            </a:r>
            <a:endParaRPr lang="zh-CN" altLang="en-US" dirty="0"/>
          </a:p>
        </p:txBody>
      </p:sp>
      <p:sp>
        <p:nvSpPr>
          <p:cNvPr id="3" name="内容占位符 2">
            <a:extLst>
              <a:ext uri="{FF2B5EF4-FFF2-40B4-BE49-F238E27FC236}">
                <a16:creationId xmlns:a16="http://schemas.microsoft.com/office/drawing/2014/main" id="{0D6A7DE6-AC55-4AE2-8983-062BAE6ECF09}"/>
              </a:ext>
            </a:extLst>
          </p:cNvPr>
          <p:cNvSpPr>
            <a:spLocks noGrp="1"/>
          </p:cNvSpPr>
          <p:nvPr>
            <p:ph idx="1"/>
          </p:nvPr>
        </p:nvSpPr>
        <p:spPr/>
        <p:txBody>
          <a:bodyPr/>
          <a:lstStyle/>
          <a:p>
            <a:endParaRPr lang="zh-CN" altLang="en-US"/>
          </a:p>
        </p:txBody>
      </p:sp>
      <p:sp>
        <p:nvSpPr>
          <p:cNvPr id="5" name="文本框 4">
            <a:extLst>
              <a:ext uri="{FF2B5EF4-FFF2-40B4-BE49-F238E27FC236}">
                <a16:creationId xmlns:a16="http://schemas.microsoft.com/office/drawing/2014/main" id="{1380A46E-10BA-43F8-9153-80586D4B84E6}"/>
              </a:ext>
            </a:extLst>
          </p:cNvPr>
          <p:cNvSpPr txBox="1"/>
          <p:nvPr/>
        </p:nvSpPr>
        <p:spPr>
          <a:xfrm>
            <a:off x="6960096" y="638732"/>
            <a:ext cx="6147486" cy="369332"/>
          </a:xfrm>
          <a:prstGeom prst="rect">
            <a:avLst/>
          </a:prstGeom>
          <a:noFill/>
        </p:spPr>
        <p:txBody>
          <a:bodyPr wrap="square">
            <a:spAutoFit/>
          </a:bodyPr>
          <a:lstStyle/>
          <a:p>
            <a:r>
              <a:rPr lang="zh-CN" altLang="en-US" dirty="0">
                <a:hlinkClick r:id="rId2"/>
              </a:rPr>
              <a:t>https://blog.csdn.net/10km/article/details/74784322</a:t>
            </a:r>
            <a:r>
              <a:rPr lang="zh-CN" altLang="en-US" dirty="0"/>
              <a:t> </a:t>
            </a:r>
          </a:p>
        </p:txBody>
      </p:sp>
      <p:pic>
        <p:nvPicPr>
          <p:cNvPr id="6" name="图片 5">
            <a:extLst>
              <a:ext uri="{FF2B5EF4-FFF2-40B4-BE49-F238E27FC236}">
                <a16:creationId xmlns:a16="http://schemas.microsoft.com/office/drawing/2014/main" id="{87B184AD-8C6D-4DE9-9C0C-CF249883C480}"/>
              </a:ext>
            </a:extLst>
          </p:cNvPr>
          <p:cNvPicPr>
            <a:picLocks noChangeAspect="1"/>
          </p:cNvPicPr>
          <p:nvPr/>
        </p:nvPicPr>
        <p:blipFill>
          <a:blip r:embed="rId3"/>
          <a:stretch>
            <a:fillRect/>
          </a:stretch>
        </p:blipFill>
        <p:spPr>
          <a:xfrm>
            <a:off x="543917" y="1124745"/>
            <a:ext cx="6260027" cy="6858000"/>
          </a:xfrm>
          <a:prstGeom prst="rect">
            <a:avLst/>
          </a:prstGeom>
        </p:spPr>
      </p:pic>
    </p:spTree>
    <p:extLst>
      <p:ext uri="{BB962C8B-B14F-4D97-AF65-F5344CB8AC3E}">
        <p14:creationId xmlns:p14="http://schemas.microsoft.com/office/powerpoint/2010/main" val="2574520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5A51B-2F1D-4F01-B12E-D3FA38383AC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D6A7DE6-AC55-4AE2-8983-062BAE6ECF09}"/>
              </a:ext>
            </a:extLst>
          </p:cNvPr>
          <p:cNvSpPr>
            <a:spLocks noGrp="1"/>
          </p:cNvSpPr>
          <p:nvPr>
            <p:ph idx="1"/>
          </p:nvPr>
        </p:nvSpPr>
        <p:spPr/>
        <p:txBody>
          <a:bodyPr/>
          <a:lstStyle/>
          <a:p>
            <a:endParaRPr lang="zh-CN" altLang="en-US"/>
          </a:p>
        </p:txBody>
      </p:sp>
      <p:sp>
        <p:nvSpPr>
          <p:cNvPr id="5" name="文本框 4">
            <a:extLst>
              <a:ext uri="{FF2B5EF4-FFF2-40B4-BE49-F238E27FC236}">
                <a16:creationId xmlns:a16="http://schemas.microsoft.com/office/drawing/2014/main" id="{1380A46E-10BA-43F8-9153-80586D4B84E6}"/>
              </a:ext>
            </a:extLst>
          </p:cNvPr>
          <p:cNvSpPr txBox="1"/>
          <p:nvPr/>
        </p:nvSpPr>
        <p:spPr>
          <a:xfrm>
            <a:off x="6960096" y="638732"/>
            <a:ext cx="6147486" cy="369332"/>
          </a:xfrm>
          <a:prstGeom prst="rect">
            <a:avLst/>
          </a:prstGeom>
          <a:noFill/>
        </p:spPr>
        <p:txBody>
          <a:bodyPr wrap="square">
            <a:spAutoFit/>
          </a:bodyPr>
          <a:lstStyle/>
          <a:p>
            <a:r>
              <a:rPr lang="zh-CN" altLang="en-US" dirty="0">
                <a:hlinkClick r:id="rId2"/>
              </a:rPr>
              <a:t>https://blog.csdn.net/10km/article/details/74784322</a:t>
            </a:r>
            <a:r>
              <a:rPr lang="zh-CN" altLang="en-US" dirty="0"/>
              <a:t> </a:t>
            </a:r>
          </a:p>
        </p:txBody>
      </p:sp>
      <p:pic>
        <p:nvPicPr>
          <p:cNvPr id="6" name="图片 5">
            <a:extLst>
              <a:ext uri="{FF2B5EF4-FFF2-40B4-BE49-F238E27FC236}">
                <a16:creationId xmlns:a16="http://schemas.microsoft.com/office/drawing/2014/main" id="{F68FDA16-14FD-45FA-B042-36F4BBBFBECA}"/>
              </a:ext>
            </a:extLst>
          </p:cNvPr>
          <p:cNvPicPr>
            <a:picLocks noChangeAspect="1"/>
          </p:cNvPicPr>
          <p:nvPr/>
        </p:nvPicPr>
        <p:blipFill>
          <a:blip r:embed="rId3"/>
          <a:stretch>
            <a:fillRect/>
          </a:stretch>
        </p:blipFill>
        <p:spPr>
          <a:xfrm>
            <a:off x="517828" y="638732"/>
            <a:ext cx="7106642" cy="6011114"/>
          </a:xfrm>
          <a:prstGeom prst="rect">
            <a:avLst/>
          </a:prstGeom>
        </p:spPr>
      </p:pic>
      <p:pic>
        <p:nvPicPr>
          <p:cNvPr id="7" name="图片 6">
            <a:extLst>
              <a:ext uri="{FF2B5EF4-FFF2-40B4-BE49-F238E27FC236}">
                <a16:creationId xmlns:a16="http://schemas.microsoft.com/office/drawing/2014/main" id="{4A83E334-6449-4D3B-9EFA-FB449C7B237B}"/>
              </a:ext>
            </a:extLst>
          </p:cNvPr>
          <p:cNvPicPr>
            <a:picLocks noChangeAspect="1"/>
          </p:cNvPicPr>
          <p:nvPr/>
        </p:nvPicPr>
        <p:blipFill>
          <a:blip r:embed="rId4"/>
          <a:stretch>
            <a:fillRect/>
          </a:stretch>
        </p:blipFill>
        <p:spPr>
          <a:xfrm>
            <a:off x="6987733" y="1124745"/>
            <a:ext cx="8840434" cy="6020640"/>
          </a:xfrm>
          <a:prstGeom prst="rect">
            <a:avLst/>
          </a:prstGeom>
        </p:spPr>
      </p:pic>
    </p:spTree>
    <p:extLst>
      <p:ext uri="{BB962C8B-B14F-4D97-AF65-F5344CB8AC3E}">
        <p14:creationId xmlns:p14="http://schemas.microsoft.com/office/powerpoint/2010/main" val="2288917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5A51B-2F1D-4F01-B12E-D3FA38383ACE}"/>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18766173-B189-4DAF-B0A3-A6FF910D1C51}"/>
              </a:ext>
            </a:extLst>
          </p:cNvPr>
          <p:cNvPicPr>
            <a:picLocks noGrp="1" noChangeAspect="1"/>
          </p:cNvPicPr>
          <p:nvPr>
            <p:ph idx="1"/>
          </p:nvPr>
        </p:nvPicPr>
        <p:blipFill>
          <a:blip r:embed="rId2"/>
          <a:stretch>
            <a:fillRect/>
          </a:stretch>
        </p:blipFill>
        <p:spPr>
          <a:xfrm>
            <a:off x="1890907" y="2178629"/>
            <a:ext cx="8592749" cy="3077004"/>
          </a:xfrm>
        </p:spPr>
      </p:pic>
      <p:sp>
        <p:nvSpPr>
          <p:cNvPr id="5" name="文本框 4">
            <a:extLst>
              <a:ext uri="{FF2B5EF4-FFF2-40B4-BE49-F238E27FC236}">
                <a16:creationId xmlns:a16="http://schemas.microsoft.com/office/drawing/2014/main" id="{1380A46E-10BA-43F8-9153-80586D4B84E6}"/>
              </a:ext>
            </a:extLst>
          </p:cNvPr>
          <p:cNvSpPr txBox="1"/>
          <p:nvPr/>
        </p:nvSpPr>
        <p:spPr>
          <a:xfrm>
            <a:off x="6960096" y="638732"/>
            <a:ext cx="6147486" cy="369332"/>
          </a:xfrm>
          <a:prstGeom prst="rect">
            <a:avLst/>
          </a:prstGeom>
          <a:noFill/>
        </p:spPr>
        <p:txBody>
          <a:bodyPr wrap="square">
            <a:spAutoFit/>
          </a:bodyPr>
          <a:lstStyle/>
          <a:p>
            <a:r>
              <a:rPr lang="zh-CN" altLang="en-US" dirty="0">
                <a:hlinkClick r:id="rId3"/>
              </a:rPr>
              <a:t>https://blog.csdn.net/10km/article/details/74784322</a:t>
            </a:r>
            <a:r>
              <a:rPr lang="zh-CN" altLang="en-US" dirty="0"/>
              <a:t> </a:t>
            </a:r>
          </a:p>
        </p:txBody>
      </p:sp>
    </p:spTree>
    <p:extLst>
      <p:ext uri="{BB962C8B-B14F-4D97-AF65-F5344CB8AC3E}">
        <p14:creationId xmlns:p14="http://schemas.microsoft.com/office/powerpoint/2010/main" val="4141065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5A810-0A02-4098-89F4-CD64C5F0517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547EC3-EF41-4FE4-895E-19C70B893AD9}"/>
              </a:ext>
            </a:extLst>
          </p:cNvPr>
          <p:cNvSpPr>
            <a:spLocks noGrp="1"/>
          </p:cNvSpPr>
          <p:nvPr>
            <p:ph idx="1"/>
          </p:nvPr>
        </p:nvSpPr>
        <p:spPr/>
        <p:txBody>
          <a:bodyPr/>
          <a:lstStyle/>
          <a:p>
            <a:r>
              <a:rPr lang="en-US" altLang="zh-CN" dirty="0"/>
              <a:t>Change the updating source </a:t>
            </a:r>
          </a:p>
          <a:p>
            <a:pPr lvl="1"/>
            <a:endParaRPr lang="en-US" altLang="zh-CN" sz="2600" dirty="0"/>
          </a:p>
          <a:p>
            <a:pPr lvl="1"/>
            <a:r>
              <a:rPr lang="en-US" altLang="zh-CN" sz="2600" dirty="0"/>
              <a:t>MSYS2 </a:t>
            </a:r>
            <a:r>
              <a:rPr lang="zh-CN" altLang="zh-CN" sz="2600" dirty="0"/>
              <a:t>中</a:t>
            </a:r>
            <a:r>
              <a:rPr lang="en-US" altLang="zh-CN" sz="2600" dirty="0"/>
              <a:t> </a:t>
            </a:r>
            <a:r>
              <a:rPr lang="en-US" altLang="zh-CN" sz="2600" dirty="0" err="1"/>
              <a:t>pacman</a:t>
            </a:r>
            <a:r>
              <a:rPr lang="en-US" altLang="zh-CN" sz="2600" dirty="0"/>
              <a:t> </a:t>
            </a:r>
            <a:r>
              <a:rPr lang="zh-CN" altLang="zh-CN" sz="2600" dirty="0"/>
              <a:t>的源文件位于</a:t>
            </a:r>
            <a:r>
              <a:rPr lang="en-US" altLang="zh-CN" sz="2600" dirty="0"/>
              <a:t> C:\msys64\etc\pacman.d </a:t>
            </a:r>
            <a:r>
              <a:rPr lang="zh-CN" altLang="zh-CN" sz="2600" dirty="0"/>
              <a:t>目录</a:t>
            </a:r>
          </a:p>
          <a:p>
            <a:pPr lvl="1"/>
            <a:r>
              <a:rPr lang="zh-CN" altLang="zh-CN" sz="2600" dirty="0"/>
              <a:t>分别编辑里面的三个文件添加地址即可</a:t>
            </a:r>
          </a:p>
          <a:p>
            <a:pPr lvl="2"/>
            <a:r>
              <a:rPr lang="zh-CN" altLang="zh-CN" sz="2400" dirty="0"/>
              <a:t>编辑</a:t>
            </a:r>
            <a:r>
              <a:rPr lang="en-US" altLang="zh-CN" sz="2400" dirty="0"/>
              <a:t> /</a:t>
            </a:r>
            <a:r>
              <a:rPr lang="en-US" altLang="zh-CN" sz="2400" dirty="0" err="1"/>
              <a:t>etc</a:t>
            </a:r>
            <a:r>
              <a:rPr lang="en-US" altLang="zh-CN" sz="2400" dirty="0"/>
              <a:t>/</a:t>
            </a:r>
            <a:r>
              <a:rPr lang="en-US" altLang="zh-CN" sz="2400" dirty="0" err="1"/>
              <a:t>pacman.d</a:t>
            </a:r>
            <a:r>
              <a:rPr lang="en-US" altLang="zh-CN" sz="2400" dirty="0"/>
              <a:t>/mirrorlist.mingw32 </a:t>
            </a:r>
            <a:r>
              <a:rPr lang="zh-CN" altLang="zh-CN" sz="2400" dirty="0"/>
              <a:t>，在文件开头添加：</a:t>
            </a:r>
          </a:p>
          <a:p>
            <a:pPr lvl="3"/>
            <a:r>
              <a:rPr lang="en-US" altLang="zh-CN" sz="2200" dirty="0"/>
              <a:t>Server = http://mirrors.ustc.edu.cn/msys2/mingw/i686</a:t>
            </a:r>
            <a:endParaRPr lang="zh-CN" altLang="zh-CN" sz="2200" dirty="0"/>
          </a:p>
          <a:p>
            <a:pPr lvl="2"/>
            <a:r>
              <a:rPr lang="zh-CN" altLang="zh-CN" sz="2400" dirty="0"/>
              <a:t>编辑</a:t>
            </a:r>
            <a:r>
              <a:rPr lang="en-US" altLang="zh-CN" sz="2400" dirty="0"/>
              <a:t> /</a:t>
            </a:r>
            <a:r>
              <a:rPr lang="en-US" altLang="zh-CN" sz="2400" dirty="0" err="1"/>
              <a:t>etc</a:t>
            </a:r>
            <a:r>
              <a:rPr lang="en-US" altLang="zh-CN" sz="2400" dirty="0"/>
              <a:t>/</a:t>
            </a:r>
            <a:r>
              <a:rPr lang="en-US" altLang="zh-CN" sz="2400" dirty="0" err="1"/>
              <a:t>pacman.d</a:t>
            </a:r>
            <a:r>
              <a:rPr lang="en-US" altLang="zh-CN" sz="2400" dirty="0"/>
              <a:t>/mirrorlist.mingw64 </a:t>
            </a:r>
            <a:r>
              <a:rPr lang="zh-CN" altLang="zh-CN" sz="2400" dirty="0"/>
              <a:t>，在文件开头添加</a:t>
            </a:r>
          </a:p>
          <a:p>
            <a:pPr lvl="3"/>
            <a:r>
              <a:rPr lang="en-US" altLang="zh-CN" sz="2200" dirty="0"/>
              <a:t>Server = http://mirrors.ustc.edu.cn/msys2/mingw/x86_64</a:t>
            </a:r>
            <a:endParaRPr lang="zh-CN" altLang="zh-CN" sz="2200" dirty="0"/>
          </a:p>
          <a:p>
            <a:pPr lvl="2"/>
            <a:r>
              <a:rPr lang="zh-CN" altLang="zh-CN" sz="2400" dirty="0"/>
              <a:t>编辑</a:t>
            </a:r>
            <a:r>
              <a:rPr lang="en-US" altLang="zh-CN" sz="2400" dirty="0"/>
              <a:t> /</a:t>
            </a:r>
            <a:r>
              <a:rPr lang="en-US" altLang="zh-CN" sz="2400" dirty="0" err="1"/>
              <a:t>etc</a:t>
            </a:r>
            <a:r>
              <a:rPr lang="en-US" altLang="zh-CN" sz="2400" dirty="0"/>
              <a:t>/</a:t>
            </a:r>
            <a:r>
              <a:rPr lang="en-US" altLang="zh-CN" sz="2400" dirty="0" err="1"/>
              <a:t>pacman.d</a:t>
            </a:r>
            <a:r>
              <a:rPr lang="en-US" altLang="zh-CN" sz="2400" dirty="0"/>
              <a:t>/</a:t>
            </a:r>
            <a:r>
              <a:rPr lang="en-US" altLang="zh-CN" sz="2400" dirty="0" err="1"/>
              <a:t>mirrorlist.msys</a:t>
            </a:r>
            <a:r>
              <a:rPr lang="en-US" altLang="zh-CN" sz="2400" dirty="0"/>
              <a:t> </a:t>
            </a:r>
            <a:r>
              <a:rPr lang="zh-CN" altLang="zh-CN" sz="2400" dirty="0"/>
              <a:t>，在文件开头添加</a:t>
            </a:r>
          </a:p>
          <a:p>
            <a:pPr lvl="3"/>
            <a:r>
              <a:rPr lang="en-US" altLang="zh-CN" sz="2200" dirty="0"/>
              <a:t>Server = http://mirrors.ustc.edu.cn/msys2/msys/$arch</a:t>
            </a:r>
            <a:endParaRPr lang="zh-CN" altLang="en-US" dirty="0"/>
          </a:p>
        </p:txBody>
      </p:sp>
    </p:spTree>
    <p:extLst>
      <p:ext uri="{BB962C8B-B14F-4D97-AF65-F5344CB8AC3E}">
        <p14:creationId xmlns:p14="http://schemas.microsoft.com/office/powerpoint/2010/main" val="4011755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8F5B4-0EAB-40AF-B046-A692E41BFB90}"/>
              </a:ext>
            </a:extLst>
          </p:cNvPr>
          <p:cNvSpPr>
            <a:spLocks noGrp="1"/>
          </p:cNvSpPr>
          <p:nvPr>
            <p:ph type="title"/>
          </p:nvPr>
        </p:nvSpPr>
        <p:spPr/>
        <p:txBody>
          <a:bodyPr/>
          <a:lstStyle/>
          <a:p>
            <a:r>
              <a:rPr lang="en-US" altLang="zh-CN" dirty="0"/>
              <a:t>Install bison, flex and </a:t>
            </a:r>
            <a:r>
              <a:rPr lang="en-US" altLang="zh-CN" dirty="0" err="1"/>
              <a:t>diffutils</a:t>
            </a:r>
            <a:endParaRPr lang="zh-CN" altLang="en-US" dirty="0"/>
          </a:p>
        </p:txBody>
      </p:sp>
      <p:sp>
        <p:nvSpPr>
          <p:cNvPr id="3" name="内容占位符 2">
            <a:extLst>
              <a:ext uri="{FF2B5EF4-FFF2-40B4-BE49-F238E27FC236}">
                <a16:creationId xmlns:a16="http://schemas.microsoft.com/office/drawing/2014/main" id="{4101015D-3EB4-45D4-A8E4-CAC7162C803B}"/>
              </a:ext>
            </a:extLst>
          </p:cNvPr>
          <p:cNvSpPr>
            <a:spLocks noGrp="1"/>
          </p:cNvSpPr>
          <p:nvPr>
            <p:ph idx="1"/>
          </p:nvPr>
        </p:nvSpPr>
        <p:spPr/>
        <p:txBody>
          <a:bodyPr/>
          <a:lstStyle/>
          <a:p>
            <a:r>
              <a:rPr lang="en-US" altLang="zh-CN" dirty="0"/>
              <a:t>$ Pacman –S bison</a:t>
            </a:r>
            <a:endParaRPr lang="zh-CN" altLang="en-US" dirty="0"/>
          </a:p>
        </p:txBody>
      </p:sp>
      <p:pic>
        <p:nvPicPr>
          <p:cNvPr id="5" name="图片 4">
            <a:extLst>
              <a:ext uri="{FF2B5EF4-FFF2-40B4-BE49-F238E27FC236}">
                <a16:creationId xmlns:a16="http://schemas.microsoft.com/office/drawing/2014/main" id="{E2E775E0-09BD-4684-AE33-BAB586E22F69}"/>
              </a:ext>
            </a:extLst>
          </p:cNvPr>
          <p:cNvPicPr/>
          <p:nvPr/>
        </p:nvPicPr>
        <p:blipFill>
          <a:blip r:embed="rId2"/>
          <a:stretch>
            <a:fillRect/>
          </a:stretch>
        </p:blipFill>
        <p:spPr>
          <a:xfrm>
            <a:off x="911424" y="1608330"/>
            <a:ext cx="6988402" cy="4582090"/>
          </a:xfrm>
          <a:prstGeom prst="rect">
            <a:avLst/>
          </a:prstGeom>
        </p:spPr>
      </p:pic>
      <p:pic>
        <p:nvPicPr>
          <p:cNvPr id="6" name="图片 5" descr="C:\Users\86150\AppData\Local\Temp\SNAGHTML223c5cf0.PNG">
            <a:extLst>
              <a:ext uri="{FF2B5EF4-FFF2-40B4-BE49-F238E27FC236}">
                <a16:creationId xmlns:a16="http://schemas.microsoft.com/office/drawing/2014/main" id="{3F131632-A7E1-4741-A479-9A1CCFE6BAB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11824" y="2330739"/>
            <a:ext cx="7008470" cy="4574153"/>
          </a:xfrm>
          <a:prstGeom prst="rect">
            <a:avLst/>
          </a:prstGeom>
          <a:noFill/>
          <a:ln>
            <a:noFill/>
          </a:ln>
        </p:spPr>
      </p:pic>
    </p:spTree>
    <p:extLst>
      <p:ext uri="{BB962C8B-B14F-4D97-AF65-F5344CB8AC3E}">
        <p14:creationId xmlns:p14="http://schemas.microsoft.com/office/powerpoint/2010/main" val="645683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312B2-83F3-4078-AFF6-7C80649D948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5357F0A-F43E-4299-885D-A5F39CFA2DD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E367F5D-22CF-4355-B442-D408AF23C4FF}"/>
              </a:ext>
            </a:extLst>
          </p:cNvPr>
          <p:cNvPicPr>
            <a:picLocks noChangeAspect="1"/>
          </p:cNvPicPr>
          <p:nvPr/>
        </p:nvPicPr>
        <p:blipFill>
          <a:blip r:embed="rId2"/>
          <a:stretch>
            <a:fillRect/>
          </a:stretch>
        </p:blipFill>
        <p:spPr>
          <a:xfrm>
            <a:off x="1047312" y="1066298"/>
            <a:ext cx="10097375" cy="5791702"/>
          </a:xfrm>
          <a:prstGeom prst="rect">
            <a:avLst/>
          </a:prstGeom>
        </p:spPr>
      </p:pic>
    </p:spTree>
    <p:extLst>
      <p:ext uri="{BB962C8B-B14F-4D97-AF65-F5344CB8AC3E}">
        <p14:creationId xmlns:p14="http://schemas.microsoft.com/office/powerpoint/2010/main" val="2362135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6E5F5-553D-46BD-B642-87607DA6958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EE2F12A-DCB9-4F6D-9F38-D8BF9EC14208}"/>
              </a:ext>
            </a:extLst>
          </p:cNvPr>
          <p:cNvSpPr>
            <a:spLocks noGrp="1"/>
          </p:cNvSpPr>
          <p:nvPr>
            <p:ph idx="1"/>
          </p:nvPr>
        </p:nvSpPr>
        <p:spPr/>
        <p:txBody>
          <a:bodyPr/>
          <a:lstStyle/>
          <a:p>
            <a:r>
              <a:rPr lang="en-US" altLang="zh-CN" dirty="0"/>
              <a:t>Test bison/flex/diff after configuration of Windows’s Environment path</a:t>
            </a:r>
            <a:endParaRPr lang="zh-CN" altLang="en-US" dirty="0"/>
          </a:p>
        </p:txBody>
      </p:sp>
      <p:pic>
        <p:nvPicPr>
          <p:cNvPr id="4" name="图片 3">
            <a:extLst>
              <a:ext uri="{FF2B5EF4-FFF2-40B4-BE49-F238E27FC236}">
                <a16:creationId xmlns:a16="http://schemas.microsoft.com/office/drawing/2014/main" id="{8CD9C293-9C72-450D-A810-88CD66A15252}"/>
              </a:ext>
            </a:extLst>
          </p:cNvPr>
          <p:cNvPicPr/>
          <p:nvPr/>
        </p:nvPicPr>
        <p:blipFill>
          <a:blip r:embed="rId2"/>
          <a:stretch>
            <a:fillRect/>
          </a:stretch>
        </p:blipFill>
        <p:spPr>
          <a:xfrm>
            <a:off x="1055440" y="1916832"/>
            <a:ext cx="5274310" cy="5161280"/>
          </a:xfrm>
          <a:prstGeom prst="rect">
            <a:avLst/>
          </a:prstGeom>
        </p:spPr>
      </p:pic>
      <p:pic>
        <p:nvPicPr>
          <p:cNvPr id="5" name="图片 4">
            <a:extLst>
              <a:ext uri="{FF2B5EF4-FFF2-40B4-BE49-F238E27FC236}">
                <a16:creationId xmlns:a16="http://schemas.microsoft.com/office/drawing/2014/main" id="{1AD4492B-3BDC-4021-BCEC-A6D648FE5CDB}"/>
              </a:ext>
            </a:extLst>
          </p:cNvPr>
          <p:cNvPicPr/>
          <p:nvPr/>
        </p:nvPicPr>
        <p:blipFill>
          <a:blip r:embed="rId3"/>
          <a:stretch>
            <a:fillRect/>
          </a:stretch>
        </p:blipFill>
        <p:spPr>
          <a:xfrm>
            <a:off x="6390651" y="1916832"/>
            <a:ext cx="8599717" cy="5161280"/>
          </a:xfrm>
          <a:prstGeom prst="rect">
            <a:avLst/>
          </a:prstGeom>
        </p:spPr>
      </p:pic>
    </p:spTree>
    <p:extLst>
      <p:ext uri="{BB962C8B-B14F-4D97-AF65-F5344CB8AC3E}">
        <p14:creationId xmlns:p14="http://schemas.microsoft.com/office/powerpoint/2010/main" val="3971792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F32DA-3721-451D-98B3-B25C1694EAE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CF3EF3D-81A3-473A-9AD2-4B0E806B70EE}"/>
              </a:ext>
            </a:extLst>
          </p:cNvPr>
          <p:cNvSpPr>
            <a:spLocks noGrp="1"/>
          </p:cNvSpPr>
          <p:nvPr>
            <p:ph idx="1"/>
          </p:nvPr>
        </p:nvSpPr>
        <p:spPr/>
        <p:txBody>
          <a:bodyPr/>
          <a:lstStyle/>
          <a:p>
            <a:r>
              <a:rPr lang="zh-CN" altLang="en-US" dirty="0"/>
              <a:t>“</a:t>
            </a:r>
            <a:r>
              <a:rPr lang="en-US" altLang="zh-CN" b="0" i="0" dirty="0" err="1">
                <a:solidFill>
                  <a:srgbClr val="000000"/>
                </a:solidFill>
                <a:effectLst/>
                <a:latin typeface="Microsoft YaHei" panose="020B0503020204020204" pitchFamily="34" charset="-122"/>
                <a:ea typeface="Microsoft YaHei" panose="020B0503020204020204" pitchFamily="34" charset="-122"/>
              </a:rPr>
              <a:t>Bochs</a:t>
            </a:r>
            <a:r>
              <a:rPr lang="en-US" altLang="zh-CN" b="0" i="0" dirty="0">
                <a:solidFill>
                  <a:srgbClr val="000000"/>
                </a:solidFill>
                <a:effectLst/>
                <a:latin typeface="Microsoft YaHei" panose="020B0503020204020204" pitchFamily="34" charset="-122"/>
                <a:ea typeface="Microsoft YaHei" panose="020B0503020204020204" pitchFamily="34" charset="-122"/>
              </a:rPr>
              <a:t> is a highly portable open source </a:t>
            </a:r>
            <a:r>
              <a:rPr lang="en-US" altLang="zh-CN" b="0" i="0" dirty="0">
                <a:solidFill>
                  <a:srgbClr val="000000"/>
                </a:solidFill>
                <a:effectLst/>
                <a:highlight>
                  <a:srgbClr val="FF9900"/>
                </a:highlight>
                <a:latin typeface="Microsoft YaHei" panose="020B0503020204020204" pitchFamily="34" charset="-122"/>
                <a:ea typeface="Microsoft YaHei" panose="020B0503020204020204" pitchFamily="34" charset="-122"/>
              </a:rPr>
              <a:t>IA-32 (x86) PC emulator </a:t>
            </a:r>
            <a:r>
              <a:rPr lang="en-US" altLang="zh-CN" b="0" i="0" dirty="0">
                <a:solidFill>
                  <a:srgbClr val="000000"/>
                </a:solidFill>
                <a:effectLst/>
                <a:latin typeface="Microsoft YaHei" panose="020B0503020204020204" pitchFamily="34" charset="-122"/>
                <a:ea typeface="Microsoft YaHei" panose="020B0503020204020204" pitchFamily="34" charset="-122"/>
              </a:rPr>
              <a:t>written in C++, that runs on most popular platforms. </a:t>
            </a:r>
          </a:p>
          <a:p>
            <a:r>
              <a:rPr lang="en-US" altLang="zh-CN" b="0" i="0" dirty="0">
                <a:solidFill>
                  <a:srgbClr val="000000"/>
                </a:solidFill>
                <a:effectLst/>
                <a:latin typeface="Microsoft YaHei" panose="020B0503020204020204" pitchFamily="34" charset="-122"/>
                <a:ea typeface="Microsoft YaHei" panose="020B0503020204020204" pitchFamily="34" charset="-122"/>
              </a:rPr>
              <a:t>It includes emulation of the Intel x86 CPU, common I/O devices, and a custom BIOS. </a:t>
            </a:r>
          </a:p>
          <a:p>
            <a:r>
              <a:rPr lang="en-US" altLang="zh-CN" b="0" i="0" dirty="0" err="1">
                <a:solidFill>
                  <a:srgbClr val="000000"/>
                </a:solidFill>
                <a:effectLst/>
                <a:latin typeface="Microsoft YaHei" panose="020B0503020204020204" pitchFamily="34" charset="-122"/>
                <a:ea typeface="Microsoft YaHei" panose="020B0503020204020204" pitchFamily="34" charset="-122"/>
              </a:rPr>
              <a:t>Bochs</a:t>
            </a:r>
            <a:r>
              <a:rPr lang="en-US" altLang="zh-CN" b="0" i="0" dirty="0">
                <a:solidFill>
                  <a:srgbClr val="000000"/>
                </a:solidFill>
                <a:effectLst/>
                <a:latin typeface="Microsoft YaHei" panose="020B0503020204020204" pitchFamily="34" charset="-122"/>
                <a:ea typeface="Microsoft YaHei" panose="020B0503020204020204" pitchFamily="34" charset="-122"/>
              </a:rPr>
              <a:t> can be compiled to emulate many different x86 CPUs, from early 386 to the most recent x86-64 Intel and AMD processors which may even not reached the market yet.</a:t>
            </a:r>
            <a:r>
              <a:rPr lang="zh-CN" altLang="en-US" dirty="0"/>
              <a:t>”</a:t>
            </a:r>
          </a:p>
        </p:txBody>
      </p:sp>
      <p:pic>
        <p:nvPicPr>
          <p:cNvPr id="4" name="图片 3">
            <a:extLst>
              <a:ext uri="{FF2B5EF4-FFF2-40B4-BE49-F238E27FC236}">
                <a16:creationId xmlns:a16="http://schemas.microsoft.com/office/drawing/2014/main" id="{24D9F2B0-9E02-4493-9057-D6016F2E8262}"/>
              </a:ext>
            </a:extLst>
          </p:cNvPr>
          <p:cNvPicPr>
            <a:picLocks noChangeAspect="1"/>
          </p:cNvPicPr>
          <p:nvPr/>
        </p:nvPicPr>
        <p:blipFill>
          <a:blip r:embed="rId2"/>
          <a:stretch>
            <a:fillRect/>
          </a:stretch>
        </p:blipFill>
        <p:spPr>
          <a:xfrm>
            <a:off x="9120336" y="0"/>
            <a:ext cx="3071664" cy="998291"/>
          </a:xfrm>
          <a:prstGeom prst="rect">
            <a:avLst/>
          </a:prstGeom>
        </p:spPr>
      </p:pic>
      <p:sp>
        <p:nvSpPr>
          <p:cNvPr id="6" name="文本框 5">
            <a:extLst>
              <a:ext uri="{FF2B5EF4-FFF2-40B4-BE49-F238E27FC236}">
                <a16:creationId xmlns:a16="http://schemas.microsoft.com/office/drawing/2014/main" id="{B6F10789-448E-4D1E-8A33-6457D2AB80A5}"/>
              </a:ext>
            </a:extLst>
          </p:cNvPr>
          <p:cNvSpPr txBox="1"/>
          <p:nvPr/>
        </p:nvSpPr>
        <p:spPr>
          <a:xfrm>
            <a:off x="6096000" y="609039"/>
            <a:ext cx="6147486" cy="369332"/>
          </a:xfrm>
          <a:prstGeom prst="rect">
            <a:avLst/>
          </a:prstGeom>
          <a:noFill/>
        </p:spPr>
        <p:txBody>
          <a:bodyPr wrap="square">
            <a:spAutoFit/>
          </a:bodyPr>
          <a:lstStyle/>
          <a:p>
            <a:r>
              <a:rPr lang="zh-CN" altLang="en-US" dirty="0">
                <a:hlinkClick r:id="rId3"/>
              </a:rPr>
              <a:t>https://bochs.sourceforge.io/</a:t>
            </a:r>
            <a:r>
              <a:rPr lang="zh-CN" altLang="en-US" dirty="0"/>
              <a:t> </a:t>
            </a:r>
          </a:p>
        </p:txBody>
      </p:sp>
      <p:pic>
        <p:nvPicPr>
          <p:cNvPr id="8" name="图片 7">
            <a:extLst>
              <a:ext uri="{FF2B5EF4-FFF2-40B4-BE49-F238E27FC236}">
                <a16:creationId xmlns:a16="http://schemas.microsoft.com/office/drawing/2014/main" id="{3B61596A-F7F6-4014-A7AA-0E81AE4BF0E9}"/>
              </a:ext>
            </a:extLst>
          </p:cNvPr>
          <p:cNvPicPr>
            <a:picLocks noChangeAspect="1"/>
          </p:cNvPicPr>
          <p:nvPr/>
        </p:nvPicPr>
        <p:blipFill>
          <a:blip r:embed="rId4"/>
          <a:stretch>
            <a:fillRect/>
          </a:stretch>
        </p:blipFill>
        <p:spPr>
          <a:xfrm>
            <a:off x="1055440" y="4077072"/>
            <a:ext cx="10218297" cy="2780929"/>
          </a:xfrm>
          <a:prstGeom prst="rect">
            <a:avLst/>
          </a:prstGeom>
        </p:spPr>
      </p:pic>
    </p:spTree>
    <p:extLst>
      <p:ext uri="{BB962C8B-B14F-4D97-AF65-F5344CB8AC3E}">
        <p14:creationId xmlns:p14="http://schemas.microsoft.com/office/powerpoint/2010/main" val="3914390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B4270-E00F-47EE-AB4B-ABA13D6F8936}"/>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96610669-AA90-4867-80B6-109A24A4999F}"/>
              </a:ext>
            </a:extLst>
          </p:cNvPr>
          <p:cNvPicPr>
            <a:picLocks noGrp="1" noChangeAspect="1"/>
          </p:cNvPicPr>
          <p:nvPr>
            <p:ph idx="1"/>
          </p:nvPr>
        </p:nvPicPr>
        <p:blipFill>
          <a:blip r:embed="rId2"/>
          <a:stretch>
            <a:fillRect/>
          </a:stretch>
        </p:blipFill>
        <p:spPr>
          <a:xfrm>
            <a:off x="407368" y="1125538"/>
            <a:ext cx="8359012" cy="5183187"/>
          </a:xfrm>
        </p:spPr>
      </p:pic>
      <p:pic>
        <p:nvPicPr>
          <p:cNvPr id="9" name="图片 8">
            <a:extLst>
              <a:ext uri="{FF2B5EF4-FFF2-40B4-BE49-F238E27FC236}">
                <a16:creationId xmlns:a16="http://schemas.microsoft.com/office/drawing/2014/main" id="{CE9E7E96-8C73-479F-B216-2A51F1824628}"/>
              </a:ext>
            </a:extLst>
          </p:cNvPr>
          <p:cNvPicPr>
            <a:picLocks noChangeAspect="1"/>
          </p:cNvPicPr>
          <p:nvPr/>
        </p:nvPicPr>
        <p:blipFill>
          <a:blip r:embed="rId3"/>
          <a:stretch>
            <a:fillRect/>
          </a:stretch>
        </p:blipFill>
        <p:spPr>
          <a:xfrm>
            <a:off x="3287688" y="1138858"/>
            <a:ext cx="9361040" cy="5184886"/>
          </a:xfrm>
          <a:prstGeom prst="rect">
            <a:avLst/>
          </a:prstGeom>
        </p:spPr>
      </p:pic>
    </p:spTree>
    <p:extLst>
      <p:ext uri="{BB962C8B-B14F-4D97-AF65-F5344CB8AC3E}">
        <p14:creationId xmlns:p14="http://schemas.microsoft.com/office/powerpoint/2010/main" val="28238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en-US" altLang="zh-CN" dirty="0" err="1">
                <a:highlight>
                  <a:srgbClr val="FF9900"/>
                </a:highlight>
              </a:rPr>
              <a:t>Qemu</a:t>
            </a:r>
            <a:r>
              <a:rPr lang="en-US" altLang="zh-CN" dirty="0"/>
              <a:t> (Quick Emulator)</a:t>
            </a:r>
            <a:endParaRPr lang="zh-CN" altLang="en-US" dirty="0"/>
          </a:p>
        </p:txBody>
      </p:sp>
      <p:sp>
        <p:nvSpPr>
          <p:cNvPr id="3" name="内容占位符 2">
            <a:extLst>
              <a:ext uri="{FF2B5EF4-FFF2-40B4-BE49-F238E27FC236}">
                <a16:creationId xmlns:a16="http://schemas.microsoft.com/office/drawing/2014/main" id="{FEE1FF5C-B64C-4F45-A697-AB59CA0FBA9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964B494-11BB-462A-9E75-E4FFFEF95061}"/>
              </a:ext>
            </a:extLst>
          </p:cNvPr>
          <p:cNvPicPr>
            <a:picLocks noChangeAspect="1"/>
          </p:cNvPicPr>
          <p:nvPr/>
        </p:nvPicPr>
        <p:blipFill>
          <a:blip r:embed="rId3"/>
          <a:stretch>
            <a:fillRect/>
          </a:stretch>
        </p:blipFill>
        <p:spPr>
          <a:xfrm>
            <a:off x="983432" y="1156453"/>
            <a:ext cx="9505056" cy="5154149"/>
          </a:xfrm>
          <a:prstGeom prst="rect">
            <a:avLst/>
          </a:prstGeom>
        </p:spPr>
      </p:pic>
      <p:pic>
        <p:nvPicPr>
          <p:cNvPr id="1026" name="Picture 2" descr="Logo">
            <a:extLst>
              <a:ext uri="{FF2B5EF4-FFF2-40B4-BE49-F238E27FC236}">
                <a16:creationId xmlns:a16="http://schemas.microsoft.com/office/drawing/2014/main" id="{AA9E1256-4D9A-4701-BAB6-14499D91A5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7432" y="121166"/>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709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0C625-895A-44D9-B15B-21677094BC14}"/>
              </a:ext>
            </a:extLst>
          </p:cNvPr>
          <p:cNvSpPr>
            <a:spLocks noGrp="1"/>
          </p:cNvSpPr>
          <p:nvPr>
            <p:ph type="title"/>
          </p:nvPr>
        </p:nvSpPr>
        <p:spPr/>
        <p:txBody>
          <a:bodyPr/>
          <a:lstStyle/>
          <a:p>
            <a:r>
              <a:rPr lang="en-US" altLang="zh-CN" dirty="0"/>
              <a:t>Project 0</a:t>
            </a:r>
            <a:endParaRPr lang="zh-CN" altLang="en-US" dirty="0"/>
          </a:p>
        </p:txBody>
      </p:sp>
      <p:sp>
        <p:nvSpPr>
          <p:cNvPr id="3" name="内容占位符 2">
            <a:extLst>
              <a:ext uri="{FF2B5EF4-FFF2-40B4-BE49-F238E27FC236}">
                <a16:creationId xmlns:a16="http://schemas.microsoft.com/office/drawing/2014/main" id="{286332B5-CEE9-4B01-BE6E-89BC19090B08}"/>
              </a:ext>
            </a:extLst>
          </p:cNvPr>
          <p:cNvSpPr>
            <a:spLocks noGrp="1"/>
          </p:cNvSpPr>
          <p:nvPr>
            <p:ph idx="1"/>
          </p:nvPr>
        </p:nvSpPr>
        <p:spPr/>
        <p:txBody>
          <a:bodyPr/>
          <a:lstStyle/>
          <a:p>
            <a:r>
              <a:rPr lang="zh-CN" altLang="en-US" dirty="0"/>
              <a:t>环境搭建 </a:t>
            </a:r>
            <a:r>
              <a:rPr lang="en-US" altLang="zh-CN" dirty="0"/>
              <a:t>+ write the MBR</a:t>
            </a:r>
          </a:p>
          <a:p>
            <a:pPr lvl="1"/>
            <a:r>
              <a:rPr lang="zh-CN" altLang="en-US" dirty="0"/>
              <a:t>工具的安装和测试</a:t>
            </a:r>
            <a:endParaRPr lang="en-US" altLang="zh-CN" dirty="0"/>
          </a:p>
          <a:p>
            <a:pPr lvl="1"/>
            <a:r>
              <a:rPr lang="zh-CN" altLang="en-US" dirty="0"/>
              <a:t>了解 </a:t>
            </a:r>
            <a:r>
              <a:rPr lang="en-US" altLang="zh-CN" dirty="0"/>
              <a:t>BIOS </a:t>
            </a:r>
            <a:r>
              <a:rPr lang="zh-CN" altLang="en-US" dirty="0"/>
              <a:t>和 </a:t>
            </a:r>
            <a:r>
              <a:rPr lang="en-US" altLang="zh-CN" dirty="0"/>
              <a:t>MBR</a:t>
            </a:r>
          </a:p>
          <a:p>
            <a:pPr lvl="1"/>
            <a:r>
              <a:rPr lang="zh-CN" altLang="en-US" dirty="0"/>
              <a:t>了解如何编写 </a:t>
            </a:r>
            <a:r>
              <a:rPr lang="en-US" altLang="zh-CN" dirty="0"/>
              <a:t>MBR </a:t>
            </a:r>
            <a:r>
              <a:rPr lang="zh-CN" altLang="en-US" dirty="0"/>
              <a:t>的内容</a:t>
            </a:r>
          </a:p>
        </p:txBody>
      </p:sp>
    </p:spTree>
    <p:extLst>
      <p:ext uri="{BB962C8B-B14F-4D97-AF65-F5344CB8AC3E}">
        <p14:creationId xmlns:p14="http://schemas.microsoft.com/office/powerpoint/2010/main" val="1730943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B69D49A6-EC69-49F9-AE15-9E1D7DDED149}"/>
              </a:ext>
            </a:extLst>
          </p:cNvPr>
          <p:cNvPicPr>
            <a:picLocks noGrp="1" noChangeAspect="1"/>
          </p:cNvPicPr>
          <p:nvPr>
            <p:ph idx="1"/>
          </p:nvPr>
        </p:nvPicPr>
        <p:blipFill>
          <a:blip r:embed="rId3"/>
          <a:stretch>
            <a:fillRect/>
          </a:stretch>
        </p:blipFill>
        <p:spPr>
          <a:xfrm>
            <a:off x="983432" y="1125538"/>
            <a:ext cx="7952286" cy="5183187"/>
          </a:xfrm>
        </p:spPr>
      </p:pic>
      <p:sp>
        <p:nvSpPr>
          <p:cNvPr id="5" name="文本框 4">
            <a:extLst>
              <a:ext uri="{FF2B5EF4-FFF2-40B4-BE49-F238E27FC236}">
                <a16:creationId xmlns:a16="http://schemas.microsoft.com/office/drawing/2014/main" id="{A489A972-88CA-4F9F-A36F-45E1123FFB09}"/>
              </a:ext>
            </a:extLst>
          </p:cNvPr>
          <p:cNvSpPr txBox="1"/>
          <p:nvPr/>
        </p:nvSpPr>
        <p:spPr>
          <a:xfrm>
            <a:off x="9053511" y="661532"/>
            <a:ext cx="6147486" cy="369332"/>
          </a:xfrm>
          <a:prstGeom prst="rect">
            <a:avLst/>
          </a:prstGeom>
          <a:noFill/>
        </p:spPr>
        <p:txBody>
          <a:bodyPr wrap="square">
            <a:spAutoFit/>
          </a:bodyPr>
          <a:lstStyle/>
          <a:p>
            <a:r>
              <a:rPr lang="zh-CN" altLang="en-US" dirty="0">
                <a:hlinkClick r:id="rId4"/>
              </a:rPr>
              <a:t>https://qemu.weilnetz.de/w64/</a:t>
            </a:r>
            <a:r>
              <a:rPr lang="zh-CN" altLang="en-US" dirty="0"/>
              <a:t> </a:t>
            </a:r>
          </a:p>
        </p:txBody>
      </p:sp>
      <p:sp>
        <p:nvSpPr>
          <p:cNvPr id="9" name="文本框 8">
            <a:extLst>
              <a:ext uri="{FF2B5EF4-FFF2-40B4-BE49-F238E27FC236}">
                <a16:creationId xmlns:a16="http://schemas.microsoft.com/office/drawing/2014/main" id="{4009DB23-EAD8-4AAD-9C9D-3FD0C5B243EC}"/>
              </a:ext>
            </a:extLst>
          </p:cNvPr>
          <p:cNvSpPr txBox="1"/>
          <p:nvPr/>
        </p:nvSpPr>
        <p:spPr>
          <a:xfrm>
            <a:off x="8654418" y="1968094"/>
            <a:ext cx="3600400" cy="369332"/>
          </a:xfrm>
          <a:prstGeom prst="rect">
            <a:avLst/>
          </a:prstGeom>
          <a:noFill/>
        </p:spPr>
        <p:txBody>
          <a:bodyPr wrap="square">
            <a:spAutoFit/>
          </a:bodyPr>
          <a:lstStyle/>
          <a:p>
            <a:r>
              <a:rPr lang="en-US" altLang="zh-CN" dirty="0"/>
              <a:t>Q</a:t>
            </a:r>
            <a:r>
              <a:rPr lang="zh-CN" altLang="en-US" dirty="0"/>
              <a:t>emu路径添加到</a:t>
            </a:r>
            <a:r>
              <a:rPr lang="zh-CN" altLang="en-US" dirty="0">
                <a:highlight>
                  <a:srgbClr val="FF9900"/>
                </a:highlight>
              </a:rPr>
              <a:t>PATH</a:t>
            </a:r>
            <a:r>
              <a:rPr lang="zh-CN" altLang="en-US" dirty="0"/>
              <a:t>环境变量</a:t>
            </a:r>
          </a:p>
        </p:txBody>
      </p:sp>
      <p:pic>
        <p:nvPicPr>
          <p:cNvPr id="10" name="图片 9">
            <a:extLst>
              <a:ext uri="{FF2B5EF4-FFF2-40B4-BE49-F238E27FC236}">
                <a16:creationId xmlns:a16="http://schemas.microsoft.com/office/drawing/2014/main" id="{7E36523B-B8A9-49C4-9F55-ECBF985ED1FD}"/>
              </a:ext>
            </a:extLst>
          </p:cNvPr>
          <p:cNvPicPr>
            <a:picLocks noChangeAspect="1"/>
          </p:cNvPicPr>
          <p:nvPr/>
        </p:nvPicPr>
        <p:blipFill>
          <a:blip r:embed="rId5"/>
          <a:stretch>
            <a:fillRect/>
          </a:stretch>
        </p:blipFill>
        <p:spPr>
          <a:xfrm>
            <a:off x="6364542" y="2432100"/>
            <a:ext cx="5890276" cy="2526674"/>
          </a:xfrm>
          <a:prstGeom prst="rect">
            <a:avLst/>
          </a:prstGeom>
        </p:spPr>
      </p:pic>
    </p:spTree>
    <p:extLst>
      <p:ext uri="{BB962C8B-B14F-4D97-AF65-F5344CB8AC3E}">
        <p14:creationId xmlns:p14="http://schemas.microsoft.com/office/powerpoint/2010/main" val="19719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8DEC9F-D87D-45C0-97A0-A17C8A998A89}"/>
              </a:ext>
            </a:extLst>
          </p:cNvPr>
          <p:cNvSpPr>
            <a:spLocks noGrp="1"/>
          </p:cNvSpPr>
          <p:nvPr>
            <p:ph type="title"/>
          </p:nvPr>
        </p:nvSpPr>
        <p:spPr/>
        <p:txBody>
          <a:bodyPr/>
          <a:lstStyle/>
          <a:p>
            <a:r>
              <a:rPr lang="en-US" altLang="zh-CN" dirty="0"/>
              <a:t>qemu-system-arm.exe -version</a:t>
            </a:r>
            <a:endParaRPr lang="zh-CN" altLang="en-US" dirty="0"/>
          </a:p>
        </p:txBody>
      </p:sp>
      <p:pic>
        <p:nvPicPr>
          <p:cNvPr id="5" name="内容占位符 4">
            <a:extLst>
              <a:ext uri="{FF2B5EF4-FFF2-40B4-BE49-F238E27FC236}">
                <a16:creationId xmlns:a16="http://schemas.microsoft.com/office/drawing/2014/main" id="{DDB3B967-A0A9-4A10-8069-6FEB35995C07}"/>
              </a:ext>
            </a:extLst>
          </p:cNvPr>
          <p:cNvPicPr>
            <a:picLocks noGrp="1" noChangeAspect="1"/>
          </p:cNvPicPr>
          <p:nvPr>
            <p:ph idx="1"/>
          </p:nvPr>
        </p:nvPicPr>
        <p:blipFill>
          <a:blip r:embed="rId3"/>
          <a:stretch>
            <a:fillRect/>
          </a:stretch>
        </p:blipFill>
        <p:spPr>
          <a:xfrm>
            <a:off x="1254750" y="1125538"/>
            <a:ext cx="9865063" cy="5183187"/>
          </a:xfrm>
        </p:spPr>
      </p:pic>
    </p:spTree>
    <p:extLst>
      <p:ext uri="{BB962C8B-B14F-4D97-AF65-F5344CB8AC3E}">
        <p14:creationId xmlns:p14="http://schemas.microsoft.com/office/powerpoint/2010/main" val="1756088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7BE21-DD15-4F31-8211-FEE4B4C0927C}"/>
              </a:ext>
            </a:extLst>
          </p:cNvPr>
          <p:cNvSpPr>
            <a:spLocks noGrp="1"/>
          </p:cNvSpPr>
          <p:nvPr>
            <p:ph type="title"/>
          </p:nvPr>
        </p:nvSpPr>
        <p:spPr/>
        <p:txBody>
          <a:bodyPr/>
          <a:lstStyle/>
          <a:p>
            <a:r>
              <a:rPr lang="zh-CN" altLang="en-US" dirty="0"/>
              <a:t>各种 </a:t>
            </a:r>
            <a:r>
              <a:rPr lang="en-US" altLang="zh-CN" dirty="0"/>
              <a:t>.exe – </a:t>
            </a:r>
            <a:r>
              <a:rPr lang="zh-CN" altLang="en-US" dirty="0"/>
              <a:t>对应不同的硬件</a:t>
            </a:r>
          </a:p>
        </p:txBody>
      </p:sp>
      <p:pic>
        <p:nvPicPr>
          <p:cNvPr id="5" name="内容占位符 4">
            <a:extLst>
              <a:ext uri="{FF2B5EF4-FFF2-40B4-BE49-F238E27FC236}">
                <a16:creationId xmlns:a16="http://schemas.microsoft.com/office/drawing/2014/main" id="{118E194F-85AE-4DA8-AD96-1895793E2309}"/>
              </a:ext>
            </a:extLst>
          </p:cNvPr>
          <p:cNvPicPr>
            <a:picLocks noGrp="1" noChangeAspect="1"/>
          </p:cNvPicPr>
          <p:nvPr>
            <p:ph idx="1"/>
          </p:nvPr>
        </p:nvPicPr>
        <p:blipFill>
          <a:blip r:embed="rId2"/>
          <a:stretch>
            <a:fillRect/>
          </a:stretch>
        </p:blipFill>
        <p:spPr>
          <a:xfrm>
            <a:off x="2674358" y="1125538"/>
            <a:ext cx="7025846" cy="5183187"/>
          </a:xfrm>
        </p:spPr>
      </p:pic>
    </p:spTree>
    <p:extLst>
      <p:ext uri="{BB962C8B-B14F-4D97-AF65-F5344CB8AC3E}">
        <p14:creationId xmlns:p14="http://schemas.microsoft.com/office/powerpoint/2010/main" val="14801703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D4D45-F65D-4EC0-B8D1-AE066D23D19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4F46685D-CD11-45C7-95C6-6195E2616AAE}"/>
              </a:ext>
            </a:extLst>
          </p:cNvPr>
          <p:cNvPicPr>
            <a:picLocks noGrp="1" noChangeAspect="1"/>
          </p:cNvPicPr>
          <p:nvPr>
            <p:ph idx="1"/>
          </p:nvPr>
        </p:nvPicPr>
        <p:blipFill>
          <a:blip r:embed="rId3"/>
          <a:stretch>
            <a:fillRect/>
          </a:stretch>
        </p:blipFill>
        <p:spPr>
          <a:xfrm>
            <a:off x="623392" y="1484784"/>
            <a:ext cx="8442136" cy="4345656"/>
          </a:xfrm>
          <a:prstGeom prst="rect">
            <a:avLst/>
          </a:prstGeom>
        </p:spPr>
      </p:pic>
      <p:sp>
        <p:nvSpPr>
          <p:cNvPr id="6" name="文本框 5">
            <a:extLst>
              <a:ext uri="{FF2B5EF4-FFF2-40B4-BE49-F238E27FC236}">
                <a16:creationId xmlns:a16="http://schemas.microsoft.com/office/drawing/2014/main" id="{15E59BF5-51F0-42C6-868B-6788FA44EF5D}"/>
              </a:ext>
            </a:extLst>
          </p:cNvPr>
          <p:cNvSpPr txBox="1"/>
          <p:nvPr/>
        </p:nvSpPr>
        <p:spPr>
          <a:xfrm>
            <a:off x="7176120" y="6395992"/>
            <a:ext cx="6147486" cy="369332"/>
          </a:xfrm>
          <a:prstGeom prst="rect">
            <a:avLst/>
          </a:prstGeom>
          <a:noFill/>
        </p:spPr>
        <p:txBody>
          <a:bodyPr wrap="square">
            <a:spAutoFit/>
          </a:bodyPr>
          <a:lstStyle/>
          <a:p>
            <a:r>
              <a:rPr lang="zh-CN" altLang="en-US" dirty="0">
                <a:hlinkClick r:id="rId4"/>
              </a:rPr>
              <a:t>https://juejin.cn/post/6955445595448279048</a:t>
            </a:r>
            <a:r>
              <a:rPr lang="zh-CN" altLang="en-US" dirty="0"/>
              <a:t> </a:t>
            </a:r>
          </a:p>
        </p:txBody>
      </p:sp>
      <p:sp>
        <p:nvSpPr>
          <p:cNvPr id="8" name="文本框 7">
            <a:extLst>
              <a:ext uri="{FF2B5EF4-FFF2-40B4-BE49-F238E27FC236}">
                <a16:creationId xmlns:a16="http://schemas.microsoft.com/office/drawing/2014/main" id="{A605261B-946C-4736-A0B4-E245C565F56A}"/>
              </a:ext>
            </a:extLst>
          </p:cNvPr>
          <p:cNvSpPr txBox="1"/>
          <p:nvPr/>
        </p:nvSpPr>
        <p:spPr>
          <a:xfrm>
            <a:off x="9085804" y="1993868"/>
            <a:ext cx="3106196" cy="3416320"/>
          </a:xfrm>
          <a:prstGeom prst="rect">
            <a:avLst/>
          </a:prstGeom>
          <a:noFill/>
        </p:spPr>
        <p:txBody>
          <a:bodyPr wrap="square">
            <a:spAutoFit/>
          </a:bodyPr>
          <a:lstStyle/>
          <a:p>
            <a:r>
              <a:rPr lang="zh-CN" altLang="en-US" b="0" i="0" dirty="0">
                <a:solidFill>
                  <a:srgbClr val="333333"/>
                </a:solidFill>
                <a:effectLst/>
                <a:latin typeface="-apple-system"/>
              </a:rPr>
              <a:t>不过</a:t>
            </a:r>
            <a:r>
              <a:rPr lang="en-US" altLang="zh-CN" b="0" i="0" dirty="0">
                <a:solidFill>
                  <a:srgbClr val="333333"/>
                </a:solidFill>
                <a:effectLst/>
                <a:latin typeface="-apple-system"/>
              </a:rPr>
              <a:t>Windows</a:t>
            </a:r>
            <a:r>
              <a:rPr lang="zh-CN" altLang="en-US" b="0" i="0" dirty="0">
                <a:solidFill>
                  <a:srgbClr val="333333"/>
                </a:solidFill>
                <a:effectLst/>
                <a:latin typeface="-apple-system"/>
              </a:rPr>
              <a:t>上</a:t>
            </a:r>
            <a:r>
              <a:rPr lang="en-US" altLang="zh-CN" b="0" i="0" dirty="0" err="1">
                <a:solidFill>
                  <a:srgbClr val="333333"/>
                </a:solidFill>
                <a:effectLst/>
                <a:latin typeface="-apple-system"/>
              </a:rPr>
              <a:t>Qemu</a:t>
            </a:r>
            <a:r>
              <a:rPr lang="zh-CN" altLang="en-US" b="0" i="0" dirty="0">
                <a:solidFill>
                  <a:srgbClr val="333333"/>
                </a:solidFill>
                <a:effectLst/>
                <a:latin typeface="-apple-system"/>
              </a:rPr>
              <a:t>的性能不佳，这主要是其架构问题，在</a:t>
            </a:r>
            <a:r>
              <a:rPr lang="en-US" altLang="zh-CN" b="0" i="0" dirty="0">
                <a:solidFill>
                  <a:srgbClr val="333333"/>
                </a:solidFill>
                <a:effectLst/>
                <a:latin typeface="-apple-system"/>
              </a:rPr>
              <a:t>Windows</a:t>
            </a:r>
            <a:r>
              <a:rPr lang="zh-CN" altLang="en-US" b="0" i="0" dirty="0">
                <a:solidFill>
                  <a:srgbClr val="333333"/>
                </a:solidFill>
                <a:effectLst/>
                <a:latin typeface="-apple-system"/>
              </a:rPr>
              <a:t>上将无法使用其他专门负责虚拟化的工具进行加速，因此更好地方式是运行于</a:t>
            </a:r>
            <a:r>
              <a:rPr lang="en-US" altLang="zh-CN" b="0" i="0" dirty="0">
                <a:solidFill>
                  <a:srgbClr val="333333"/>
                </a:solidFill>
                <a:effectLst/>
                <a:latin typeface="-apple-system"/>
              </a:rPr>
              <a:t>Ubuntu</a:t>
            </a:r>
            <a:r>
              <a:rPr lang="zh-CN" altLang="en-US" b="0" i="0" dirty="0">
                <a:solidFill>
                  <a:srgbClr val="333333"/>
                </a:solidFill>
                <a:effectLst/>
                <a:latin typeface="-apple-system"/>
              </a:rPr>
              <a:t>之上，然后，借用</a:t>
            </a:r>
            <a:r>
              <a:rPr lang="en-US" altLang="zh-CN" b="0" i="0" dirty="0" err="1">
                <a:solidFill>
                  <a:srgbClr val="333333"/>
                </a:solidFill>
                <a:effectLst/>
                <a:latin typeface="-apple-system"/>
              </a:rPr>
              <a:t>kvm</a:t>
            </a:r>
            <a:r>
              <a:rPr lang="zh-CN" altLang="en-US" b="0" i="0" dirty="0">
                <a:solidFill>
                  <a:srgbClr val="333333"/>
                </a:solidFill>
                <a:effectLst/>
                <a:latin typeface="-apple-system"/>
              </a:rPr>
              <a:t>进行有效的加速，而如果需要使用</a:t>
            </a:r>
            <a:r>
              <a:rPr lang="en-US" altLang="zh-CN" b="0" i="0" dirty="0" err="1">
                <a:solidFill>
                  <a:srgbClr val="333333"/>
                </a:solidFill>
                <a:effectLst/>
                <a:latin typeface="-apple-system"/>
              </a:rPr>
              <a:t>kvm</a:t>
            </a:r>
            <a:r>
              <a:rPr lang="zh-CN" altLang="en-US" b="0" i="0" dirty="0">
                <a:solidFill>
                  <a:srgbClr val="333333"/>
                </a:solidFill>
                <a:effectLst/>
                <a:latin typeface="-apple-system"/>
              </a:rPr>
              <a:t>，则需要还需要安装</a:t>
            </a:r>
            <a:r>
              <a:rPr lang="en-US" altLang="zh-CN" b="0" i="0" dirty="0" err="1">
                <a:solidFill>
                  <a:srgbClr val="333333"/>
                </a:solidFill>
                <a:effectLst/>
                <a:latin typeface="-apple-system"/>
              </a:rPr>
              <a:t>qemu-kvm</a:t>
            </a:r>
            <a:r>
              <a:rPr lang="zh-CN" altLang="en-US" b="0" i="0" dirty="0">
                <a:solidFill>
                  <a:srgbClr val="333333"/>
                </a:solidFill>
                <a:effectLst/>
                <a:latin typeface="-apple-system"/>
              </a:rPr>
              <a:t>。</a:t>
            </a:r>
            <a:endParaRPr lang="en-US" altLang="zh-CN" b="0" i="0" dirty="0">
              <a:solidFill>
                <a:srgbClr val="333333"/>
              </a:solidFill>
              <a:effectLst/>
              <a:latin typeface="-apple-system"/>
            </a:endParaRPr>
          </a:p>
          <a:p>
            <a:endParaRPr lang="en-US" altLang="zh-CN" dirty="0">
              <a:solidFill>
                <a:srgbClr val="333333"/>
              </a:solidFill>
              <a:latin typeface="-apple-system"/>
            </a:endParaRPr>
          </a:p>
          <a:p>
            <a:r>
              <a:rPr lang="en-US" altLang="zh-CN" dirty="0">
                <a:solidFill>
                  <a:srgbClr val="333333"/>
                </a:solidFill>
                <a:latin typeface="-apple-system"/>
              </a:rPr>
              <a:t>KVM – Kernel-based Virtual Machine</a:t>
            </a:r>
            <a:endParaRPr lang="zh-CN" altLang="en-US" dirty="0"/>
          </a:p>
        </p:txBody>
      </p:sp>
    </p:spTree>
    <p:extLst>
      <p:ext uri="{BB962C8B-B14F-4D97-AF65-F5344CB8AC3E}">
        <p14:creationId xmlns:p14="http://schemas.microsoft.com/office/powerpoint/2010/main" val="363287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7BE21-DD15-4F31-8211-FEE4B4C0927C}"/>
              </a:ext>
            </a:extLst>
          </p:cNvPr>
          <p:cNvSpPr>
            <a:spLocks noGrp="1"/>
          </p:cNvSpPr>
          <p:nvPr>
            <p:ph type="title"/>
          </p:nvPr>
        </p:nvSpPr>
        <p:spPr/>
        <p:txBody>
          <a:bodyPr/>
          <a:lstStyle/>
          <a:p>
            <a:r>
              <a:rPr lang="en-US" altLang="zh-CN" dirty="0" err="1"/>
              <a:t>QtEmu</a:t>
            </a:r>
            <a:endParaRPr lang="zh-CN" altLang="en-US" dirty="0"/>
          </a:p>
        </p:txBody>
      </p:sp>
      <p:pic>
        <p:nvPicPr>
          <p:cNvPr id="5" name="内容占位符 4">
            <a:extLst>
              <a:ext uri="{FF2B5EF4-FFF2-40B4-BE49-F238E27FC236}">
                <a16:creationId xmlns:a16="http://schemas.microsoft.com/office/drawing/2014/main" id="{118E194F-85AE-4DA8-AD96-1895793E2309}"/>
              </a:ext>
            </a:extLst>
          </p:cNvPr>
          <p:cNvPicPr>
            <a:picLocks noGrp="1" noChangeAspect="1"/>
          </p:cNvPicPr>
          <p:nvPr>
            <p:ph idx="1"/>
          </p:nvPr>
        </p:nvPicPr>
        <p:blipFill>
          <a:blip r:embed="rId2"/>
          <a:stretch>
            <a:fillRect/>
          </a:stretch>
        </p:blipFill>
        <p:spPr>
          <a:xfrm>
            <a:off x="-2184920" y="1125538"/>
            <a:ext cx="7025846" cy="5183187"/>
          </a:xfrm>
        </p:spPr>
      </p:pic>
      <p:sp>
        <p:nvSpPr>
          <p:cNvPr id="6" name="文本框 5">
            <a:extLst>
              <a:ext uri="{FF2B5EF4-FFF2-40B4-BE49-F238E27FC236}">
                <a16:creationId xmlns:a16="http://schemas.microsoft.com/office/drawing/2014/main" id="{3C06EE1E-0173-479D-AD8D-BAE166CBEC4A}"/>
              </a:ext>
            </a:extLst>
          </p:cNvPr>
          <p:cNvSpPr txBox="1"/>
          <p:nvPr/>
        </p:nvSpPr>
        <p:spPr>
          <a:xfrm>
            <a:off x="9192344" y="638732"/>
            <a:ext cx="7197810" cy="369332"/>
          </a:xfrm>
          <a:prstGeom prst="rect">
            <a:avLst/>
          </a:prstGeom>
          <a:noFill/>
        </p:spPr>
        <p:txBody>
          <a:bodyPr wrap="square">
            <a:spAutoFit/>
          </a:bodyPr>
          <a:lstStyle/>
          <a:p>
            <a:r>
              <a:rPr lang="zh-CN" altLang="en-US" dirty="0">
                <a:hlinkClick r:id="rId3"/>
              </a:rPr>
              <a:t>https://gitlab.com/qtemu/gui</a:t>
            </a:r>
            <a:r>
              <a:rPr lang="zh-CN" altLang="en-US" dirty="0"/>
              <a:t> </a:t>
            </a:r>
          </a:p>
        </p:txBody>
      </p:sp>
      <p:pic>
        <p:nvPicPr>
          <p:cNvPr id="7" name="图片 6">
            <a:extLst>
              <a:ext uri="{FF2B5EF4-FFF2-40B4-BE49-F238E27FC236}">
                <a16:creationId xmlns:a16="http://schemas.microsoft.com/office/drawing/2014/main" id="{7384B84E-C6A0-40D5-8FB3-ABC93B96E8C6}"/>
              </a:ext>
            </a:extLst>
          </p:cNvPr>
          <p:cNvPicPr>
            <a:picLocks noChangeAspect="1"/>
          </p:cNvPicPr>
          <p:nvPr/>
        </p:nvPicPr>
        <p:blipFill>
          <a:blip r:embed="rId4"/>
          <a:stretch>
            <a:fillRect/>
          </a:stretch>
        </p:blipFill>
        <p:spPr>
          <a:xfrm>
            <a:off x="5015880" y="1209927"/>
            <a:ext cx="11193437" cy="5115639"/>
          </a:xfrm>
          <a:prstGeom prst="rect">
            <a:avLst/>
          </a:prstGeom>
        </p:spPr>
      </p:pic>
    </p:spTree>
    <p:extLst>
      <p:ext uri="{BB962C8B-B14F-4D97-AF65-F5344CB8AC3E}">
        <p14:creationId xmlns:p14="http://schemas.microsoft.com/office/powerpoint/2010/main" val="38258202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0C396-B703-4E46-AC22-B430670F5B3D}"/>
              </a:ext>
            </a:extLst>
          </p:cNvPr>
          <p:cNvSpPr>
            <a:spLocks noGrp="1"/>
          </p:cNvSpPr>
          <p:nvPr>
            <p:ph type="title"/>
          </p:nvPr>
        </p:nvSpPr>
        <p:spPr/>
        <p:txBody>
          <a:bodyPr/>
          <a:lstStyle/>
          <a:p>
            <a:r>
              <a:rPr lang="zh-CN" altLang="en-US" dirty="0"/>
              <a:t>检测一下</a:t>
            </a:r>
          </a:p>
        </p:txBody>
      </p:sp>
      <p:pic>
        <p:nvPicPr>
          <p:cNvPr id="5" name="内容占位符 4">
            <a:extLst>
              <a:ext uri="{FF2B5EF4-FFF2-40B4-BE49-F238E27FC236}">
                <a16:creationId xmlns:a16="http://schemas.microsoft.com/office/drawing/2014/main" id="{8CC1DA05-8D73-4A8B-9338-7564A3583A4E}"/>
              </a:ext>
            </a:extLst>
          </p:cNvPr>
          <p:cNvPicPr>
            <a:picLocks noGrp="1" noChangeAspect="1"/>
          </p:cNvPicPr>
          <p:nvPr>
            <p:ph idx="1"/>
          </p:nvPr>
        </p:nvPicPr>
        <p:blipFill>
          <a:blip r:embed="rId2"/>
          <a:stretch>
            <a:fillRect/>
          </a:stretch>
        </p:blipFill>
        <p:spPr>
          <a:xfrm>
            <a:off x="1254750" y="1125538"/>
            <a:ext cx="9865063" cy="5183187"/>
          </a:xfrm>
        </p:spPr>
      </p:pic>
    </p:spTree>
    <p:extLst>
      <p:ext uri="{BB962C8B-B14F-4D97-AF65-F5344CB8AC3E}">
        <p14:creationId xmlns:p14="http://schemas.microsoft.com/office/powerpoint/2010/main" val="437866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D8D9F-4D59-4933-A593-EFB82080F7FC}"/>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FDDA1501-AD7D-4C32-8B0B-2CA1BDB82820}"/>
              </a:ext>
            </a:extLst>
          </p:cNvPr>
          <p:cNvPicPr>
            <a:picLocks noGrp="1" noChangeAspect="1"/>
          </p:cNvPicPr>
          <p:nvPr>
            <p:ph idx="1"/>
          </p:nvPr>
        </p:nvPicPr>
        <p:blipFill>
          <a:blip r:embed="rId2"/>
          <a:stretch>
            <a:fillRect/>
          </a:stretch>
        </p:blipFill>
        <p:spPr>
          <a:xfrm>
            <a:off x="0" y="1125538"/>
            <a:ext cx="5659888" cy="5183187"/>
          </a:xfrm>
        </p:spPr>
      </p:pic>
      <p:sp>
        <p:nvSpPr>
          <p:cNvPr id="5" name="文本框 4">
            <a:extLst>
              <a:ext uri="{FF2B5EF4-FFF2-40B4-BE49-F238E27FC236}">
                <a16:creationId xmlns:a16="http://schemas.microsoft.com/office/drawing/2014/main" id="{B1525C0A-9896-456F-B924-3809329C7E35}"/>
              </a:ext>
            </a:extLst>
          </p:cNvPr>
          <p:cNvSpPr txBox="1"/>
          <p:nvPr/>
        </p:nvSpPr>
        <p:spPr>
          <a:xfrm>
            <a:off x="7104112" y="6348967"/>
            <a:ext cx="6146156" cy="369332"/>
          </a:xfrm>
          <a:prstGeom prst="rect">
            <a:avLst/>
          </a:prstGeom>
          <a:noFill/>
        </p:spPr>
        <p:txBody>
          <a:bodyPr wrap="square">
            <a:spAutoFit/>
          </a:bodyPr>
          <a:lstStyle/>
          <a:p>
            <a:r>
              <a:rPr lang="zh-CN" altLang="en-US" dirty="0">
                <a:hlinkClick r:id="rId3"/>
              </a:rPr>
              <a:t>https://www.cnblogs.com/mlzrq/p/10223020.html</a:t>
            </a:r>
            <a:r>
              <a:rPr lang="zh-CN" altLang="en-US" dirty="0"/>
              <a:t> </a:t>
            </a:r>
          </a:p>
        </p:txBody>
      </p:sp>
      <p:pic>
        <p:nvPicPr>
          <p:cNvPr id="9" name="图片 8">
            <a:extLst>
              <a:ext uri="{FF2B5EF4-FFF2-40B4-BE49-F238E27FC236}">
                <a16:creationId xmlns:a16="http://schemas.microsoft.com/office/drawing/2014/main" id="{12ECB704-2FB5-4FCA-A73C-993A1FB4680A}"/>
              </a:ext>
            </a:extLst>
          </p:cNvPr>
          <p:cNvPicPr>
            <a:picLocks noChangeAspect="1"/>
          </p:cNvPicPr>
          <p:nvPr/>
        </p:nvPicPr>
        <p:blipFill>
          <a:blip r:embed="rId4"/>
          <a:stretch>
            <a:fillRect/>
          </a:stretch>
        </p:blipFill>
        <p:spPr>
          <a:xfrm>
            <a:off x="5659631" y="1657474"/>
            <a:ext cx="6532369" cy="4550084"/>
          </a:xfrm>
          <a:prstGeom prst="rect">
            <a:avLst/>
          </a:prstGeom>
        </p:spPr>
      </p:pic>
    </p:spTree>
    <p:extLst>
      <p:ext uri="{BB962C8B-B14F-4D97-AF65-F5344CB8AC3E}">
        <p14:creationId xmlns:p14="http://schemas.microsoft.com/office/powerpoint/2010/main" val="2794869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E4FF6-821E-4C6C-B6FF-436A2E5222A1}"/>
              </a:ext>
            </a:extLst>
          </p:cNvPr>
          <p:cNvSpPr>
            <a:spLocks noGrp="1"/>
          </p:cNvSpPr>
          <p:nvPr>
            <p:ph type="title"/>
          </p:nvPr>
        </p:nvSpPr>
        <p:spPr/>
        <p:txBody>
          <a:bodyPr/>
          <a:lstStyle/>
          <a:p>
            <a:r>
              <a:rPr lang="zh-CN" altLang="en-US" dirty="0"/>
              <a:t>还是使用 </a:t>
            </a:r>
            <a:r>
              <a:rPr lang="en-US" altLang="zh-CN" dirty="0"/>
              <a:t>VirtualBox</a:t>
            </a:r>
            <a:r>
              <a:rPr lang="zh-CN" altLang="en-US" dirty="0"/>
              <a:t>吧！</a:t>
            </a:r>
          </a:p>
        </p:txBody>
      </p:sp>
      <p:pic>
        <p:nvPicPr>
          <p:cNvPr id="7" name="内容占位符 6">
            <a:extLst>
              <a:ext uri="{FF2B5EF4-FFF2-40B4-BE49-F238E27FC236}">
                <a16:creationId xmlns:a16="http://schemas.microsoft.com/office/drawing/2014/main" id="{5E22239A-72CA-4766-AB2D-E338301DFD13}"/>
              </a:ext>
            </a:extLst>
          </p:cNvPr>
          <p:cNvPicPr>
            <a:picLocks noGrp="1" noChangeAspect="1"/>
          </p:cNvPicPr>
          <p:nvPr>
            <p:ph idx="1"/>
          </p:nvPr>
        </p:nvPicPr>
        <p:blipFill>
          <a:blip r:embed="rId2"/>
          <a:stretch>
            <a:fillRect/>
          </a:stretch>
        </p:blipFill>
        <p:spPr>
          <a:xfrm>
            <a:off x="527050" y="1200487"/>
            <a:ext cx="11320463" cy="5033288"/>
          </a:xfrm>
        </p:spPr>
      </p:pic>
      <p:sp>
        <p:nvSpPr>
          <p:cNvPr id="5" name="文本框 4">
            <a:extLst>
              <a:ext uri="{FF2B5EF4-FFF2-40B4-BE49-F238E27FC236}">
                <a16:creationId xmlns:a16="http://schemas.microsoft.com/office/drawing/2014/main" id="{2C906EA5-A491-4E63-9332-B288B6279148}"/>
              </a:ext>
            </a:extLst>
          </p:cNvPr>
          <p:cNvSpPr txBox="1"/>
          <p:nvPr/>
        </p:nvSpPr>
        <p:spPr>
          <a:xfrm>
            <a:off x="9336360" y="614238"/>
            <a:ext cx="6147486" cy="369332"/>
          </a:xfrm>
          <a:prstGeom prst="rect">
            <a:avLst/>
          </a:prstGeom>
          <a:noFill/>
        </p:spPr>
        <p:txBody>
          <a:bodyPr wrap="square">
            <a:spAutoFit/>
          </a:bodyPr>
          <a:lstStyle/>
          <a:p>
            <a:r>
              <a:rPr lang="zh-CN" altLang="en-US" dirty="0">
                <a:hlinkClick r:id="rId3"/>
              </a:rPr>
              <a:t>https://www.virtualbox.org/</a:t>
            </a:r>
            <a:r>
              <a:rPr lang="zh-CN" altLang="en-US" dirty="0"/>
              <a:t> </a:t>
            </a:r>
          </a:p>
        </p:txBody>
      </p:sp>
    </p:spTree>
    <p:extLst>
      <p:ext uri="{BB962C8B-B14F-4D97-AF65-F5344CB8AC3E}">
        <p14:creationId xmlns:p14="http://schemas.microsoft.com/office/powerpoint/2010/main" val="409792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AE175-5197-4203-A4D5-CB4140AEBCE3}"/>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3E7336C6-7E54-46E1-A08D-788BD799808F}"/>
              </a:ext>
            </a:extLst>
          </p:cNvPr>
          <p:cNvPicPr>
            <a:picLocks noGrp="1" noChangeAspect="1"/>
          </p:cNvPicPr>
          <p:nvPr>
            <p:ph idx="1"/>
          </p:nvPr>
        </p:nvPicPr>
        <p:blipFill>
          <a:blip r:embed="rId2"/>
          <a:stretch>
            <a:fillRect/>
          </a:stretch>
        </p:blipFill>
        <p:spPr>
          <a:xfrm>
            <a:off x="1885863" y="1125538"/>
            <a:ext cx="8602837" cy="5183187"/>
          </a:xfrm>
        </p:spPr>
      </p:pic>
    </p:spTree>
    <p:extLst>
      <p:ext uri="{BB962C8B-B14F-4D97-AF65-F5344CB8AC3E}">
        <p14:creationId xmlns:p14="http://schemas.microsoft.com/office/powerpoint/2010/main" val="2902258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39679-802E-430B-8602-51CBDB5C7EC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2FB05D6-75FA-4D37-BC2E-DCE6DAE25F1F}"/>
              </a:ext>
            </a:extLst>
          </p:cNvPr>
          <p:cNvPicPr>
            <a:picLocks noGrp="1" noChangeAspect="1"/>
          </p:cNvPicPr>
          <p:nvPr>
            <p:ph idx="1"/>
          </p:nvPr>
        </p:nvPicPr>
        <p:blipFill>
          <a:blip r:embed="rId2"/>
          <a:stretch>
            <a:fillRect/>
          </a:stretch>
        </p:blipFill>
        <p:spPr>
          <a:xfrm>
            <a:off x="1875445" y="1125538"/>
            <a:ext cx="8623673" cy="5183187"/>
          </a:xfrm>
        </p:spPr>
      </p:pic>
    </p:spTree>
    <p:extLst>
      <p:ext uri="{BB962C8B-B14F-4D97-AF65-F5344CB8AC3E}">
        <p14:creationId xmlns:p14="http://schemas.microsoft.com/office/powerpoint/2010/main" val="365210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07306-0B86-4615-A080-EE0A61A41F90}"/>
              </a:ext>
            </a:extLst>
          </p:cNvPr>
          <p:cNvSpPr>
            <a:spLocks noGrp="1"/>
          </p:cNvSpPr>
          <p:nvPr>
            <p:ph type="title"/>
          </p:nvPr>
        </p:nvSpPr>
        <p:spPr/>
        <p:txBody>
          <a:bodyPr/>
          <a:lstStyle/>
          <a:p>
            <a:r>
              <a:rPr lang="en-US" altLang="zh-CN" dirty="0"/>
              <a:t>Short review</a:t>
            </a:r>
            <a:endParaRPr lang="zh-CN" altLang="en-US" dirty="0"/>
          </a:p>
        </p:txBody>
      </p:sp>
      <p:sp>
        <p:nvSpPr>
          <p:cNvPr id="3" name="内容占位符 2">
            <a:extLst>
              <a:ext uri="{FF2B5EF4-FFF2-40B4-BE49-F238E27FC236}">
                <a16:creationId xmlns:a16="http://schemas.microsoft.com/office/drawing/2014/main" id="{B4EE4D54-6232-4FD1-A5E6-23859F70D6C2}"/>
              </a:ext>
            </a:extLst>
          </p:cNvPr>
          <p:cNvSpPr>
            <a:spLocks noGrp="1"/>
          </p:cNvSpPr>
          <p:nvPr>
            <p:ph idx="1"/>
          </p:nvPr>
        </p:nvSpPr>
        <p:spPr/>
        <p:txBody>
          <a:bodyPr/>
          <a:lstStyle/>
          <a:p>
            <a:r>
              <a:rPr lang="en-US" altLang="zh-CN" dirty="0"/>
              <a:t>OS?</a:t>
            </a:r>
          </a:p>
          <a:p>
            <a:pPr lvl="1"/>
            <a:r>
              <a:rPr lang="en-US" altLang="zh-CN" dirty="0"/>
              <a:t>A collection of programs to support the </a:t>
            </a:r>
            <a:r>
              <a:rPr lang="en-US" altLang="zh-CN" b="1" u="sng" dirty="0"/>
              <a:t>concurrent</a:t>
            </a:r>
            <a:r>
              <a:rPr lang="en-US" altLang="zh-CN" dirty="0"/>
              <a:t> execution of many user programs in a computer system</a:t>
            </a:r>
          </a:p>
          <a:p>
            <a:pPr lvl="2"/>
            <a:r>
              <a:rPr lang="en-US" altLang="zh-CN" dirty="0"/>
              <a:t>Concurrency, Parallel, Distributed </a:t>
            </a:r>
          </a:p>
          <a:p>
            <a:pPr lvl="1"/>
            <a:r>
              <a:rPr lang="en-US" altLang="zh-CN" dirty="0"/>
              <a:t>A “computer system”?</a:t>
            </a:r>
          </a:p>
          <a:p>
            <a:pPr lvl="2"/>
            <a:r>
              <a:rPr lang="en-US" altLang="zh-CN" dirty="0"/>
              <a:t>1 CPU computer – von Neumann architecture</a:t>
            </a:r>
          </a:p>
          <a:p>
            <a:pPr lvl="2"/>
            <a:r>
              <a:rPr lang="en-US" altLang="zh-CN" dirty="0"/>
              <a:t>Multi-core computer - DUO (8 CPUs in my HUAWEI laptop)</a:t>
            </a:r>
          </a:p>
          <a:p>
            <a:pPr lvl="2"/>
            <a:r>
              <a:rPr lang="en-US" altLang="zh-CN" dirty="0"/>
              <a:t>Distributed computer system – MPP/Cluster – Data center </a:t>
            </a:r>
          </a:p>
          <a:p>
            <a:pPr lvl="2"/>
            <a:endParaRPr lang="en-US" altLang="zh-CN" dirty="0"/>
          </a:p>
          <a:p>
            <a:pPr lvl="1"/>
            <a:endParaRPr lang="en-US" altLang="zh-CN" dirty="0"/>
          </a:p>
          <a:p>
            <a:endParaRPr lang="zh-CN" altLang="en-US" dirty="0"/>
          </a:p>
        </p:txBody>
      </p:sp>
      <p:sp>
        <p:nvSpPr>
          <p:cNvPr id="10" name="Cloud Callout 80">
            <a:extLst>
              <a:ext uri="{FF2B5EF4-FFF2-40B4-BE49-F238E27FC236}">
                <a16:creationId xmlns:a16="http://schemas.microsoft.com/office/drawing/2014/main" id="{193B79D3-027E-409E-82A2-761E75BAFCC8}"/>
              </a:ext>
            </a:extLst>
          </p:cNvPr>
          <p:cNvSpPr/>
          <p:nvPr/>
        </p:nvSpPr>
        <p:spPr>
          <a:xfrm>
            <a:off x="1116064" y="1885287"/>
            <a:ext cx="5411984" cy="1831745"/>
          </a:xfrm>
          <a:prstGeom prst="cloudCallout">
            <a:avLst>
              <a:gd name="adj1" fmla="val -39070"/>
              <a:gd name="adj2" fmla="val 7785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t>1 CPU von Neumann is the basis to understand other computer systems </a:t>
            </a:r>
            <a:endParaRPr lang="zh-CN" altLang="en-US" sz="2400" dirty="0"/>
          </a:p>
        </p:txBody>
      </p:sp>
      <p:sp>
        <p:nvSpPr>
          <p:cNvPr id="11" name="Cloud Callout 80">
            <a:extLst>
              <a:ext uri="{FF2B5EF4-FFF2-40B4-BE49-F238E27FC236}">
                <a16:creationId xmlns:a16="http://schemas.microsoft.com/office/drawing/2014/main" id="{DBCD3D01-AF6B-46AA-B68E-6A142341F603}"/>
              </a:ext>
            </a:extLst>
          </p:cNvPr>
          <p:cNvSpPr/>
          <p:nvPr/>
        </p:nvSpPr>
        <p:spPr>
          <a:xfrm>
            <a:off x="6712115" y="2132856"/>
            <a:ext cx="5411984" cy="1831745"/>
          </a:xfrm>
          <a:prstGeom prst="cloudCallout">
            <a:avLst>
              <a:gd name="adj1" fmla="val -23544"/>
              <a:gd name="adj2" fmla="val 2591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t>NB: Now we have other quite different computers – Quantum, …</a:t>
            </a:r>
            <a:endParaRPr lang="zh-CN" altLang="en-US" sz="2400" dirty="0"/>
          </a:p>
        </p:txBody>
      </p:sp>
      <p:pic>
        <p:nvPicPr>
          <p:cNvPr id="30" name="图片 29">
            <a:extLst>
              <a:ext uri="{FF2B5EF4-FFF2-40B4-BE49-F238E27FC236}">
                <a16:creationId xmlns:a16="http://schemas.microsoft.com/office/drawing/2014/main" id="{EBF8E55B-83E7-4066-ACD9-554A89CCB138}"/>
              </a:ext>
            </a:extLst>
          </p:cNvPr>
          <p:cNvPicPr>
            <a:picLocks noChangeAspect="1"/>
          </p:cNvPicPr>
          <p:nvPr/>
        </p:nvPicPr>
        <p:blipFill>
          <a:blip r:embed="rId3"/>
          <a:stretch>
            <a:fillRect/>
          </a:stretch>
        </p:blipFill>
        <p:spPr>
          <a:xfrm>
            <a:off x="2200594" y="4418190"/>
            <a:ext cx="3895406" cy="1831744"/>
          </a:xfrm>
          <a:prstGeom prst="rect">
            <a:avLst/>
          </a:prstGeom>
        </p:spPr>
      </p:pic>
      <p:pic>
        <p:nvPicPr>
          <p:cNvPr id="31" name="图片 30">
            <a:extLst>
              <a:ext uri="{FF2B5EF4-FFF2-40B4-BE49-F238E27FC236}">
                <a16:creationId xmlns:a16="http://schemas.microsoft.com/office/drawing/2014/main" id="{F34DD623-AF3D-49C9-A8E7-FA426854EB9D}"/>
              </a:ext>
            </a:extLst>
          </p:cNvPr>
          <p:cNvPicPr>
            <a:picLocks noChangeAspect="1"/>
          </p:cNvPicPr>
          <p:nvPr/>
        </p:nvPicPr>
        <p:blipFill>
          <a:blip r:embed="rId4"/>
          <a:stretch>
            <a:fillRect/>
          </a:stretch>
        </p:blipFill>
        <p:spPr>
          <a:xfrm>
            <a:off x="6610415" y="4360833"/>
            <a:ext cx="5473798" cy="2019615"/>
          </a:xfrm>
          <a:prstGeom prst="rect">
            <a:avLst/>
          </a:prstGeom>
        </p:spPr>
      </p:pic>
      <p:sp>
        <p:nvSpPr>
          <p:cNvPr id="32" name="文本框 31">
            <a:extLst>
              <a:ext uri="{FF2B5EF4-FFF2-40B4-BE49-F238E27FC236}">
                <a16:creationId xmlns:a16="http://schemas.microsoft.com/office/drawing/2014/main" id="{D94BCA3C-8E79-458C-8480-C48F3C544E1C}"/>
              </a:ext>
            </a:extLst>
          </p:cNvPr>
          <p:cNvSpPr txBox="1"/>
          <p:nvPr/>
        </p:nvSpPr>
        <p:spPr>
          <a:xfrm>
            <a:off x="2063552" y="6335775"/>
            <a:ext cx="4458272" cy="646331"/>
          </a:xfrm>
          <a:prstGeom prst="rect">
            <a:avLst/>
          </a:prstGeom>
          <a:noFill/>
        </p:spPr>
        <p:txBody>
          <a:bodyPr wrap="none" rtlCol="0">
            <a:spAutoFit/>
          </a:bodyPr>
          <a:lstStyle/>
          <a:p>
            <a:pPr algn="ctr"/>
            <a:r>
              <a:rPr lang="en-US" altLang="zh-CN" dirty="0">
                <a:solidFill>
                  <a:srgbClr val="FFC000"/>
                </a:solidFill>
                <a:latin typeface="Bahnschrift Condensed" panose="020B0502040204020203" pitchFamily="34" charset="0"/>
              </a:rPr>
              <a:t>1961 SMP </a:t>
            </a:r>
            <a:r>
              <a:rPr lang="en-US" altLang="zh-CN" dirty="0">
                <a:solidFill>
                  <a:srgbClr val="FFC000"/>
                </a:solidFill>
                <a:latin typeface="Bahnschrift Condensed" panose="020B0502040204020203" pitchFamily="34" charset="0"/>
                <a:sym typeface="Wingdings" panose="05000000000000000000" pitchFamily="2" charset="2"/>
              </a:rPr>
              <a:t> 1974 Vector Machine  </a:t>
            </a:r>
            <a:br>
              <a:rPr lang="en-US" altLang="zh-CN" dirty="0">
                <a:solidFill>
                  <a:srgbClr val="FFC000"/>
                </a:solidFill>
                <a:latin typeface="Bahnschrift Condensed" panose="020B0502040204020203" pitchFamily="34" charset="0"/>
                <a:sym typeface="Wingdings" panose="05000000000000000000" pitchFamily="2" charset="2"/>
              </a:rPr>
            </a:br>
            <a:r>
              <a:rPr lang="en-US" altLang="zh-CN" dirty="0">
                <a:solidFill>
                  <a:srgbClr val="FFC000"/>
                </a:solidFill>
                <a:latin typeface="Bahnschrift Condensed" panose="020B0502040204020203" pitchFamily="34" charset="0"/>
                <a:sym typeface="Wingdings" panose="05000000000000000000" pitchFamily="2" charset="2"/>
              </a:rPr>
              <a:t>2005 Multi-Core CPU (AMD, Intel)  2006 GPGPU (CUDA)</a:t>
            </a:r>
            <a:endParaRPr lang="zh-CN" altLang="en-US" dirty="0">
              <a:solidFill>
                <a:srgbClr val="FFC000"/>
              </a:solidFill>
              <a:latin typeface="Bahnschrift Condensed" panose="020B0502040204020203" pitchFamily="34" charset="0"/>
            </a:endParaRPr>
          </a:p>
        </p:txBody>
      </p:sp>
      <p:sp>
        <p:nvSpPr>
          <p:cNvPr id="33" name="文本框 32">
            <a:extLst>
              <a:ext uri="{FF2B5EF4-FFF2-40B4-BE49-F238E27FC236}">
                <a16:creationId xmlns:a16="http://schemas.microsoft.com/office/drawing/2014/main" id="{6C508898-E448-479F-92A0-34DD91CB9A45}"/>
              </a:ext>
            </a:extLst>
          </p:cNvPr>
          <p:cNvSpPr txBox="1"/>
          <p:nvPr/>
        </p:nvSpPr>
        <p:spPr>
          <a:xfrm>
            <a:off x="8456908" y="6335775"/>
            <a:ext cx="2175596" cy="369332"/>
          </a:xfrm>
          <a:prstGeom prst="rect">
            <a:avLst/>
          </a:prstGeom>
          <a:noFill/>
        </p:spPr>
        <p:txBody>
          <a:bodyPr wrap="none" rtlCol="0">
            <a:spAutoFit/>
          </a:bodyPr>
          <a:lstStyle/>
          <a:p>
            <a:r>
              <a:rPr lang="en-US" altLang="zh-CN" dirty="0">
                <a:solidFill>
                  <a:srgbClr val="FFC000"/>
                </a:solidFill>
                <a:latin typeface="Bahnschrift Condensed" panose="020B0502040204020203" pitchFamily="34" charset="0"/>
              </a:rPr>
              <a:t>1979 MMP </a:t>
            </a:r>
            <a:r>
              <a:rPr lang="en-US" altLang="zh-CN" dirty="0">
                <a:solidFill>
                  <a:srgbClr val="FFC000"/>
                </a:solidFill>
                <a:latin typeface="Bahnschrift Condensed" panose="020B0502040204020203" pitchFamily="34" charset="0"/>
                <a:sym typeface="Wingdings" panose="05000000000000000000" pitchFamily="2" charset="2"/>
              </a:rPr>
              <a:t> </a:t>
            </a:r>
            <a:r>
              <a:rPr lang="en-US" altLang="zh-CN" dirty="0">
                <a:solidFill>
                  <a:srgbClr val="FFC000"/>
                </a:solidFill>
                <a:latin typeface="Bahnschrift Condensed" panose="020B0502040204020203" pitchFamily="34" charset="0"/>
              </a:rPr>
              <a:t>1994</a:t>
            </a:r>
            <a:r>
              <a:rPr lang="zh-CN" altLang="en-US" dirty="0">
                <a:solidFill>
                  <a:srgbClr val="FFC000"/>
                </a:solidFill>
                <a:latin typeface="Bahnschrift Condensed" panose="020B0502040204020203" pitchFamily="34" charset="0"/>
              </a:rPr>
              <a:t> </a:t>
            </a:r>
            <a:r>
              <a:rPr lang="en-US" altLang="zh-CN" dirty="0">
                <a:solidFill>
                  <a:srgbClr val="FFC000"/>
                </a:solidFill>
                <a:latin typeface="Bahnschrift Condensed" panose="020B0502040204020203" pitchFamily="34" charset="0"/>
              </a:rPr>
              <a:t>Cluster</a:t>
            </a:r>
            <a:endParaRPr lang="zh-CN" altLang="en-US" dirty="0">
              <a:solidFill>
                <a:srgbClr val="FFC000"/>
              </a:solidFill>
              <a:latin typeface="Bahnschrift Condensed" panose="020B0502040204020203" pitchFamily="34" charset="0"/>
            </a:endParaRPr>
          </a:p>
        </p:txBody>
      </p:sp>
      <p:pic>
        <p:nvPicPr>
          <p:cNvPr id="34" name="图片 33">
            <a:extLst>
              <a:ext uri="{FF2B5EF4-FFF2-40B4-BE49-F238E27FC236}">
                <a16:creationId xmlns:a16="http://schemas.microsoft.com/office/drawing/2014/main" id="{0C8D4ADF-0FF0-4DCB-AE25-1BF3ACAC17E4}"/>
              </a:ext>
            </a:extLst>
          </p:cNvPr>
          <p:cNvPicPr>
            <a:picLocks noChangeAspect="1"/>
          </p:cNvPicPr>
          <p:nvPr/>
        </p:nvPicPr>
        <p:blipFill>
          <a:blip r:embed="rId5"/>
          <a:stretch>
            <a:fillRect/>
          </a:stretch>
        </p:blipFill>
        <p:spPr>
          <a:xfrm>
            <a:off x="345611" y="4447986"/>
            <a:ext cx="1469607" cy="1831745"/>
          </a:xfrm>
          <a:prstGeom prst="rect">
            <a:avLst/>
          </a:prstGeom>
        </p:spPr>
      </p:pic>
      <p:sp>
        <p:nvSpPr>
          <p:cNvPr id="35" name="文本框 34">
            <a:extLst>
              <a:ext uri="{FF2B5EF4-FFF2-40B4-BE49-F238E27FC236}">
                <a16:creationId xmlns:a16="http://schemas.microsoft.com/office/drawing/2014/main" id="{FDC52B72-990F-480A-BC48-2E1256E8AB36}"/>
              </a:ext>
            </a:extLst>
          </p:cNvPr>
          <p:cNvSpPr txBox="1"/>
          <p:nvPr/>
        </p:nvSpPr>
        <p:spPr>
          <a:xfrm>
            <a:off x="308197" y="6284287"/>
            <a:ext cx="1611339" cy="369332"/>
          </a:xfrm>
          <a:prstGeom prst="rect">
            <a:avLst/>
          </a:prstGeom>
          <a:noFill/>
        </p:spPr>
        <p:txBody>
          <a:bodyPr wrap="none" rtlCol="0">
            <a:spAutoFit/>
          </a:bodyPr>
          <a:lstStyle/>
          <a:p>
            <a:r>
              <a:rPr lang="en-US" altLang="zh-CN" dirty="0">
                <a:solidFill>
                  <a:srgbClr val="FFC000"/>
                </a:solidFill>
                <a:latin typeface="Bahnschrift Condensed" panose="020B0502040204020203" pitchFamily="34" charset="0"/>
              </a:rPr>
              <a:t>1946 von Neumann</a:t>
            </a:r>
            <a:endParaRPr lang="zh-CN" altLang="en-US" dirty="0">
              <a:solidFill>
                <a:srgbClr val="FFC000"/>
              </a:solidFill>
              <a:latin typeface="Bahnschrift Condensed" panose="020B0502040204020203" pitchFamily="34" charset="0"/>
            </a:endParaRPr>
          </a:p>
        </p:txBody>
      </p:sp>
    </p:spTree>
    <p:extLst>
      <p:ext uri="{BB962C8B-B14F-4D97-AF65-F5344CB8AC3E}">
        <p14:creationId xmlns:p14="http://schemas.microsoft.com/office/powerpoint/2010/main" val="342196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0"/>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0"/>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35C93-B4D3-4F31-BA6A-D53F2D3A1DB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BF3A02E-32A3-4204-BD7F-ECB69723BF77}"/>
              </a:ext>
            </a:extLst>
          </p:cNvPr>
          <p:cNvPicPr>
            <a:picLocks noGrp="1" noChangeAspect="1"/>
          </p:cNvPicPr>
          <p:nvPr>
            <p:ph idx="1"/>
          </p:nvPr>
        </p:nvPicPr>
        <p:blipFill>
          <a:blip r:embed="rId2"/>
          <a:stretch>
            <a:fillRect/>
          </a:stretch>
        </p:blipFill>
        <p:spPr>
          <a:xfrm>
            <a:off x="1894815" y="1125538"/>
            <a:ext cx="8584932" cy="5183187"/>
          </a:xfrm>
        </p:spPr>
      </p:pic>
    </p:spTree>
    <p:extLst>
      <p:ext uri="{BB962C8B-B14F-4D97-AF65-F5344CB8AC3E}">
        <p14:creationId xmlns:p14="http://schemas.microsoft.com/office/powerpoint/2010/main" val="23110178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98664A3-2AF3-4E07-8619-3293AD16B285}"/>
              </a:ext>
            </a:extLst>
          </p:cNvPr>
          <p:cNvPicPr>
            <a:picLocks noGrp="1" noChangeAspect="1"/>
          </p:cNvPicPr>
          <p:nvPr>
            <p:ph idx="1"/>
          </p:nvPr>
        </p:nvPicPr>
        <p:blipFill>
          <a:blip r:embed="rId2"/>
          <a:stretch>
            <a:fillRect/>
          </a:stretch>
        </p:blipFill>
        <p:spPr>
          <a:xfrm>
            <a:off x="1881318" y="1125538"/>
            <a:ext cx="8611927" cy="5183187"/>
          </a:xfrm>
        </p:spPr>
      </p:pic>
    </p:spTree>
    <p:extLst>
      <p:ext uri="{BB962C8B-B14F-4D97-AF65-F5344CB8AC3E}">
        <p14:creationId xmlns:p14="http://schemas.microsoft.com/office/powerpoint/2010/main" val="2925598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D7EAE7A-CE9C-472B-AFD4-E231F0462C11}"/>
              </a:ext>
            </a:extLst>
          </p:cNvPr>
          <p:cNvPicPr>
            <a:picLocks noGrp="1" noChangeAspect="1"/>
          </p:cNvPicPr>
          <p:nvPr>
            <p:ph idx="1"/>
          </p:nvPr>
        </p:nvPicPr>
        <p:blipFill>
          <a:blip r:embed="rId2"/>
          <a:stretch>
            <a:fillRect/>
          </a:stretch>
        </p:blipFill>
        <p:spPr>
          <a:xfrm>
            <a:off x="1864969" y="1125538"/>
            <a:ext cx="8644624" cy="5183187"/>
          </a:xfrm>
        </p:spPr>
      </p:pic>
    </p:spTree>
    <p:extLst>
      <p:ext uri="{BB962C8B-B14F-4D97-AF65-F5344CB8AC3E}">
        <p14:creationId xmlns:p14="http://schemas.microsoft.com/office/powerpoint/2010/main" val="1283023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C2787B1-F95D-4DC4-A09F-DBD74DBEFF5D}"/>
              </a:ext>
            </a:extLst>
          </p:cNvPr>
          <p:cNvPicPr>
            <a:picLocks noGrp="1" noChangeAspect="1"/>
          </p:cNvPicPr>
          <p:nvPr>
            <p:ph idx="1"/>
          </p:nvPr>
        </p:nvPicPr>
        <p:blipFill>
          <a:blip r:embed="rId2"/>
          <a:stretch>
            <a:fillRect/>
          </a:stretch>
        </p:blipFill>
        <p:spPr>
          <a:xfrm>
            <a:off x="1888811" y="1125538"/>
            <a:ext cx="8596941" cy="5183187"/>
          </a:xfrm>
        </p:spPr>
      </p:pic>
    </p:spTree>
    <p:extLst>
      <p:ext uri="{BB962C8B-B14F-4D97-AF65-F5344CB8AC3E}">
        <p14:creationId xmlns:p14="http://schemas.microsoft.com/office/powerpoint/2010/main" val="690898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00A58CD-28D4-4B56-94D3-57267D033C2A}"/>
              </a:ext>
            </a:extLst>
          </p:cNvPr>
          <p:cNvPicPr>
            <a:picLocks noGrp="1" noChangeAspect="1"/>
          </p:cNvPicPr>
          <p:nvPr>
            <p:ph idx="1"/>
          </p:nvPr>
        </p:nvPicPr>
        <p:blipFill>
          <a:blip r:embed="rId2"/>
          <a:stretch>
            <a:fillRect/>
          </a:stretch>
        </p:blipFill>
        <p:spPr>
          <a:xfrm>
            <a:off x="1884343" y="1125538"/>
            <a:ext cx="8605877" cy="5183187"/>
          </a:xfrm>
        </p:spPr>
      </p:pic>
    </p:spTree>
    <p:extLst>
      <p:ext uri="{BB962C8B-B14F-4D97-AF65-F5344CB8AC3E}">
        <p14:creationId xmlns:p14="http://schemas.microsoft.com/office/powerpoint/2010/main" val="3606504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r>
              <a:rPr lang="en-US" altLang="zh-CN" dirty="0"/>
              <a:t>VirtualBox </a:t>
            </a:r>
            <a:r>
              <a:rPr lang="zh-CN" altLang="en-US" dirty="0"/>
              <a:t>启动</a:t>
            </a:r>
            <a:r>
              <a:rPr lang="en-US" altLang="zh-CN" dirty="0" err="1"/>
              <a:t>FloppyDisk</a:t>
            </a:r>
            <a:endParaRPr lang="zh-CN" altLang="en-US" dirty="0"/>
          </a:p>
        </p:txBody>
      </p:sp>
      <p:pic>
        <p:nvPicPr>
          <p:cNvPr id="16" name="内容占位符 15">
            <a:extLst>
              <a:ext uri="{FF2B5EF4-FFF2-40B4-BE49-F238E27FC236}">
                <a16:creationId xmlns:a16="http://schemas.microsoft.com/office/drawing/2014/main" id="{BAA676BB-328D-440C-8265-69115A3E6F0B}"/>
              </a:ext>
            </a:extLst>
          </p:cNvPr>
          <p:cNvPicPr>
            <a:picLocks noGrp="1" noChangeAspect="1"/>
          </p:cNvPicPr>
          <p:nvPr>
            <p:ph idx="1"/>
          </p:nvPr>
        </p:nvPicPr>
        <p:blipFill>
          <a:blip r:embed="rId2"/>
          <a:stretch>
            <a:fillRect/>
          </a:stretch>
        </p:blipFill>
        <p:spPr>
          <a:xfrm>
            <a:off x="2848841" y="1125538"/>
            <a:ext cx="6676881" cy="5183187"/>
          </a:xfrm>
        </p:spPr>
      </p:pic>
    </p:spTree>
    <p:extLst>
      <p:ext uri="{BB962C8B-B14F-4D97-AF65-F5344CB8AC3E}">
        <p14:creationId xmlns:p14="http://schemas.microsoft.com/office/powerpoint/2010/main" val="1545499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70A7E-963E-4280-AA4D-1A331FD4DC21}"/>
              </a:ext>
            </a:extLst>
          </p:cNvPr>
          <p:cNvSpPr>
            <a:spLocks noGrp="1"/>
          </p:cNvSpPr>
          <p:nvPr>
            <p:ph type="title"/>
          </p:nvPr>
        </p:nvSpPr>
        <p:spPr/>
        <p:txBody>
          <a:bodyPr/>
          <a:lstStyle/>
          <a:p>
            <a:endParaRPr lang="zh-CN" altLang="en-US"/>
          </a:p>
        </p:txBody>
      </p:sp>
      <p:pic>
        <p:nvPicPr>
          <p:cNvPr id="8" name="内容占位符 7">
            <a:extLst>
              <a:ext uri="{FF2B5EF4-FFF2-40B4-BE49-F238E27FC236}">
                <a16:creationId xmlns:a16="http://schemas.microsoft.com/office/drawing/2014/main" id="{A25E9D5E-1E1A-4243-96D1-D281F1A85832}"/>
              </a:ext>
            </a:extLst>
          </p:cNvPr>
          <p:cNvPicPr>
            <a:picLocks noGrp="1" noChangeAspect="1"/>
          </p:cNvPicPr>
          <p:nvPr>
            <p:ph idx="1"/>
          </p:nvPr>
        </p:nvPicPr>
        <p:blipFill>
          <a:blip r:embed="rId2"/>
          <a:stretch>
            <a:fillRect/>
          </a:stretch>
        </p:blipFill>
        <p:spPr>
          <a:xfrm>
            <a:off x="1291007" y="1145158"/>
            <a:ext cx="9792549" cy="5143946"/>
          </a:xfrm>
        </p:spPr>
      </p:pic>
    </p:spTree>
    <p:extLst>
      <p:ext uri="{BB962C8B-B14F-4D97-AF65-F5344CB8AC3E}">
        <p14:creationId xmlns:p14="http://schemas.microsoft.com/office/powerpoint/2010/main" val="2126317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852D2-A4FE-4D53-A47D-16CC8259C26E}"/>
              </a:ext>
            </a:extLst>
          </p:cNvPr>
          <p:cNvSpPr>
            <a:spLocks noGrp="1"/>
          </p:cNvSpPr>
          <p:nvPr>
            <p:ph type="title"/>
          </p:nvPr>
        </p:nvSpPr>
        <p:spPr/>
        <p:txBody>
          <a:bodyPr/>
          <a:lstStyle/>
          <a:p>
            <a:r>
              <a:rPr lang="en-US" altLang="zh-CN" dirty="0"/>
              <a:t>Other </a:t>
            </a:r>
            <a:endParaRPr lang="zh-CN" altLang="en-US" dirty="0"/>
          </a:p>
        </p:txBody>
      </p:sp>
      <p:pic>
        <p:nvPicPr>
          <p:cNvPr id="5" name="内容占位符 4">
            <a:extLst>
              <a:ext uri="{FF2B5EF4-FFF2-40B4-BE49-F238E27FC236}">
                <a16:creationId xmlns:a16="http://schemas.microsoft.com/office/drawing/2014/main" id="{AF73C8F3-7A17-4F84-A1AA-95EA462E1EA5}"/>
              </a:ext>
            </a:extLst>
          </p:cNvPr>
          <p:cNvPicPr>
            <a:picLocks noGrp="1" noChangeAspect="1"/>
          </p:cNvPicPr>
          <p:nvPr>
            <p:ph idx="1"/>
          </p:nvPr>
        </p:nvPicPr>
        <p:blipFill>
          <a:blip r:embed="rId2"/>
          <a:stretch>
            <a:fillRect/>
          </a:stretch>
        </p:blipFill>
        <p:spPr>
          <a:xfrm>
            <a:off x="1580004" y="1125538"/>
            <a:ext cx="9214554" cy="5183187"/>
          </a:xfrm>
        </p:spPr>
      </p:pic>
    </p:spTree>
    <p:extLst>
      <p:ext uri="{BB962C8B-B14F-4D97-AF65-F5344CB8AC3E}">
        <p14:creationId xmlns:p14="http://schemas.microsoft.com/office/powerpoint/2010/main" val="3707612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5F471-BEB8-41CE-A7AE-C354886AE31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7F2D91F-AF7F-4765-ACCD-BF340047C4F5}"/>
              </a:ext>
            </a:extLst>
          </p:cNvPr>
          <p:cNvSpPr>
            <a:spLocks noGrp="1"/>
          </p:cNvSpPr>
          <p:nvPr>
            <p:ph idx="1"/>
          </p:nvPr>
        </p:nvSpPr>
        <p:spPr/>
        <p:txBody>
          <a:bodyPr/>
          <a:lstStyle/>
          <a:p>
            <a:r>
              <a:rPr lang="en-US" altLang="zh-CN" dirty="0"/>
              <a:t>After Cygwin, Then </a:t>
            </a:r>
            <a:r>
              <a:rPr lang="en-US" altLang="zh-CN" dirty="0" err="1"/>
              <a:t>Qemu</a:t>
            </a:r>
            <a:r>
              <a:rPr lang="en-US" altLang="zh-CN" dirty="0"/>
              <a:t> again</a:t>
            </a:r>
            <a:endParaRPr lang="zh-CN" altLang="en-US" dirty="0"/>
          </a:p>
        </p:txBody>
      </p:sp>
      <p:pic>
        <p:nvPicPr>
          <p:cNvPr id="5" name="图片 4">
            <a:extLst>
              <a:ext uri="{FF2B5EF4-FFF2-40B4-BE49-F238E27FC236}">
                <a16:creationId xmlns:a16="http://schemas.microsoft.com/office/drawing/2014/main" id="{60EFBC9B-D4F4-4DE6-9BC1-20CE937BEC09}"/>
              </a:ext>
            </a:extLst>
          </p:cNvPr>
          <p:cNvPicPr>
            <a:picLocks noChangeAspect="1"/>
          </p:cNvPicPr>
          <p:nvPr/>
        </p:nvPicPr>
        <p:blipFill>
          <a:blip r:embed="rId2"/>
          <a:stretch>
            <a:fillRect/>
          </a:stretch>
        </p:blipFill>
        <p:spPr>
          <a:xfrm>
            <a:off x="1991544" y="1619848"/>
            <a:ext cx="8544272" cy="4806153"/>
          </a:xfrm>
          <a:prstGeom prst="rect">
            <a:avLst/>
          </a:prstGeom>
        </p:spPr>
      </p:pic>
    </p:spTree>
    <p:extLst>
      <p:ext uri="{BB962C8B-B14F-4D97-AF65-F5344CB8AC3E}">
        <p14:creationId xmlns:p14="http://schemas.microsoft.com/office/powerpoint/2010/main" val="4192265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6512-2B45-4981-9249-CFF03AEC8CAB}"/>
              </a:ext>
            </a:extLst>
          </p:cNvPr>
          <p:cNvSpPr>
            <a:spLocks noGrp="1"/>
          </p:cNvSpPr>
          <p:nvPr>
            <p:ph type="title"/>
          </p:nvPr>
        </p:nvSpPr>
        <p:spPr/>
        <p:txBody>
          <a:bodyPr/>
          <a:lstStyle/>
          <a:p>
            <a:r>
              <a:rPr lang="zh-CN" altLang="en-US" dirty="0">
                <a:highlight>
                  <a:srgbClr val="FF9900"/>
                </a:highlight>
              </a:rPr>
              <a:t>还是得制作</a:t>
            </a:r>
            <a:r>
              <a:rPr lang="en-US" altLang="zh-CN" dirty="0">
                <a:highlight>
                  <a:srgbClr val="FF9900"/>
                </a:highlight>
              </a:rPr>
              <a:t>32</a:t>
            </a:r>
            <a:r>
              <a:rPr lang="zh-CN" altLang="en-US" dirty="0">
                <a:highlight>
                  <a:srgbClr val="FF9900"/>
                </a:highlight>
              </a:rPr>
              <a:t>位的</a:t>
            </a:r>
            <a:r>
              <a:rPr lang="en-US" altLang="zh-CN" dirty="0">
                <a:highlight>
                  <a:srgbClr val="FF9900"/>
                </a:highlight>
              </a:rPr>
              <a:t>Linux </a:t>
            </a:r>
            <a:r>
              <a:rPr lang="zh-CN" altLang="en-US" dirty="0">
                <a:highlight>
                  <a:srgbClr val="FF9900"/>
                </a:highlight>
              </a:rPr>
              <a:t>环境呀</a:t>
            </a:r>
          </a:p>
        </p:txBody>
      </p:sp>
      <p:sp>
        <p:nvSpPr>
          <p:cNvPr id="3" name="内容占位符 2">
            <a:extLst>
              <a:ext uri="{FF2B5EF4-FFF2-40B4-BE49-F238E27FC236}">
                <a16:creationId xmlns:a16="http://schemas.microsoft.com/office/drawing/2014/main" id="{FE140FFF-68CA-4EB4-A08C-22E83B333AD8}"/>
              </a:ext>
            </a:extLst>
          </p:cNvPr>
          <p:cNvSpPr>
            <a:spLocks noGrp="1"/>
          </p:cNvSpPr>
          <p:nvPr>
            <p:ph idx="1"/>
          </p:nvPr>
        </p:nvSpPr>
        <p:spPr>
          <a:xfrm>
            <a:off x="6528048" y="1124745"/>
            <a:ext cx="5318936" cy="5184575"/>
          </a:xfrm>
        </p:spPr>
        <p:txBody>
          <a:bodyPr/>
          <a:lstStyle/>
          <a:p>
            <a:endParaRPr lang="zh-CN" altLang="en-US" dirty="0"/>
          </a:p>
        </p:txBody>
      </p:sp>
      <p:pic>
        <p:nvPicPr>
          <p:cNvPr id="4" name="图片 3">
            <a:extLst>
              <a:ext uri="{FF2B5EF4-FFF2-40B4-BE49-F238E27FC236}">
                <a16:creationId xmlns:a16="http://schemas.microsoft.com/office/drawing/2014/main" id="{E4E2F64C-58AD-4F08-BD62-249F07EA5680}"/>
              </a:ext>
            </a:extLst>
          </p:cNvPr>
          <p:cNvPicPr>
            <a:picLocks noChangeAspect="1"/>
          </p:cNvPicPr>
          <p:nvPr/>
        </p:nvPicPr>
        <p:blipFill>
          <a:blip r:embed="rId2"/>
          <a:stretch>
            <a:fillRect/>
          </a:stretch>
        </p:blipFill>
        <p:spPr>
          <a:xfrm>
            <a:off x="191344" y="1844824"/>
            <a:ext cx="6096528" cy="3429297"/>
          </a:xfrm>
          <a:prstGeom prst="rect">
            <a:avLst/>
          </a:prstGeom>
        </p:spPr>
      </p:pic>
    </p:spTree>
    <p:extLst>
      <p:ext uri="{BB962C8B-B14F-4D97-AF65-F5344CB8AC3E}">
        <p14:creationId xmlns:p14="http://schemas.microsoft.com/office/powerpoint/2010/main" val="2902019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621B7-7A0E-42DC-B386-30CB6850324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6873FDC-20E4-46C9-95F5-618A707B5E5B}"/>
              </a:ext>
            </a:extLst>
          </p:cNvPr>
          <p:cNvSpPr>
            <a:spLocks noGrp="1"/>
          </p:cNvSpPr>
          <p:nvPr>
            <p:ph idx="1"/>
          </p:nvPr>
        </p:nvSpPr>
        <p:spPr/>
        <p:txBody>
          <a:bodyPr/>
          <a:lstStyle/>
          <a:p>
            <a:r>
              <a:rPr lang="en-US" altLang="zh-CN" dirty="0"/>
              <a:t>OS </a:t>
            </a:r>
            <a:r>
              <a:rPr lang="zh-CN" altLang="en-US" dirty="0"/>
              <a:t>到底应该有什么程序？</a:t>
            </a:r>
            <a:endParaRPr lang="en-US" altLang="zh-CN" dirty="0"/>
          </a:p>
          <a:p>
            <a:pPr lvl="1"/>
            <a:endParaRPr lang="en-US" altLang="zh-CN" dirty="0"/>
          </a:p>
          <a:p>
            <a:pPr lvl="1"/>
            <a:r>
              <a:rPr lang="zh-CN" altLang="en-US" dirty="0"/>
              <a:t>取决于你的设定</a:t>
            </a:r>
            <a:endParaRPr lang="en-US" altLang="zh-CN" dirty="0"/>
          </a:p>
          <a:p>
            <a:pPr lvl="2"/>
            <a:r>
              <a:rPr lang="en-US" altLang="zh-CN" dirty="0"/>
              <a:t>Windows – </a:t>
            </a:r>
            <a:r>
              <a:rPr lang="zh-CN" altLang="en-US" dirty="0"/>
              <a:t>大家都知道</a:t>
            </a:r>
          </a:p>
          <a:p>
            <a:pPr lvl="2"/>
            <a:r>
              <a:rPr lang="zh-CN" altLang="en-US" dirty="0"/>
              <a:t>嵌入式操作系统 </a:t>
            </a:r>
            <a:r>
              <a:rPr lang="en-US" altLang="zh-CN" dirty="0"/>
              <a:t>– </a:t>
            </a:r>
            <a:r>
              <a:rPr lang="zh-CN" altLang="en-US" dirty="0"/>
              <a:t>可能就不需要</a:t>
            </a:r>
            <a:r>
              <a:rPr lang="en-US" altLang="zh-CN" dirty="0"/>
              <a:t>GUI, File system</a:t>
            </a:r>
            <a:r>
              <a:rPr lang="zh-CN" altLang="en-US" dirty="0"/>
              <a:t>等 </a:t>
            </a:r>
            <a:r>
              <a:rPr lang="en-US" altLang="zh-CN" dirty="0"/>
              <a:t>– </a:t>
            </a:r>
            <a:r>
              <a:rPr lang="zh-CN" altLang="en-US" dirty="0"/>
              <a:t>全部写在 </a:t>
            </a:r>
            <a:r>
              <a:rPr lang="en-US" altLang="zh-CN" dirty="0"/>
              <a:t>ROM chip</a:t>
            </a:r>
            <a:r>
              <a:rPr lang="zh-CN" altLang="en-US" dirty="0"/>
              <a:t>里 </a:t>
            </a:r>
            <a:r>
              <a:rPr lang="en-US" altLang="zh-CN" dirty="0"/>
              <a:t>– Chip</a:t>
            </a:r>
            <a:r>
              <a:rPr lang="zh-CN" altLang="en-US" dirty="0"/>
              <a:t> </a:t>
            </a:r>
            <a:r>
              <a:rPr lang="en-US" altLang="zh-CN" dirty="0"/>
              <a:t>computer/OS</a:t>
            </a:r>
          </a:p>
          <a:p>
            <a:pPr lvl="2"/>
            <a:r>
              <a:rPr lang="en-US" altLang="zh-CN" dirty="0"/>
              <a:t>… </a:t>
            </a:r>
          </a:p>
          <a:p>
            <a:pPr lvl="1"/>
            <a:r>
              <a:rPr lang="zh-CN" altLang="en-US" dirty="0"/>
              <a:t>但，</a:t>
            </a:r>
            <a:endParaRPr lang="en-US" altLang="zh-CN" dirty="0"/>
          </a:p>
          <a:p>
            <a:pPr lvl="2"/>
            <a:r>
              <a:rPr lang="zh-CN" altLang="en-US" dirty="0">
                <a:highlight>
                  <a:srgbClr val="FF9900"/>
                </a:highlight>
              </a:rPr>
              <a:t>肯定跟</a:t>
            </a:r>
            <a:r>
              <a:rPr lang="en-US" altLang="zh-CN" dirty="0">
                <a:highlight>
                  <a:srgbClr val="FF9900"/>
                </a:highlight>
              </a:rPr>
              <a:t>Hardware </a:t>
            </a:r>
            <a:r>
              <a:rPr lang="zh-CN" altLang="en-US" dirty="0">
                <a:highlight>
                  <a:srgbClr val="FF9900"/>
                </a:highlight>
              </a:rPr>
              <a:t>紧密相关</a:t>
            </a:r>
            <a:r>
              <a:rPr lang="zh-CN" altLang="en-US" dirty="0"/>
              <a:t>！</a:t>
            </a:r>
            <a:r>
              <a:rPr lang="en-US" altLang="zh-CN" dirty="0"/>
              <a:t>- Resource Manager</a:t>
            </a:r>
          </a:p>
          <a:p>
            <a:pPr lvl="2"/>
            <a:r>
              <a:rPr lang="zh-CN" altLang="en-US" dirty="0"/>
              <a:t>本身往往就是 包含多个程序，它们的运行本身就是 </a:t>
            </a:r>
            <a:r>
              <a:rPr lang="en-US" altLang="zh-CN" dirty="0"/>
              <a:t>Concurrent execution!</a:t>
            </a:r>
          </a:p>
        </p:txBody>
      </p:sp>
    </p:spTree>
    <p:extLst>
      <p:ext uri="{BB962C8B-B14F-4D97-AF65-F5344CB8AC3E}">
        <p14:creationId xmlns:p14="http://schemas.microsoft.com/office/powerpoint/2010/main" val="25178991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09A22-7F30-4952-A214-7E29163B4968}"/>
              </a:ext>
            </a:extLst>
          </p:cNvPr>
          <p:cNvSpPr>
            <a:spLocks noGrp="1"/>
          </p:cNvSpPr>
          <p:nvPr>
            <p:ph type="title"/>
          </p:nvPr>
        </p:nvSpPr>
        <p:spPr/>
        <p:txBody>
          <a:bodyPr/>
          <a:lstStyle/>
          <a:p>
            <a:r>
              <a:rPr lang="zh-CN" altLang="en-US" dirty="0">
                <a:highlight>
                  <a:srgbClr val="FF9900"/>
                </a:highlight>
              </a:rPr>
              <a:t>还是得制作</a:t>
            </a:r>
            <a:r>
              <a:rPr lang="en-US" altLang="zh-CN" dirty="0">
                <a:highlight>
                  <a:srgbClr val="FF9900"/>
                </a:highlight>
              </a:rPr>
              <a:t>32</a:t>
            </a:r>
            <a:r>
              <a:rPr lang="zh-CN" altLang="en-US" dirty="0">
                <a:highlight>
                  <a:srgbClr val="FF9900"/>
                </a:highlight>
              </a:rPr>
              <a:t>位的</a:t>
            </a:r>
            <a:r>
              <a:rPr lang="en-US" altLang="zh-CN" dirty="0">
                <a:highlight>
                  <a:srgbClr val="FF9900"/>
                </a:highlight>
              </a:rPr>
              <a:t>Linux </a:t>
            </a:r>
            <a:r>
              <a:rPr lang="zh-CN" altLang="en-US" dirty="0">
                <a:highlight>
                  <a:srgbClr val="FF9900"/>
                </a:highlight>
              </a:rPr>
              <a:t>环境呀</a:t>
            </a:r>
          </a:p>
        </p:txBody>
      </p:sp>
      <p:sp>
        <p:nvSpPr>
          <p:cNvPr id="3" name="内容占位符 2">
            <a:extLst>
              <a:ext uri="{FF2B5EF4-FFF2-40B4-BE49-F238E27FC236}">
                <a16:creationId xmlns:a16="http://schemas.microsoft.com/office/drawing/2014/main" id="{7F25A3A3-089B-473E-A1B9-B4720451EBBA}"/>
              </a:ext>
            </a:extLst>
          </p:cNvPr>
          <p:cNvSpPr>
            <a:spLocks noGrp="1"/>
          </p:cNvSpPr>
          <p:nvPr>
            <p:ph idx="1"/>
          </p:nvPr>
        </p:nvSpPr>
        <p:spPr/>
        <p:txBody>
          <a:bodyPr/>
          <a:lstStyle/>
          <a:p>
            <a:r>
              <a:rPr lang="zh-CN" altLang="en-US" dirty="0"/>
              <a:t>最新的一些 </a:t>
            </a:r>
            <a:r>
              <a:rPr lang="en-US" altLang="zh-CN" dirty="0"/>
              <a:t>Linux </a:t>
            </a:r>
            <a:r>
              <a:rPr lang="zh-CN" altLang="en-US" dirty="0"/>
              <a:t>分发版本，都是</a:t>
            </a:r>
            <a:r>
              <a:rPr lang="en-US" altLang="zh-CN" dirty="0"/>
              <a:t>64</a:t>
            </a:r>
            <a:r>
              <a:rPr lang="zh-CN" altLang="en-US" dirty="0"/>
              <a:t>位的了</a:t>
            </a:r>
            <a:endParaRPr lang="en-US" altLang="zh-CN" dirty="0"/>
          </a:p>
          <a:p>
            <a:r>
              <a:rPr lang="zh-CN" altLang="en-US" dirty="0"/>
              <a:t>而找到的一些</a:t>
            </a:r>
            <a:r>
              <a:rPr lang="en-US" altLang="zh-CN" dirty="0"/>
              <a:t>OS</a:t>
            </a:r>
            <a:r>
              <a:rPr lang="zh-CN" altLang="en-US" dirty="0"/>
              <a:t>开发代码，都是</a:t>
            </a:r>
            <a:r>
              <a:rPr lang="en-US" altLang="zh-CN" dirty="0"/>
              <a:t>32</a:t>
            </a:r>
            <a:r>
              <a:rPr lang="zh-CN" altLang="en-US" dirty="0"/>
              <a:t>位的</a:t>
            </a:r>
            <a:endParaRPr lang="en-US" altLang="zh-CN" dirty="0"/>
          </a:p>
          <a:p>
            <a:endParaRPr lang="en-US" altLang="zh-CN" dirty="0"/>
          </a:p>
          <a:p>
            <a:r>
              <a:rPr lang="zh-CN" altLang="en-US" dirty="0"/>
              <a:t>搭建 </a:t>
            </a:r>
            <a:r>
              <a:rPr lang="en-US" altLang="zh-CN" dirty="0"/>
              <a:t>Linux 32</a:t>
            </a:r>
            <a:r>
              <a:rPr lang="zh-CN" altLang="en-US" dirty="0"/>
              <a:t>为开发环境</a:t>
            </a:r>
            <a:endParaRPr lang="en-US" altLang="zh-CN" dirty="0"/>
          </a:p>
          <a:p>
            <a:pPr lvl="1"/>
            <a:r>
              <a:rPr lang="en-US" altLang="zh-CN" dirty="0"/>
              <a:t>VirtualBox + Ubuntu 16.04 (</a:t>
            </a:r>
            <a:r>
              <a:rPr lang="zh-CN" altLang="en-US" b="1" i="0" dirty="0">
                <a:solidFill>
                  <a:srgbClr val="222226"/>
                </a:solidFill>
                <a:effectLst/>
                <a:latin typeface="PingFang SC"/>
              </a:rPr>
              <a:t>清华大学开源软件镜像站</a:t>
            </a:r>
            <a:r>
              <a:rPr lang="en-US" altLang="zh-CN" dirty="0"/>
              <a:t>)</a:t>
            </a:r>
            <a:endParaRPr lang="zh-CN" altLang="en-US" dirty="0"/>
          </a:p>
        </p:txBody>
      </p:sp>
      <p:sp>
        <p:nvSpPr>
          <p:cNvPr id="5" name="文本框 4">
            <a:extLst>
              <a:ext uri="{FF2B5EF4-FFF2-40B4-BE49-F238E27FC236}">
                <a16:creationId xmlns:a16="http://schemas.microsoft.com/office/drawing/2014/main" id="{8610B14E-8F74-46E8-B0AA-627D71B3DA6C}"/>
              </a:ext>
            </a:extLst>
          </p:cNvPr>
          <p:cNvSpPr txBox="1"/>
          <p:nvPr/>
        </p:nvSpPr>
        <p:spPr>
          <a:xfrm>
            <a:off x="4943872" y="2708920"/>
            <a:ext cx="6147486" cy="369332"/>
          </a:xfrm>
          <a:prstGeom prst="rect">
            <a:avLst/>
          </a:prstGeom>
          <a:noFill/>
        </p:spPr>
        <p:txBody>
          <a:bodyPr wrap="square">
            <a:spAutoFit/>
          </a:bodyPr>
          <a:lstStyle/>
          <a:p>
            <a:r>
              <a:rPr lang="zh-CN" altLang="en-US" dirty="0">
                <a:hlinkClick r:id="rId2"/>
              </a:rPr>
              <a:t>https://mirrors.tuna.tsinghua.edu.cn/</a:t>
            </a:r>
            <a:r>
              <a:rPr lang="zh-CN" altLang="en-US" dirty="0"/>
              <a:t> </a:t>
            </a:r>
          </a:p>
        </p:txBody>
      </p:sp>
      <p:pic>
        <p:nvPicPr>
          <p:cNvPr id="11" name="图片 10">
            <a:extLst>
              <a:ext uri="{FF2B5EF4-FFF2-40B4-BE49-F238E27FC236}">
                <a16:creationId xmlns:a16="http://schemas.microsoft.com/office/drawing/2014/main" id="{479C5927-1CF8-4AB5-9C8B-14FEBF85FB9D}"/>
              </a:ext>
            </a:extLst>
          </p:cNvPr>
          <p:cNvPicPr>
            <a:picLocks noChangeAspect="1"/>
          </p:cNvPicPr>
          <p:nvPr/>
        </p:nvPicPr>
        <p:blipFill>
          <a:blip r:embed="rId3"/>
          <a:stretch>
            <a:fillRect/>
          </a:stretch>
        </p:blipFill>
        <p:spPr>
          <a:xfrm>
            <a:off x="1271464" y="3805882"/>
            <a:ext cx="8735644" cy="2333951"/>
          </a:xfrm>
          <a:prstGeom prst="rect">
            <a:avLst/>
          </a:prstGeom>
        </p:spPr>
      </p:pic>
    </p:spTree>
    <p:extLst>
      <p:ext uri="{BB962C8B-B14F-4D97-AF65-F5344CB8AC3E}">
        <p14:creationId xmlns:p14="http://schemas.microsoft.com/office/powerpoint/2010/main" val="29274057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11112-0237-431A-983A-DFA977BC71A0}"/>
              </a:ext>
            </a:extLst>
          </p:cNvPr>
          <p:cNvSpPr>
            <a:spLocks noGrp="1"/>
          </p:cNvSpPr>
          <p:nvPr>
            <p:ph type="title"/>
          </p:nvPr>
        </p:nvSpPr>
        <p:spPr/>
        <p:txBody>
          <a:bodyPr/>
          <a:lstStyle/>
          <a:p>
            <a:endParaRPr lang="zh-CN" altLang="en-US"/>
          </a:p>
        </p:txBody>
      </p:sp>
      <p:pic>
        <p:nvPicPr>
          <p:cNvPr id="9" name="内容占位符 8">
            <a:extLst>
              <a:ext uri="{FF2B5EF4-FFF2-40B4-BE49-F238E27FC236}">
                <a16:creationId xmlns:a16="http://schemas.microsoft.com/office/drawing/2014/main" id="{639081A8-33C1-4428-A8FE-36B035204B92}"/>
              </a:ext>
            </a:extLst>
          </p:cNvPr>
          <p:cNvPicPr>
            <a:picLocks noGrp="1" noChangeAspect="1"/>
          </p:cNvPicPr>
          <p:nvPr>
            <p:ph idx="1"/>
          </p:nvPr>
        </p:nvPicPr>
        <p:blipFill>
          <a:blip r:embed="rId2"/>
          <a:stretch>
            <a:fillRect/>
          </a:stretch>
        </p:blipFill>
        <p:spPr>
          <a:xfrm>
            <a:off x="263352" y="1168838"/>
            <a:ext cx="5220429" cy="5096586"/>
          </a:xfrm>
        </p:spPr>
      </p:pic>
      <p:pic>
        <p:nvPicPr>
          <p:cNvPr id="11" name="图片 10">
            <a:extLst>
              <a:ext uri="{FF2B5EF4-FFF2-40B4-BE49-F238E27FC236}">
                <a16:creationId xmlns:a16="http://schemas.microsoft.com/office/drawing/2014/main" id="{DF5ADF35-C63E-4835-A4C8-89A47759261D}"/>
              </a:ext>
            </a:extLst>
          </p:cNvPr>
          <p:cNvPicPr>
            <a:picLocks noChangeAspect="1"/>
          </p:cNvPicPr>
          <p:nvPr/>
        </p:nvPicPr>
        <p:blipFill>
          <a:blip r:embed="rId3"/>
          <a:stretch>
            <a:fillRect/>
          </a:stretch>
        </p:blipFill>
        <p:spPr>
          <a:xfrm>
            <a:off x="3792235" y="1903186"/>
            <a:ext cx="8102146" cy="4362238"/>
          </a:xfrm>
          <a:prstGeom prst="rect">
            <a:avLst/>
          </a:prstGeom>
        </p:spPr>
      </p:pic>
    </p:spTree>
    <p:extLst>
      <p:ext uri="{BB962C8B-B14F-4D97-AF65-F5344CB8AC3E}">
        <p14:creationId xmlns:p14="http://schemas.microsoft.com/office/powerpoint/2010/main" val="3371898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09A4B-E545-46A3-96FB-F9C30E9080D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AFFE6F9-EA32-4BE5-BC3A-56896556107F}"/>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8877312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6A50C-6371-466D-ADBF-59A0EFF0DB7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2B2F429-74E4-4F7B-B9B7-6BA7342B7CF1}"/>
              </a:ext>
            </a:extLst>
          </p:cNvPr>
          <p:cNvSpPr>
            <a:spLocks noGrp="1"/>
          </p:cNvSpPr>
          <p:nvPr>
            <p:ph idx="1"/>
          </p:nvPr>
        </p:nvSpPr>
        <p:spPr>
          <a:xfrm>
            <a:off x="5087888" y="1124745"/>
            <a:ext cx="6759096" cy="5184575"/>
          </a:xfrm>
        </p:spPr>
        <p:txBody>
          <a:bodyPr anchor="ctr"/>
          <a:lstStyle/>
          <a:p>
            <a:r>
              <a:rPr lang="en-US" altLang="zh-CN" dirty="0"/>
              <a:t>30</a:t>
            </a:r>
            <a:r>
              <a:rPr lang="zh-CN" altLang="en-US" dirty="0"/>
              <a:t>天自制操作系统</a:t>
            </a:r>
            <a:endParaRPr lang="en-US" altLang="zh-CN" dirty="0"/>
          </a:p>
          <a:p>
            <a:r>
              <a:rPr lang="zh-CN" altLang="en-US" dirty="0"/>
              <a:t>川合秀实</a:t>
            </a:r>
            <a:endParaRPr lang="en-US" altLang="zh-CN" dirty="0"/>
          </a:p>
          <a:p>
            <a:r>
              <a:rPr lang="zh-CN" altLang="en-US" dirty="0"/>
              <a:t>周自恒等</a:t>
            </a:r>
            <a:endParaRPr lang="en-US" altLang="zh-CN" dirty="0"/>
          </a:p>
          <a:p>
            <a:r>
              <a:rPr lang="zh-CN" altLang="en-US" b="0" i="0" dirty="0">
                <a:solidFill>
                  <a:srgbClr val="333333"/>
                </a:solidFill>
                <a:effectLst/>
                <a:latin typeface="Stolzl Book"/>
              </a:rPr>
              <a:t>人民邮电出版社</a:t>
            </a:r>
            <a:endParaRPr lang="en-US" altLang="zh-CN" dirty="0"/>
          </a:p>
          <a:p>
            <a:r>
              <a:rPr lang="en-US" altLang="zh-CN" dirty="0"/>
              <a:t>2012</a:t>
            </a:r>
            <a:endParaRPr lang="zh-CN" altLang="en-US" dirty="0"/>
          </a:p>
        </p:txBody>
      </p:sp>
      <p:pic>
        <p:nvPicPr>
          <p:cNvPr id="4" name="图片 3">
            <a:extLst>
              <a:ext uri="{FF2B5EF4-FFF2-40B4-BE49-F238E27FC236}">
                <a16:creationId xmlns:a16="http://schemas.microsoft.com/office/drawing/2014/main" id="{8A2258FF-12C6-4EBF-8C47-9021B46FDEC5}"/>
              </a:ext>
            </a:extLst>
          </p:cNvPr>
          <p:cNvPicPr>
            <a:picLocks noChangeAspect="1"/>
          </p:cNvPicPr>
          <p:nvPr/>
        </p:nvPicPr>
        <p:blipFill>
          <a:blip r:embed="rId3"/>
          <a:stretch>
            <a:fillRect/>
          </a:stretch>
        </p:blipFill>
        <p:spPr>
          <a:xfrm>
            <a:off x="695400" y="1124744"/>
            <a:ext cx="4131507" cy="5112567"/>
          </a:xfrm>
          <a:prstGeom prst="rect">
            <a:avLst/>
          </a:prstGeom>
        </p:spPr>
      </p:pic>
    </p:spTree>
    <p:extLst>
      <p:ext uri="{BB962C8B-B14F-4D97-AF65-F5344CB8AC3E}">
        <p14:creationId xmlns:p14="http://schemas.microsoft.com/office/powerpoint/2010/main" val="1248958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2D2FA-A7D3-45AE-893B-269C4F530829}"/>
              </a:ext>
            </a:extLst>
          </p:cNvPr>
          <p:cNvSpPr>
            <a:spLocks noGrp="1"/>
          </p:cNvSpPr>
          <p:nvPr>
            <p:ph type="title"/>
          </p:nvPr>
        </p:nvSpPr>
        <p:spPr/>
        <p:txBody>
          <a:bodyPr/>
          <a:lstStyle/>
          <a:p>
            <a:r>
              <a:rPr lang="en-US" altLang="zh-CN" dirty="0"/>
              <a:t>Materials – Books</a:t>
            </a:r>
            <a:endParaRPr lang="zh-CN" altLang="en-US" dirty="0"/>
          </a:p>
        </p:txBody>
      </p:sp>
      <p:sp>
        <p:nvSpPr>
          <p:cNvPr id="3" name="内容占位符 2">
            <a:extLst>
              <a:ext uri="{FF2B5EF4-FFF2-40B4-BE49-F238E27FC236}">
                <a16:creationId xmlns:a16="http://schemas.microsoft.com/office/drawing/2014/main" id="{FC51A503-A2A3-4FF5-A5CD-BF3EFFDC4B35}"/>
              </a:ext>
            </a:extLst>
          </p:cNvPr>
          <p:cNvSpPr>
            <a:spLocks noGrp="1"/>
          </p:cNvSpPr>
          <p:nvPr>
            <p:ph idx="1"/>
          </p:nvPr>
        </p:nvSpPr>
        <p:spPr>
          <a:xfrm>
            <a:off x="4439816" y="1124745"/>
            <a:ext cx="7407168" cy="5184575"/>
          </a:xfrm>
        </p:spPr>
        <p:txBody>
          <a:bodyPr anchor="ctr"/>
          <a:lstStyle/>
          <a:p>
            <a:r>
              <a:rPr lang="zh-CN" altLang="en-US" dirty="0"/>
              <a:t>自己动手写操作系统</a:t>
            </a:r>
            <a:endParaRPr lang="en-US" altLang="zh-CN" dirty="0"/>
          </a:p>
          <a:p>
            <a:r>
              <a:rPr lang="zh-CN" altLang="en-US" dirty="0"/>
              <a:t>于渊</a:t>
            </a:r>
            <a:endParaRPr lang="en-US" altLang="zh-CN" dirty="0"/>
          </a:p>
          <a:p>
            <a:r>
              <a:rPr lang="zh-CN" altLang="en-US" b="0" i="0" dirty="0">
                <a:solidFill>
                  <a:srgbClr val="333333"/>
                </a:solidFill>
                <a:effectLst/>
                <a:latin typeface="Stolzl Book"/>
              </a:rPr>
              <a:t>电子工业出版社</a:t>
            </a:r>
            <a:endParaRPr lang="en-US" altLang="zh-CN" b="0" i="0" dirty="0">
              <a:solidFill>
                <a:srgbClr val="333333"/>
              </a:solidFill>
              <a:effectLst/>
              <a:latin typeface="Stolzl Book"/>
            </a:endParaRPr>
          </a:p>
          <a:p>
            <a:r>
              <a:rPr lang="en-US" altLang="zh-CN" dirty="0"/>
              <a:t>2005</a:t>
            </a:r>
            <a:endParaRPr lang="zh-CN" altLang="en-US" dirty="0"/>
          </a:p>
        </p:txBody>
      </p:sp>
      <p:pic>
        <p:nvPicPr>
          <p:cNvPr id="4" name="图片 3">
            <a:extLst>
              <a:ext uri="{FF2B5EF4-FFF2-40B4-BE49-F238E27FC236}">
                <a16:creationId xmlns:a16="http://schemas.microsoft.com/office/drawing/2014/main" id="{67C6BF54-87FD-415C-8389-048984563FA8}"/>
              </a:ext>
            </a:extLst>
          </p:cNvPr>
          <p:cNvPicPr>
            <a:picLocks noChangeAspect="1"/>
          </p:cNvPicPr>
          <p:nvPr/>
        </p:nvPicPr>
        <p:blipFill>
          <a:blip r:embed="rId3"/>
          <a:stretch>
            <a:fillRect/>
          </a:stretch>
        </p:blipFill>
        <p:spPr>
          <a:xfrm>
            <a:off x="623392" y="1158645"/>
            <a:ext cx="3600400" cy="5081501"/>
          </a:xfrm>
          <a:prstGeom prst="rect">
            <a:avLst/>
          </a:prstGeom>
        </p:spPr>
      </p:pic>
    </p:spTree>
    <p:extLst>
      <p:ext uri="{BB962C8B-B14F-4D97-AF65-F5344CB8AC3E}">
        <p14:creationId xmlns:p14="http://schemas.microsoft.com/office/powerpoint/2010/main" val="2732538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6A50C-6371-466D-ADBF-59A0EFF0DB78}"/>
              </a:ext>
            </a:extLst>
          </p:cNvPr>
          <p:cNvSpPr>
            <a:spLocks noGrp="1"/>
          </p:cNvSpPr>
          <p:nvPr>
            <p:ph type="title"/>
          </p:nvPr>
        </p:nvSpPr>
        <p:spPr/>
        <p:txBody>
          <a:bodyPr>
            <a:normAutofit/>
          </a:bodyPr>
          <a:lstStyle/>
          <a:p>
            <a:endParaRPr lang="zh-CN" altLang="en-US"/>
          </a:p>
        </p:txBody>
      </p:sp>
      <p:sp>
        <p:nvSpPr>
          <p:cNvPr id="3" name="内容占位符 2">
            <a:extLst>
              <a:ext uri="{FF2B5EF4-FFF2-40B4-BE49-F238E27FC236}">
                <a16:creationId xmlns:a16="http://schemas.microsoft.com/office/drawing/2014/main" id="{D2B2F429-74E4-4F7B-B9B7-6BA7342B7CF1}"/>
              </a:ext>
            </a:extLst>
          </p:cNvPr>
          <p:cNvSpPr>
            <a:spLocks noGrp="1"/>
          </p:cNvSpPr>
          <p:nvPr>
            <p:ph idx="1"/>
          </p:nvPr>
        </p:nvSpPr>
        <p:spPr>
          <a:xfrm>
            <a:off x="5087888" y="1124745"/>
            <a:ext cx="6759096" cy="5184575"/>
          </a:xfrm>
        </p:spPr>
        <p:txBody>
          <a:bodyPr anchor="ctr"/>
          <a:lstStyle/>
          <a:p>
            <a:r>
              <a:rPr lang="zh-CN" altLang="en-US" dirty="0"/>
              <a:t>操作系统真象还原</a:t>
            </a:r>
          </a:p>
          <a:p>
            <a:r>
              <a:rPr lang="zh-CN" altLang="en-US" dirty="0"/>
              <a:t>郑纲</a:t>
            </a:r>
            <a:endParaRPr lang="en-US" altLang="zh-CN" dirty="0"/>
          </a:p>
          <a:p>
            <a:r>
              <a:rPr lang="zh-CN" altLang="en-US" dirty="0"/>
              <a:t>人民邮电出版社</a:t>
            </a:r>
            <a:endParaRPr lang="en-US" altLang="zh-CN" dirty="0"/>
          </a:p>
          <a:p>
            <a:r>
              <a:rPr lang="en-US" altLang="zh-CN" dirty="0"/>
              <a:t>2016</a:t>
            </a:r>
            <a:endParaRPr lang="zh-CN" altLang="en-US" dirty="0"/>
          </a:p>
        </p:txBody>
      </p:sp>
      <p:pic>
        <p:nvPicPr>
          <p:cNvPr id="4" name="图片 3">
            <a:extLst>
              <a:ext uri="{FF2B5EF4-FFF2-40B4-BE49-F238E27FC236}">
                <a16:creationId xmlns:a16="http://schemas.microsoft.com/office/drawing/2014/main" id="{5998A5D7-3B2B-4B2F-85D0-7DDD43A0633E}"/>
              </a:ext>
            </a:extLst>
          </p:cNvPr>
          <p:cNvPicPr>
            <a:picLocks noChangeAspect="1"/>
          </p:cNvPicPr>
          <p:nvPr/>
        </p:nvPicPr>
        <p:blipFill>
          <a:blip r:embed="rId3"/>
          <a:stretch>
            <a:fillRect/>
          </a:stretch>
        </p:blipFill>
        <p:spPr>
          <a:xfrm>
            <a:off x="839416" y="1124745"/>
            <a:ext cx="3528392" cy="5027074"/>
          </a:xfrm>
          <a:prstGeom prst="rect">
            <a:avLst/>
          </a:prstGeom>
        </p:spPr>
      </p:pic>
    </p:spTree>
    <p:extLst>
      <p:ext uri="{BB962C8B-B14F-4D97-AF65-F5344CB8AC3E}">
        <p14:creationId xmlns:p14="http://schemas.microsoft.com/office/powerpoint/2010/main" val="36191379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6A50C-6371-466D-ADBF-59A0EFF0DB78}"/>
              </a:ext>
            </a:extLst>
          </p:cNvPr>
          <p:cNvSpPr>
            <a:spLocks noGrp="1"/>
          </p:cNvSpPr>
          <p:nvPr>
            <p:ph type="title"/>
          </p:nvPr>
        </p:nvSpPr>
        <p:spPr/>
        <p:txBody>
          <a:bodyPr>
            <a:normAutofit/>
          </a:bodyPr>
          <a:lstStyle/>
          <a:p>
            <a:endParaRPr lang="zh-CN" altLang="en-US"/>
          </a:p>
        </p:txBody>
      </p:sp>
      <p:sp>
        <p:nvSpPr>
          <p:cNvPr id="3" name="内容占位符 2">
            <a:extLst>
              <a:ext uri="{FF2B5EF4-FFF2-40B4-BE49-F238E27FC236}">
                <a16:creationId xmlns:a16="http://schemas.microsoft.com/office/drawing/2014/main" id="{D2B2F429-74E4-4F7B-B9B7-6BA7342B7CF1}"/>
              </a:ext>
            </a:extLst>
          </p:cNvPr>
          <p:cNvSpPr>
            <a:spLocks noGrp="1"/>
          </p:cNvSpPr>
          <p:nvPr>
            <p:ph idx="1"/>
          </p:nvPr>
        </p:nvSpPr>
        <p:spPr>
          <a:xfrm>
            <a:off x="5087888" y="1124745"/>
            <a:ext cx="6759096" cy="5184575"/>
          </a:xfrm>
        </p:spPr>
        <p:txBody>
          <a:bodyPr anchor="ctr"/>
          <a:lstStyle/>
          <a:p>
            <a:r>
              <a:rPr lang="zh-CN" altLang="en-US" dirty="0"/>
              <a:t>一个</a:t>
            </a:r>
            <a:r>
              <a:rPr lang="en-US" altLang="zh-CN" dirty="0"/>
              <a:t>64</a:t>
            </a:r>
            <a:r>
              <a:rPr lang="zh-CN" altLang="en-US" dirty="0"/>
              <a:t>位操作系统的设计与实现</a:t>
            </a:r>
          </a:p>
          <a:p>
            <a:r>
              <a:rPr lang="zh-CN" altLang="en-US" dirty="0"/>
              <a:t>田宇</a:t>
            </a:r>
            <a:endParaRPr lang="en-US" altLang="zh-CN" dirty="0"/>
          </a:p>
          <a:p>
            <a:r>
              <a:rPr lang="zh-CN" altLang="en-US" dirty="0"/>
              <a:t>人民邮电出版社</a:t>
            </a:r>
            <a:endParaRPr lang="en-US" altLang="zh-CN" dirty="0"/>
          </a:p>
          <a:p>
            <a:r>
              <a:rPr lang="en-US" altLang="zh-CN" dirty="0"/>
              <a:t>2018</a:t>
            </a:r>
            <a:endParaRPr lang="zh-CN" altLang="en-US" dirty="0"/>
          </a:p>
        </p:txBody>
      </p:sp>
      <p:pic>
        <p:nvPicPr>
          <p:cNvPr id="5" name="图片 4">
            <a:extLst>
              <a:ext uri="{FF2B5EF4-FFF2-40B4-BE49-F238E27FC236}">
                <a16:creationId xmlns:a16="http://schemas.microsoft.com/office/drawing/2014/main" id="{DF05E5F5-45B7-463F-BAF4-237F1CEFD462}"/>
              </a:ext>
            </a:extLst>
          </p:cNvPr>
          <p:cNvPicPr>
            <a:picLocks noChangeAspect="1"/>
          </p:cNvPicPr>
          <p:nvPr/>
        </p:nvPicPr>
        <p:blipFill>
          <a:blip r:embed="rId3"/>
          <a:stretch>
            <a:fillRect/>
          </a:stretch>
        </p:blipFill>
        <p:spPr>
          <a:xfrm>
            <a:off x="839416" y="1122295"/>
            <a:ext cx="4104456" cy="5285002"/>
          </a:xfrm>
          <a:prstGeom prst="rect">
            <a:avLst/>
          </a:prstGeom>
        </p:spPr>
      </p:pic>
    </p:spTree>
    <p:extLst>
      <p:ext uri="{BB962C8B-B14F-4D97-AF65-F5344CB8AC3E}">
        <p14:creationId xmlns:p14="http://schemas.microsoft.com/office/powerpoint/2010/main" val="22617116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FA37C-C6A7-4309-95FF-5C3E8D81075C}"/>
              </a:ext>
            </a:extLst>
          </p:cNvPr>
          <p:cNvSpPr>
            <a:spLocks noGrp="1"/>
          </p:cNvSpPr>
          <p:nvPr>
            <p:ph type="title"/>
          </p:nvPr>
        </p:nvSpPr>
        <p:spPr/>
        <p:txBody>
          <a:bodyPr/>
          <a:lstStyle/>
          <a:p>
            <a:r>
              <a:rPr lang="en-US" altLang="zh-CN" dirty="0"/>
              <a:t>Write your own Operating System</a:t>
            </a:r>
            <a:r>
              <a:rPr lang="zh-CN" altLang="en-US" dirty="0"/>
              <a:t>＼自制操作系统 </a:t>
            </a:r>
            <a:r>
              <a:rPr lang="en-US" altLang="zh-CN" dirty="0"/>
              <a:t>(WYOOS)</a:t>
            </a:r>
            <a:endParaRPr lang="zh-CN" altLang="en-US" dirty="0"/>
          </a:p>
        </p:txBody>
      </p:sp>
      <p:pic>
        <p:nvPicPr>
          <p:cNvPr id="7" name="内容占位符 6">
            <a:extLst>
              <a:ext uri="{FF2B5EF4-FFF2-40B4-BE49-F238E27FC236}">
                <a16:creationId xmlns:a16="http://schemas.microsoft.com/office/drawing/2014/main" id="{2155E491-191F-42E5-9001-F843C09449AC}"/>
              </a:ext>
            </a:extLst>
          </p:cNvPr>
          <p:cNvPicPr>
            <a:picLocks noGrp="1" noChangeAspect="1"/>
          </p:cNvPicPr>
          <p:nvPr>
            <p:ph idx="1"/>
          </p:nvPr>
        </p:nvPicPr>
        <p:blipFill>
          <a:blip r:embed="rId2"/>
          <a:stretch>
            <a:fillRect/>
          </a:stretch>
        </p:blipFill>
        <p:spPr>
          <a:xfrm>
            <a:off x="1579286" y="1125538"/>
            <a:ext cx="9215991" cy="5183187"/>
          </a:xfrm>
        </p:spPr>
      </p:pic>
      <p:sp>
        <p:nvSpPr>
          <p:cNvPr id="5" name="文本框 4">
            <a:extLst>
              <a:ext uri="{FF2B5EF4-FFF2-40B4-BE49-F238E27FC236}">
                <a16:creationId xmlns:a16="http://schemas.microsoft.com/office/drawing/2014/main" id="{11CE05A0-9644-47E2-8412-BE83F7AD00D8}"/>
              </a:ext>
            </a:extLst>
          </p:cNvPr>
          <p:cNvSpPr txBox="1"/>
          <p:nvPr/>
        </p:nvSpPr>
        <p:spPr>
          <a:xfrm>
            <a:off x="4367808" y="1008064"/>
            <a:ext cx="8673195" cy="646331"/>
          </a:xfrm>
          <a:prstGeom prst="rect">
            <a:avLst/>
          </a:prstGeom>
          <a:noFill/>
        </p:spPr>
        <p:txBody>
          <a:bodyPr wrap="square">
            <a:spAutoFit/>
          </a:bodyPr>
          <a:lstStyle/>
          <a:p>
            <a:r>
              <a:rPr lang="zh-CN" altLang="en-US" dirty="0">
                <a:hlinkClick r:id="rId3"/>
              </a:rPr>
              <a:t>https://www.bilibili.com/video/BV1tt411s7vQ?spm_id_from=333.337.search-card.all.click&amp;vd_source=e54e9f9a24decfb0d0ebbbf026a36ea3</a:t>
            </a:r>
            <a:r>
              <a:rPr lang="zh-CN" altLang="en-US" dirty="0"/>
              <a:t> </a:t>
            </a:r>
          </a:p>
        </p:txBody>
      </p:sp>
    </p:spTree>
    <p:extLst>
      <p:ext uri="{BB962C8B-B14F-4D97-AF65-F5344CB8AC3E}">
        <p14:creationId xmlns:p14="http://schemas.microsoft.com/office/powerpoint/2010/main" val="42537307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9FE87-C41B-4544-994A-D65F5BCDDC7B}"/>
              </a:ext>
            </a:extLst>
          </p:cNvPr>
          <p:cNvSpPr>
            <a:spLocks noGrp="1"/>
          </p:cNvSpPr>
          <p:nvPr>
            <p:ph type="title"/>
          </p:nvPr>
        </p:nvSpPr>
        <p:spPr/>
        <p:txBody>
          <a:bodyPr/>
          <a:lstStyle/>
          <a:p>
            <a:r>
              <a:rPr lang="en-US" altLang="zh-CN" dirty="0"/>
              <a:t>WYOOS</a:t>
            </a:r>
            <a:endParaRPr lang="zh-CN" altLang="en-US" dirty="0"/>
          </a:p>
        </p:txBody>
      </p:sp>
      <p:pic>
        <p:nvPicPr>
          <p:cNvPr id="7" name="内容占位符 6">
            <a:extLst>
              <a:ext uri="{FF2B5EF4-FFF2-40B4-BE49-F238E27FC236}">
                <a16:creationId xmlns:a16="http://schemas.microsoft.com/office/drawing/2014/main" id="{FAB90E1C-1D3A-48DD-95D9-95AEFBEF4468}"/>
              </a:ext>
            </a:extLst>
          </p:cNvPr>
          <p:cNvPicPr>
            <a:picLocks noGrp="1" noChangeAspect="1"/>
          </p:cNvPicPr>
          <p:nvPr>
            <p:ph idx="1"/>
          </p:nvPr>
        </p:nvPicPr>
        <p:blipFill>
          <a:blip r:embed="rId2"/>
          <a:stretch>
            <a:fillRect/>
          </a:stretch>
        </p:blipFill>
        <p:spPr>
          <a:xfrm>
            <a:off x="527050" y="1920862"/>
            <a:ext cx="11320463" cy="3592539"/>
          </a:xfrm>
        </p:spPr>
      </p:pic>
      <p:sp>
        <p:nvSpPr>
          <p:cNvPr id="5" name="文本框 4">
            <a:extLst>
              <a:ext uri="{FF2B5EF4-FFF2-40B4-BE49-F238E27FC236}">
                <a16:creationId xmlns:a16="http://schemas.microsoft.com/office/drawing/2014/main" id="{9DDDF1DB-8E71-4146-8F5A-0D471DF75F56}"/>
              </a:ext>
            </a:extLst>
          </p:cNvPr>
          <p:cNvSpPr txBox="1"/>
          <p:nvPr/>
        </p:nvSpPr>
        <p:spPr>
          <a:xfrm>
            <a:off x="7896200" y="638732"/>
            <a:ext cx="6147486" cy="369332"/>
          </a:xfrm>
          <a:prstGeom prst="rect">
            <a:avLst/>
          </a:prstGeom>
          <a:noFill/>
        </p:spPr>
        <p:txBody>
          <a:bodyPr wrap="square">
            <a:spAutoFit/>
          </a:bodyPr>
          <a:lstStyle/>
          <a:p>
            <a:r>
              <a:rPr lang="zh-CN" altLang="en-US" dirty="0">
                <a:hlinkClick r:id="rId3"/>
              </a:rPr>
              <a:t>https://github.com/AlgorithMan-de/wyoos</a:t>
            </a:r>
            <a:r>
              <a:rPr lang="zh-CN" altLang="en-US" dirty="0"/>
              <a:t> </a:t>
            </a:r>
          </a:p>
        </p:txBody>
      </p:sp>
    </p:spTree>
    <p:extLst>
      <p:ext uri="{BB962C8B-B14F-4D97-AF65-F5344CB8AC3E}">
        <p14:creationId xmlns:p14="http://schemas.microsoft.com/office/powerpoint/2010/main" val="35077746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267AD-08EC-4A91-A06D-8949E702636C}"/>
              </a:ext>
            </a:extLst>
          </p:cNvPr>
          <p:cNvSpPr>
            <a:spLocks noGrp="1"/>
          </p:cNvSpPr>
          <p:nvPr>
            <p:ph type="title"/>
          </p:nvPr>
        </p:nvSpPr>
        <p:spPr/>
        <p:txBody>
          <a:bodyPr/>
          <a:lstStyle/>
          <a:p>
            <a:r>
              <a:rPr lang="zh-CN" altLang="en-US" dirty="0"/>
              <a:t>使用</a:t>
            </a:r>
            <a:r>
              <a:rPr lang="en-US" altLang="zh-CN" dirty="0" err="1"/>
              <a:t>c++</a:t>
            </a:r>
            <a:r>
              <a:rPr lang="zh-CN" altLang="en-US" dirty="0"/>
              <a:t>编写操作系统</a:t>
            </a:r>
          </a:p>
        </p:txBody>
      </p:sp>
      <p:pic>
        <p:nvPicPr>
          <p:cNvPr id="7" name="内容占位符 6">
            <a:extLst>
              <a:ext uri="{FF2B5EF4-FFF2-40B4-BE49-F238E27FC236}">
                <a16:creationId xmlns:a16="http://schemas.microsoft.com/office/drawing/2014/main" id="{E1B29338-48FB-446B-B160-D3315704F4D1}"/>
              </a:ext>
            </a:extLst>
          </p:cNvPr>
          <p:cNvPicPr>
            <a:picLocks noGrp="1" noChangeAspect="1"/>
          </p:cNvPicPr>
          <p:nvPr>
            <p:ph idx="1"/>
          </p:nvPr>
        </p:nvPicPr>
        <p:blipFill>
          <a:blip r:embed="rId2"/>
          <a:stretch>
            <a:fillRect/>
          </a:stretch>
        </p:blipFill>
        <p:spPr>
          <a:xfrm>
            <a:off x="1302429" y="1125538"/>
            <a:ext cx="9769705" cy="5183187"/>
          </a:xfrm>
        </p:spPr>
      </p:pic>
      <p:sp>
        <p:nvSpPr>
          <p:cNvPr id="5" name="文本框 4">
            <a:extLst>
              <a:ext uri="{FF2B5EF4-FFF2-40B4-BE49-F238E27FC236}">
                <a16:creationId xmlns:a16="http://schemas.microsoft.com/office/drawing/2014/main" id="{2D7CC411-A416-405D-8C1A-F2F0D9547A42}"/>
              </a:ext>
            </a:extLst>
          </p:cNvPr>
          <p:cNvSpPr txBox="1"/>
          <p:nvPr/>
        </p:nvSpPr>
        <p:spPr>
          <a:xfrm>
            <a:off x="5979768" y="420073"/>
            <a:ext cx="6147486" cy="646331"/>
          </a:xfrm>
          <a:prstGeom prst="rect">
            <a:avLst/>
          </a:prstGeom>
          <a:noFill/>
        </p:spPr>
        <p:txBody>
          <a:bodyPr wrap="square">
            <a:spAutoFit/>
          </a:bodyPr>
          <a:lstStyle/>
          <a:p>
            <a:r>
              <a:rPr lang="zh-CN" altLang="en-US" dirty="0">
                <a:hlinkClick r:id="rId3"/>
              </a:rPr>
              <a:t>https://space.bilibili.com/1219049799/channel/seriesdetail?sid=756502</a:t>
            </a:r>
            <a:r>
              <a:rPr lang="zh-CN" altLang="en-US" dirty="0"/>
              <a:t> </a:t>
            </a:r>
          </a:p>
        </p:txBody>
      </p:sp>
    </p:spTree>
    <p:extLst>
      <p:ext uri="{BB962C8B-B14F-4D97-AF65-F5344CB8AC3E}">
        <p14:creationId xmlns:p14="http://schemas.microsoft.com/office/powerpoint/2010/main" val="16862349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0000"/>
  <p:tag name="GENSWF_OUTPUT_FILE_NAME" val="Part I BI Introduction"/>
  <p:tag name="ISPRING_RESOURCE_PATHS_HASH_2" val="965a789e1204120a133d2fe433a9845140bf2a"/>
  <p:tag name="ISPRING_UUID" val="{62355581-D183-4E7E-BDBA-49982035AEE6}"/>
  <p:tag name="ISPRING_RESOURCE_FOLDER" val="\\Dellmlinking\D\My7\MyClasses\备用\"/>
  <p:tag name="ISPRING_PRESENTATION_PATH" val="\\Dellmlinking\D\My7\MyClasses\备用.pptx"/>
  <p:tag name="ISPRING_PROJECT_VERSION" val="9.3"/>
  <p:tag name="ISPRING_PROJECT_FOLDER_UPDATED" val="1"/>
  <p:tag name="ISPRING_SCREEN_RECS_UPDATED" val="\\Dellmlinking\D\My7\MyClasses\备用\"/>
</p:tagLst>
</file>

<file path=ppt/tags/tag2.xml><?xml version="1.0" encoding="utf-8"?>
<p:tagLst xmlns:a="http://schemas.openxmlformats.org/drawingml/2006/main" xmlns:r="http://schemas.openxmlformats.org/officeDocument/2006/relationships" xmlns:p="http://schemas.openxmlformats.org/presentationml/2006/main">
  <p:tag name="ISPRING_SLIDE_ID" val="{A85884D8-5DB7-45BE-A940-CFEAF02B1807}"/>
  <p:tag name="GENSWF_ADVANCE_TIME" val="3.002"/>
  <p:tag name="TIMING" val="|0.001|0.5|0.5|0.5|0.5|0.5|0.5|0.001"/>
  <p:tag name="ISPRING_CUSTOM_TIMING_USED" val="1"/>
</p:tagLst>
</file>

<file path=ppt/theme/theme1.xml><?xml version="1.0" encoding="utf-8"?>
<a:theme xmlns:a="http://schemas.openxmlformats.org/drawingml/2006/main" name="主题1">
  <a:themeElements>
    <a:clrScheme name="Blank Presentation 12">
      <a:dk1>
        <a:srgbClr val="000000"/>
      </a:dk1>
      <a:lt1>
        <a:srgbClr val="FFFFFF"/>
      </a:lt1>
      <a:dk2>
        <a:srgbClr val="BF311A"/>
      </a:dk2>
      <a:lt2>
        <a:srgbClr val="808285"/>
      </a:lt2>
      <a:accent1>
        <a:srgbClr val="005595"/>
      </a:accent1>
      <a:accent2>
        <a:srgbClr val="BEC0C2"/>
      </a:accent2>
      <a:accent3>
        <a:srgbClr val="FFFFFF"/>
      </a:accent3>
      <a:accent4>
        <a:srgbClr val="000000"/>
      </a:accent4>
      <a:accent5>
        <a:srgbClr val="AAB4C8"/>
      </a:accent5>
      <a:accent6>
        <a:srgbClr val="ACAEB0"/>
      </a:accent6>
      <a:hlink>
        <a:srgbClr val="5C8727"/>
      </a:hlink>
      <a:folHlink>
        <a:srgbClr val="EC891D"/>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BF311A"/>
        </a:dk2>
        <a:lt2>
          <a:srgbClr val="919195"/>
        </a:lt2>
        <a:accent1>
          <a:srgbClr val="005595"/>
        </a:accent1>
        <a:accent2>
          <a:srgbClr val="BABCBE"/>
        </a:accent2>
        <a:accent3>
          <a:srgbClr val="FFFFFF"/>
        </a:accent3>
        <a:accent4>
          <a:srgbClr val="000000"/>
        </a:accent4>
        <a:accent5>
          <a:srgbClr val="AAB4C8"/>
        </a:accent5>
        <a:accent6>
          <a:srgbClr val="A8AAAC"/>
        </a:accent6>
        <a:hlink>
          <a:srgbClr val="5C8727"/>
        </a:hlink>
        <a:folHlink>
          <a:srgbClr val="4577AD"/>
        </a:folHlink>
      </a:clrScheme>
      <a:clrMap bg1="lt1" tx1="dk1" bg2="lt2" tx2="dk2" accent1="accent1" accent2="accent2" accent3="accent3" accent4="accent4" accent5="accent5" accent6="accent6" hlink="hlink" folHlink="folHlink"/>
    </a:extraClrScheme>
    <a:extraClrScheme>
      <a:clrScheme name="Blank Presentation 9">
        <a:dk1>
          <a:srgbClr val="000000"/>
        </a:dk1>
        <a:lt1>
          <a:srgbClr val="FFFFFF"/>
        </a:lt1>
        <a:dk2>
          <a:srgbClr val="5C8727"/>
        </a:dk2>
        <a:lt2>
          <a:srgbClr val="919195"/>
        </a:lt2>
        <a:accent1>
          <a:srgbClr val="005595"/>
        </a:accent1>
        <a:accent2>
          <a:srgbClr val="BABCBE"/>
        </a:accent2>
        <a:accent3>
          <a:srgbClr val="FFFFFF"/>
        </a:accent3>
        <a:accent4>
          <a:srgbClr val="000000"/>
        </a:accent4>
        <a:accent5>
          <a:srgbClr val="AAB4C8"/>
        </a:accent5>
        <a:accent6>
          <a:srgbClr val="A8AAAC"/>
        </a:accent6>
        <a:hlink>
          <a:srgbClr val="EC891D"/>
        </a:hlink>
        <a:folHlink>
          <a:srgbClr val="BF311A"/>
        </a:folHlink>
      </a:clrScheme>
      <a:clrMap bg1="lt1" tx1="dk1" bg2="lt2" tx2="dk2" accent1="accent1" accent2="accent2" accent3="accent3" accent4="accent4" accent5="accent5" accent6="accent6" hlink="hlink" folHlink="folHlink"/>
    </a:extraClrScheme>
    <a:extraClrScheme>
      <a:clrScheme name="Blank Presentation 10">
        <a:dk1>
          <a:srgbClr val="000000"/>
        </a:dk1>
        <a:lt1>
          <a:srgbClr val="FFFFFF"/>
        </a:lt1>
        <a:dk2>
          <a:srgbClr val="EC891D"/>
        </a:dk2>
        <a:lt2>
          <a:srgbClr val="919195"/>
        </a:lt2>
        <a:accent1>
          <a:srgbClr val="005595"/>
        </a:accent1>
        <a:accent2>
          <a:srgbClr val="BABCBE"/>
        </a:accent2>
        <a:accent3>
          <a:srgbClr val="FFFFFF"/>
        </a:accent3>
        <a:accent4>
          <a:srgbClr val="000000"/>
        </a:accent4>
        <a:accent5>
          <a:srgbClr val="AAB4C8"/>
        </a:accent5>
        <a:accent6>
          <a:srgbClr val="A8AAAC"/>
        </a:accent6>
        <a:hlink>
          <a:srgbClr val="5C8727"/>
        </a:hlink>
        <a:folHlink>
          <a:srgbClr val="BF311A"/>
        </a:folHlink>
      </a:clrScheme>
      <a:clrMap bg1="lt1" tx1="dk1" bg2="lt2" tx2="dk2" accent1="accent1" accent2="accent2" accent3="accent3" accent4="accent4" accent5="accent5" accent6="accent6" hlink="hlink" folHlink="folHlink"/>
    </a:extraClrScheme>
    <a:extraClrScheme>
      <a:clrScheme name="Blank Presentation 11">
        <a:dk1>
          <a:srgbClr val="000000"/>
        </a:dk1>
        <a:lt1>
          <a:srgbClr val="FFFFFF"/>
        </a:lt1>
        <a:dk2>
          <a:srgbClr val="BF311A"/>
        </a:dk2>
        <a:lt2>
          <a:srgbClr val="919195"/>
        </a:lt2>
        <a:accent1>
          <a:srgbClr val="005595"/>
        </a:accent1>
        <a:accent2>
          <a:srgbClr val="BABCBE"/>
        </a:accent2>
        <a:accent3>
          <a:srgbClr val="FFFFFF"/>
        </a:accent3>
        <a:accent4>
          <a:srgbClr val="000000"/>
        </a:accent4>
        <a:accent5>
          <a:srgbClr val="AAB4C8"/>
        </a:accent5>
        <a:accent6>
          <a:srgbClr val="A8AAAC"/>
        </a:accent6>
        <a:hlink>
          <a:srgbClr val="5C8727"/>
        </a:hlink>
        <a:folHlink>
          <a:srgbClr val="EC891D"/>
        </a:folHlink>
      </a:clrScheme>
      <a:clrMap bg1="lt1" tx1="dk1" bg2="lt2" tx2="dk2" accent1="accent1" accent2="accent2" accent3="accent3" accent4="accent4" accent5="accent5" accent6="accent6" hlink="hlink" folHlink="folHlink"/>
    </a:extraClrScheme>
    <a:extraClrScheme>
      <a:clrScheme name="Blank Presentation 12">
        <a:dk1>
          <a:srgbClr val="000000"/>
        </a:dk1>
        <a:lt1>
          <a:srgbClr val="FFFFFF"/>
        </a:lt1>
        <a:dk2>
          <a:srgbClr val="BF311A"/>
        </a:dk2>
        <a:lt2>
          <a:srgbClr val="808285"/>
        </a:lt2>
        <a:accent1>
          <a:srgbClr val="005595"/>
        </a:accent1>
        <a:accent2>
          <a:srgbClr val="BEC0C2"/>
        </a:accent2>
        <a:accent3>
          <a:srgbClr val="FFFFFF"/>
        </a:accent3>
        <a:accent4>
          <a:srgbClr val="000000"/>
        </a:accent4>
        <a:accent5>
          <a:srgbClr val="AAB4C8"/>
        </a:accent5>
        <a:accent6>
          <a:srgbClr val="ACAEB0"/>
        </a:accent6>
        <a:hlink>
          <a:srgbClr val="5C8727"/>
        </a:hlink>
        <a:folHlink>
          <a:srgbClr val="EC89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2">
    <a:dk1>
      <a:srgbClr val="000000"/>
    </a:dk1>
    <a:lt1>
      <a:srgbClr val="FFFFFF"/>
    </a:lt1>
    <a:dk2>
      <a:srgbClr val="BF311A"/>
    </a:dk2>
    <a:lt2>
      <a:srgbClr val="808285"/>
    </a:lt2>
    <a:accent1>
      <a:srgbClr val="005595"/>
    </a:accent1>
    <a:accent2>
      <a:srgbClr val="BEC0C2"/>
    </a:accent2>
    <a:accent3>
      <a:srgbClr val="FFFFFF"/>
    </a:accent3>
    <a:accent4>
      <a:srgbClr val="000000"/>
    </a:accent4>
    <a:accent5>
      <a:srgbClr val="AAB4C8"/>
    </a:accent5>
    <a:accent6>
      <a:srgbClr val="ACAEB0"/>
    </a:accent6>
    <a:hlink>
      <a:srgbClr val="5C8727"/>
    </a:hlink>
    <a:folHlink>
      <a:srgbClr val="EC891D"/>
    </a:folHlink>
  </a:clrScheme>
</a:themeOverride>
</file>

<file path=ppt/theme/themeOverride2.xml><?xml version="1.0" encoding="utf-8"?>
<a:themeOverride xmlns:a="http://schemas.openxmlformats.org/drawingml/2006/main">
  <a:clrScheme name="Blank Presentation 12">
    <a:dk1>
      <a:srgbClr val="000000"/>
    </a:dk1>
    <a:lt1>
      <a:srgbClr val="FFFFFF"/>
    </a:lt1>
    <a:dk2>
      <a:srgbClr val="BF311A"/>
    </a:dk2>
    <a:lt2>
      <a:srgbClr val="808285"/>
    </a:lt2>
    <a:accent1>
      <a:srgbClr val="005595"/>
    </a:accent1>
    <a:accent2>
      <a:srgbClr val="BEC0C2"/>
    </a:accent2>
    <a:accent3>
      <a:srgbClr val="FFFFFF"/>
    </a:accent3>
    <a:accent4>
      <a:srgbClr val="000000"/>
    </a:accent4>
    <a:accent5>
      <a:srgbClr val="AAB4C8"/>
    </a:accent5>
    <a:accent6>
      <a:srgbClr val="ACAEB0"/>
    </a:accent6>
    <a:hlink>
      <a:srgbClr val="5C8727"/>
    </a:hlink>
    <a:folHlink>
      <a:srgbClr val="EC891D"/>
    </a:folHlink>
  </a:clrScheme>
</a:themeOverride>
</file>

<file path=ppt/theme/themeOverride3.xml><?xml version="1.0" encoding="utf-8"?>
<a:themeOverride xmlns:a="http://schemas.openxmlformats.org/drawingml/2006/main">
  <a:clrScheme name="Blank Presentation 12">
    <a:dk1>
      <a:srgbClr val="000000"/>
    </a:dk1>
    <a:lt1>
      <a:srgbClr val="FFFFFF"/>
    </a:lt1>
    <a:dk2>
      <a:srgbClr val="BF311A"/>
    </a:dk2>
    <a:lt2>
      <a:srgbClr val="808285"/>
    </a:lt2>
    <a:accent1>
      <a:srgbClr val="005595"/>
    </a:accent1>
    <a:accent2>
      <a:srgbClr val="BEC0C2"/>
    </a:accent2>
    <a:accent3>
      <a:srgbClr val="FFFFFF"/>
    </a:accent3>
    <a:accent4>
      <a:srgbClr val="000000"/>
    </a:accent4>
    <a:accent5>
      <a:srgbClr val="AAB4C8"/>
    </a:accent5>
    <a:accent6>
      <a:srgbClr val="ACAEB0"/>
    </a:accent6>
    <a:hlink>
      <a:srgbClr val="5C8727"/>
    </a:hlink>
    <a:folHlink>
      <a:srgbClr val="EC891D"/>
    </a:folHlink>
  </a:clrScheme>
</a:themeOverride>
</file>

<file path=docProps/app.xml><?xml version="1.0" encoding="utf-8"?>
<Properties xmlns="http://schemas.openxmlformats.org/officeDocument/2006/extended-properties" xmlns:vt="http://schemas.openxmlformats.org/officeDocument/2006/docPropsVTypes">
  <Template/>
  <TotalTime>37334</TotalTime>
  <Words>19726</Words>
  <Application>Microsoft Office PowerPoint</Application>
  <PresentationFormat>宽屏</PresentationFormat>
  <Paragraphs>1725</Paragraphs>
  <Slides>187</Slides>
  <Notes>71</Notes>
  <HiddenSlides>40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187</vt:i4>
      </vt:variant>
    </vt:vector>
  </HeadingPairs>
  <TitlesOfParts>
    <vt:vector size="200" baseType="lpstr">
      <vt:lpstr>-apple-system</vt:lpstr>
      <vt:lpstr>Helvetica Neue</vt:lpstr>
      <vt:lpstr>PingFang SC</vt:lpstr>
      <vt:lpstr>Stolzl Book</vt:lpstr>
      <vt:lpstr>Microsoft YaHei</vt:lpstr>
      <vt:lpstr>Arial</vt:lpstr>
      <vt:lpstr>Arial Rounded MT Bold</vt:lpstr>
      <vt:lpstr>Bahnschrift Condensed</vt:lpstr>
      <vt:lpstr>Bodoni MT Black</vt:lpstr>
      <vt:lpstr>Calibri</vt:lpstr>
      <vt:lpstr>Wingdings</vt:lpstr>
      <vt:lpstr>主题1</vt:lpstr>
      <vt:lpstr>Office Theme</vt:lpstr>
      <vt:lpstr>Projects for OS</vt:lpstr>
      <vt:lpstr>PowerPoint 演示文稿</vt:lpstr>
      <vt:lpstr>PowerPoint 演示文稿</vt:lpstr>
      <vt:lpstr>Projects – Following the topics in the lecture</vt:lpstr>
      <vt:lpstr>PowerPoint 演示文稿</vt:lpstr>
      <vt:lpstr>01 Introduction</vt:lpstr>
      <vt:lpstr>Project 0</vt:lpstr>
      <vt:lpstr>Short review</vt:lpstr>
      <vt:lpstr>PowerPoint 演示文稿</vt:lpstr>
      <vt:lpstr>I hope you could remember … </vt:lpstr>
      <vt:lpstr>PowerPoint 演示文稿</vt:lpstr>
      <vt:lpstr>PowerPoint 演示文稿</vt:lpstr>
      <vt:lpstr>I hope you could remember … </vt:lpstr>
      <vt:lpstr>I hope you could remember … 裸机其实不裸！- BIOS</vt:lpstr>
      <vt:lpstr>PowerPoint 演示文稿</vt:lpstr>
      <vt:lpstr>BIOS – a program dedicated to specific computer</vt:lpstr>
      <vt:lpstr>BIOS = Data + Funcs (called by INTERRUPTs)</vt:lpstr>
      <vt:lpstr>Fig 7. Simplified example of a BIOS/MBR initiated boot of an "older" Windows system like Win2K3</vt:lpstr>
      <vt:lpstr>Fig 8. Simplified example of a BIOS/MBR initiated boot of an "older" Linux system like RHEL5</vt:lpstr>
      <vt:lpstr>Fig 9. Simplified example of a UEFI/GPT initiated boot</vt:lpstr>
      <vt:lpstr>实模式 – 8086, 80286 使用内存的方式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MBR 的简单内容</vt:lpstr>
      <vt:lpstr>PowerPoint 演示文稿</vt:lpstr>
      <vt:lpstr>PowerPoint 演示文稿</vt:lpstr>
      <vt:lpstr>PowerPoint 演示文稿</vt:lpstr>
      <vt:lpstr>PowerPoint 演示文稿</vt:lpstr>
      <vt:lpstr>PowerPoint 演示文稿</vt:lpstr>
      <vt:lpstr>后续咱们使用 Qemu 试试</vt:lpstr>
      <vt:lpstr>注意！ - 实模式 vs 保护模式</vt:lpstr>
      <vt:lpstr>实模式下的内存布局</vt:lpstr>
      <vt:lpstr>PowerPoint 演示文稿</vt:lpstr>
      <vt:lpstr>Only after OS kernel programs are loaded into MM, … </vt:lpstr>
      <vt:lpstr>01 Introduction</vt:lpstr>
      <vt:lpstr>环境搭建 – Windows 10 版</vt:lpstr>
      <vt:lpstr>Notepad++</vt:lpstr>
      <vt:lpstr>NASM</vt:lpstr>
      <vt:lpstr>PowerPoint 演示文稿</vt:lpstr>
      <vt:lpstr>MSys2 </vt:lpstr>
      <vt:lpstr>PowerPoint 演示文稿</vt:lpstr>
      <vt:lpstr>使用msys2打造优雅的开发环境</vt:lpstr>
      <vt:lpstr>PowerPoint 演示文稿</vt:lpstr>
      <vt:lpstr>PowerPoint 演示文稿</vt:lpstr>
      <vt:lpstr>PowerPoint 演示文稿</vt:lpstr>
      <vt:lpstr>Windows下MSYS2中编译OpenBLAS过程记录</vt:lpstr>
      <vt:lpstr>gcc和mingw的区别</vt:lpstr>
      <vt:lpstr>MSys2</vt:lpstr>
      <vt:lpstr>PowerPoint 演示文稿</vt:lpstr>
      <vt:lpstr>编译OpenBLAS</vt:lpstr>
      <vt:lpstr>PowerPoint 演示文稿</vt:lpstr>
      <vt:lpstr>PowerPoint 演示文稿</vt:lpstr>
      <vt:lpstr>PowerPoint 演示文稿</vt:lpstr>
      <vt:lpstr>Install bison, flex and diffutils</vt:lpstr>
      <vt:lpstr>PowerPoint 演示文稿</vt:lpstr>
      <vt:lpstr>PowerPoint 演示文稿</vt:lpstr>
      <vt:lpstr>PowerPoint 演示文稿</vt:lpstr>
      <vt:lpstr>PowerPoint 演示文稿</vt:lpstr>
      <vt:lpstr>Qemu (Quick Emulator)</vt:lpstr>
      <vt:lpstr>PowerPoint 演示文稿</vt:lpstr>
      <vt:lpstr>qemu-system-arm.exe -version</vt:lpstr>
      <vt:lpstr>各种 .exe – 对应不同的硬件</vt:lpstr>
      <vt:lpstr>PowerPoint 演示文稿</vt:lpstr>
      <vt:lpstr>QtEmu</vt:lpstr>
      <vt:lpstr>检测一下</vt:lpstr>
      <vt:lpstr>PowerPoint 演示文稿</vt:lpstr>
      <vt:lpstr>还是使用 VirtualBox吧！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VirtualBox 启动FloppyDisk</vt:lpstr>
      <vt:lpstr>PowerPoint 演示文稿</vt:lpstr>
      <vt:lpstr>Other </vt:lpstr>
      <vt:lpstr>PowerPoint 演示文稿</vt:lpstr>
      <vt:lpstr>还是得制作32位的Linux 环境呀</vt:lpstr>
      <vt:lpstr>还是得制作32位的Linux 环境呀</vt:lpstr>
      <vt:lpstr>PowerPoint 演示文稿</vt:lpstr>
      <vt:lpstr>PowerPoint 演示文稿</vt:lpstr>
      <vt:lpstr>PowerPoint 演示文稿</vt:lpstr>
      <vt:lpstr>Materials – Books</vt:lpstr>
      <vt:lpstr>PowerPoint 演示文稿</vt:lpstr>
      <vt:lpstr>PowerPoint 演示文稿</vt:lpstr>
      <vt:lpstr>Write your own Operating System＼自制操作系统 (WYOOS)</vt:lpstr>
      <vt:lpstr>WYOOS</vt:lpstr>
      <vt:lpstr>使用c++编写操作系统</vt:lpstr>
      <vt:lpstr>PowerPoint 演示文稿</vt:lpstr>
      <vt:lpstr>编写操作系统之路</vt:lpstr>
      <vt:lpstr>PowerPoint 演示文稿</vt:lpstr>
      <vt:lpstr>01 Introduction</vt:lpstr>
      <vt:lpstr>chapter7\g</vt:lpstr>
      <vt:lpstr>PowerPoint 演示文稿</vt:lpstr>
      <vt:lpstr>PowerPoint 演示文稿</vt:lpstr>
      <vt:lpstr>PowerPoint 演示文稿</vt:lpstr>
      <vt:lpstr>PowerPoint 演示文稿</vt:lpstr>
      <vt:lpstr>另一个 MBR 的第一版</vt:lpstr>
      <vt:lpstr>PowerPoint 演示文稿</vt:lpstr>
      <vt:lpstr>PowerPoint 演示文稿</vt:lpstr>
      <vt:lpstr>PowerPoint 演示文稿</vt:lpstr>
      <vt:lpstr>确认下是“软驱”在启动的第一位置</vt:lpstr>
      <vt:lpstr>PowerPoint 演示文稿</vt:lpstr>
      <vt:lpstr>PowerPoint 演示文稿</vt:lpstr>
      <vt:lpstr>PowerPoint 演示文稿</vt:lpstr>
      <vt:lpstr>1.44MB的Floppy盘</vt:lpstr>
      <vt:lpstr>PowerPoint 演示文稿</vt:lpstr>
      <vt:lpstr>PowerPoint 演示文稿</vt:lpstr>
      <vt:lpstr>PowerPoint 演示文稿</vt:lpstr>
      <vt:lpstr>制作1.44MB的FloppyDisk,并写入MBR</vt:lpstr>
      <vt:lpstr>PowerPoint 演示文稿</vt:lpstr>
      <vt:lpstr>了解下 makefile</vt:lpstr>
      <vt:lpstr>加了  always:               mkdir –p $(BUILD_DIR)</vt:lpstr>
      <vt:lpstr>使用 bocks 来调试</vt:lpstr>
      <vt:lpstr>PowerPoint 演示文稿</vt:lpstr>
      <vt:lpstr>Boot + loader 成功</vt:lpstr>
      <vt:lpstr>PowerPoint 演示文稿</vt:lpstr>
      <vt:lpstr>使用 VirtualBox 制作 vhd (4MB)，然后使用同样的dd，在VirtualBox中加载，成功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要切换至 保护模式</vt:lpstr>
      <vt:lpstr>PowerPoint 演示文稿</vt:lpstr>
      <vt:lpstr>PowerPoint 演示文稿</vt:lpstr>
      <vt:lpstr>PowerPoint 演示文稿</vt:lpstr>
      <vt:lpstr>PowerPoint 演示文稿</vt:lpstr>
      <vt:lpstr>PowerPoint 演示文稿</vt:lpstr>
      <vt:lpstr>实模式 vs. 保护模式</vt:lpstr>
      <vt:lpstr>混合编程 – ASM + C</vt:lpstr>
      <vt:lpstr>Projects – Following the topics in the lecture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实模式和保护模式 – 首先，寄存器有改变</vt:lpstr>
      <vt:lpstr>OS = Data + Funcs (Interrupts)</vt:lpstr>
      <vt:lpstr>PowerPoint 演示文稿</vt:lpstr>
      <vt:lpstr>PowerPoint 演示文稿</vt:lpstr>
      <vt:lpstr>OS = Data + Funcs (Interrupts)</vt:lpstr>
      <vt:lpstr>PowerPoint 演示文稿</vt:lpstr>
      <vt:lpstr>PowerPoint 演示文稿</vt:lpstr>
      <vt:lpstr>PowerPoint 演示文稿</vt:lpstr>
      <vt:lpstr>PowerPoint 演示文稿</vt:lpstr>
      <vt:lpstr>PowerPoint 演示文稿</vt:lpstr>
      <vt:lpstr>内存管理系统 – 内存池</vt:lpstr>
      <vt:lpstr>PowerPoint 演示文稿</vt:lpstr>
      <vt:lpstr>PowerPoint 演示文稿</vt:lpstr>
      <vt:lpstr>Project 4 – MM 项目</vt:lpstr>
      <vt:lpstr>获取内存空间的大小信息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dc:title>
  <dc:creator>KONG LingBo</dc:creator>
  <cp:lastModifiedBy>He Routhleck</cp:lastModifiedBy>
  <cp:revision>960</cp:revision>
  <dcterms:created xsi:type="dcterms:W3CDTF">2010-07-06T17:56:23Z</dcterms:created>
  <dcterms:modified xsi:type="dcterms:W3CDTF">2022-09-13T04:20:21Z</dcterms:modified>
</cp:coreProperties>
</file>